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55" r:id="rId3"/>
    <p:sldId id="457" r:id="rId4"/>
    <p:sldId id="458" r:id="rId5"/>
    <p:sldId id="449" r:id="rId6"/>
    <p:sldId id="459" r:id="rId7"/>
    <p:sldId id="481" r:id="rId8"/>
    <p:sldId id="482" r:id="rId9"/>
    <p:sldId id="483" r:id="rId10"/>
    <p:sldId id="463" r:id="rId11"/>
    <p:sldId id="464" r:id="rId12"/>
    <p:sldId id="465" r:id="rId13"/>
    <p:sldId id="466" r:id="rId14"/>
    <p:sldId id="467" r:id="rId15"/>
    <p:sldId id="468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5" autoAdjust="0"/>
    <p:restoredTop sz="93512" autoAdjust="0"/>
  </p:normalViewPr>
  <p:slideViewPr>
    <p:cSldViewPr>
      <p:cViewPr varScale="1">
        <p:scale>
          <a:sx n="68" d="100"/>
          <a:sy n="68" d="100"/>
        </p:scale>
        <p:origin x="78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13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3738" y="4800600"/>
            <a:ext cx="441960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Read: 		4.2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Exercises: 	4.4, 5, 6 	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088" y="214313"/>
            <a:ext cx="7772400" cy="1524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Mallow’s C</a:t>
            </a:r>
            <a:r>
              <a:rPr lang="en-US" baseline="-25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28600" y="1479184"/>
            <a:ext cx="85344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Note: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, Adjusted R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SSE, all depend </a:t>
            </a:r>
            <a:r>
              <a:rPr lang="en-US" sz="2800" i="1" dirty="0">
                <a:sym typeface="Symbol" pitchFamily="18" charset="2"/>
              </a:rPr>
              <a:t>only</a:t>
            </a:r>
            <a:r>
              <a:rPr lang="en-US" sz="2800" dirty="0">
                <a:sym typeface="Symbol" pitchFamily="18" charset="2"/>
              </a:rPr>
              <a:t> on the predictors in the model being evaluated – NOT the other potential predictors in the pool. </a:t>
            </a:r>
            <a:endParaRPr lang="en-US" sz="2800" baseline="-25000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28600" y="3021845"/>
            <a:ext cx="8534400" cy="3662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Mallow’s </a:t>
            </a:r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baseline="-25000" dirty="0" err="1">
                <a:solidFill>
                  <a:schemeClr val="bg1"/>
                </a:solidFill>
              </a:rPr>
              <a:t>p</a:t>
            </a:r>
            <a:r>
              <a:rPr lang="en-US" sz="3200" dirty="0"/>
              <a:t>: When evaluating a subset of </a:t>
            </a:r>
            <a:r>
              <a:rPr lang="en-US" sz="3200" i="1" dirty="0"/>
              <a:t>m</a:t>
            </a:r>
            <a:r>
              <a:rPr lang="en-US" sz="3200" dirty="0"/>
              <a:t> predictors from a larger set of </a:t>
            </a:r>
            <a:r>
              <a:rPr lang="en-US" sz="3200" i="1" dirty="0"/>
              <a:t>k</a:t>
            </a:r>
            <a:r>
              <a:rPr lang="en-US" sz="3200" dirty="0"/>
              <a:t> predictors,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21576"/>
              </p:ext>
            </p:extLst>
          </p:nvPr>
        </p:nvGraphicFramePr>
        <p:xfrm>
          <a:off x="1366904" y="4311076"/>
          <a:ext cx="54022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587240" imgH="431640" progId="Equation.3">
                  <p:embed/>
                </p:oleObj>
              </mc:Choice>
              <mc:Fallback>
                <p:oleObj name="Equazione" r:id="rId3" imgW="1587240" imgH="431640" progId="Equation.3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904" y="4311076"/>
                        <a:ext cx="5402262" cy="14700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/>
          <p:cNvSpPr>
            <a:spLocks/>
          </p:cNvSpPr>
          <p:nvPr/>
        </p:nvSpPr>
        <p:spPr bwMode="auto">
          <a:xfrm>
            <a:off x="6880291" y="4195434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109339"/>
              <a:gd name="adj4" fmla="val -223304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reduced</a:t>
            </a:r>
          </a:p>
        </p:txBody>
      </p:sp>
      <p:sp>
        <p:nvSpPr>
          <p:cNvPr id="156679" name="AutoShape 7"/>
          <p:cNvSpPr>
            <a:spLocks/>
          </p:cNvSpPr>
          <p:nvPr/>
        </p:nvSpPr>
        <p:spPr bwMode="auto">
          <a:xfrm>
            <a:off x="6880291" y="5637672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41185"/>
              <a:gd name="adj4" fmla="val -221490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95400" y="6094872"/>
            <a:ext cx="8612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m </a:t>
            </a:r>
            <a:r>
              <a:rPr lang="en-US" sz="2800" dirty="0"/>
              <a:t>= # predictors in the reduced model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01613"/>
            <a:ext cx="114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5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701F9-DAAE-404F-9DE7-9852FCB2CD58}"/>
              </a:ext>
            </a:extLst>
          </p:cNvPr>
          <p:cNvSpPr/>
          <p:nvPr/>
        </p:nvSpPr>
        <p:spPr bwMode="auto">
          <a:xfrm>
            <a:off x="223935" y="1676400"/>
            <a:ext cx="9453465" cy="4724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Notes on C</a:t>
            </a:r>
            <a:r>
              <a:rPr lang="en-US" baseline="-25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9067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15938" indent="-515938">
              <a:buFontTx/>
              <a:buChar char="•"/>
            </a:pP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depends on the larger pool of predictors as well as the set being considered</a:t>
            </a:r>
            <a:r>
              <a:rPr lang="en-US" dirty="0"/>
              <a:t>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3935" y="3073044"/>
            <a:ext cx="7994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indent="515938">
              <a:buFontTx/>
              <a:buChar char="•"/>
            </a:pPr>
            <a:r>
              <a:rPr lang="en-US" sz="3200" dirty="0"/>
              <a:t> For full model </a:t>
            </a:r>
            <a:r>
              <a:rPr lang="en-US" sz="3200" dirty="0">
                <a:sym typeface="Symbol" pitchFamily="18" charset="2"/>
              </a:rPr>
              <a:t></a:t>
            </a:r>
            <a:endParaRPr lang="en-US" sz="3200" dirty="0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962400" y="3104514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= </a:t>
            </a:r>
            <a:r>
              <a:rPr lang="en-US" sz="3200" i="1" dirty="0"/>
              <a:t>k+1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23935" y="3870960"/>
            <a:ext cx="90724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31825" indent="-631825">
              <a:buFontTx/>
              <a:buChar char="•"/>
            </a:pPr>
            <a:r>
              <a:rPr lang="en-US" sz="3200" dirty="0"/>
              <a:t>For a “good” set of predictor, 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should be small.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23935" y="4760535"/>
            <a:ext cx="89962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82625" indent="-682625">
              <a:buFontTx/>
              <a:buChar char="•"/>
            </a:pPr>
            <a:r>
              <a:rPr lang="en-US" sz="3200" dirty="0"/>
              <a:t>Like </a:t>
            </a:r>
            <a:r>
              <a:rPr lang="en-US" sz="3200" dirty="0" err="1"/>
              <a:t>Adj</a:t>
            </a:r>
            <a:r>
              <a:rPr lang="en-US" sz="3200" dirty="0"/>
              <a:t> R</a:t>
            </a:r>
            <a:r>
              <a:rPr lang="en-US" sz="3200" baseline="30000" dirty="0"/>
              <a:t>2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weighs both the effectiveness of the model (</a:t>
            </a:r>
            <a:r>
              <a:rPr lang="en-US" sz="3200" dirty="0" err="1"/>
              <a:t>SSE</a:t>
            </a:r>
            <a:r>
              <a:rPr lang="en-US" sz="3200" i="1" baseline="-25000" dirty="0" err="1"/>
              <a:t>m</a:t>
            </a:r>
            <a:r>
              <a:rPr lang="en-US" sz="3200" dirty="0"/>
              <a:t>) and the # of predictors (</a:t>
            </a:r>
            <a:r>
              <a:rPr lang="en-US" sz="3200" i="1" dirty="0"/>
              <a:t>m</a:t>
            </a:r>
            <a:r>
              <a:rPr lang="en-US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081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609600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Predictor Selection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2819400"/>
            <a:ext cx="6172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subsets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Stepwise regression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366470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Predictor Selection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2819400"/>
            <a:ext cx="8839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0" indent="0"/>
            <a:r>
              <a:rPr lang="en-US" altLang="en-US" b="1" i="1" dirty="0"/>
              <a:t>Think, consult, graph… </a:t>
            </a:r>
            <a:r>
              <a:rPr lang="en-US" altLang="en-US" dirty="0"/>
              <a:t>but if that fails, then: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All subsets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Stepwise regression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18288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51420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Backward Elimination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06196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9144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800" dirty="0"/>
              <a:t>Start with the full model (all predictors)</a:t>
            </a:r>
          </a:p>
          <a:p>
            <a:pPr>
              <a:buFontTx/>
              <a:buAutoNum type="arabicPeriod"/>
            </a:pPr>
            <a:r>
              <a:rPr lang="en-US" sz="2800" dirty="0"/>
              <a:t>Calculate if the model would be “better” by removing each of the predictor individually</a:t>
            </a:r>
          </a:p>
          <a:p>
            <a:pPr>
              <a:buFontTx/>
              <a:buAutoNum type="arabicPeriod"/>
            </a:pPr>
            <a:r>
              <a:rPr lang="en-US" sz="2800" dirty="0"/>
              <a:t>Find the “least significant” predictor</a:t>
            </a:r>
          </a:p>
          <a:p>
            <a:pPr>
              <a:buFontTx/>
              <a:buAutoNum type="arabicPeriod"/>
            </a:pPr>
            <a:r>
              <a:rPr lang="en-US" sz="2800" dirty="0"/>
              <a:t>Does removing the predictor create a “better” model?</a:t>
            </a:r>
          </a:p>
          <a:p>
            <a:pPr lvl="1">
              <a:spcBef>
                <a:spcPct val="0"/>
              </a:spcBef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No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 Keep the predictor &amp; stop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Yes</a:t>
            </a:r>
            <a:r>
              <a:rPr lang="en-US" sz="2800" dirty="0">
                <a:sym typeface="Symbol" pitchFamily="18" charset="2"/>
              </a:rPr>
              <a:t>  Delete the predictor and go back to step 2 with the reduced model.</a:t>
            </a:r>
          </a:p>
        </p:txBody>
      </p:sp>
    </p:spTree>
    <p:extLst>
      <p:ext uri="{BB962C8B-B14F-4D97-AF65-F5344CB8AC3E}">
        <p14:creationId xmlns:p14="http://schemas.microsoft.com/office/powerpoint/2010/main" val="39663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Backward Elimination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28600" y="1760376"/>
            <a:ext cx="8001000" cy="20621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Removes “worst” predictors early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Relatively few models to consider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Leaves only “important” predictors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28600" y="4324740"/>
            <a:ext cx="8001000" cy="212365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Most complicated models first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Individual t-tests may be unstable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Susceptible to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3747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Backward Elimination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556625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SAT~Takers+Income+Years+Public+Expend+Rank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Backward: use the step( ) command starting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with the full model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Full,scale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#R uses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(AIC) to pick next model</a:t>
            </a:r>
          </a:p>
        </p:txBody>
      </p:sp>
    </p:spTree>
    <p:extLst>
      <p:ext uri="{BB962C8B-B14F-4D97-AF65-F5344CB8AC3E}">
        <p14:creationId xmlns:p14="http://schemas.microsoft.com/office/powerpoint/2010/main" val="156644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1" y="428178"/>
            <a:ext cx="73914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Full,scale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=MSE)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Start:  AIC=7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Takers + Income + Years + Public + Expend + Rank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RSS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Income  1       2.0 29844  5.0029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Takers  1     332.4 30175  5.4789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Public  1     445.8 30288  5.6424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29842  7.0000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Expend  1    4744.9 34587 11.8369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Years   1    8897.8 38740 17.8208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Rank    1   11223.0 41065 21.1712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Takers + Years + Public + Expend + Rank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RSS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Takers  1     401.3 30246  3.5812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Public  1     495.5 30340  3.7169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29844  5.0029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Expend  1    6904.4 36749 12.9515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Years   1    9219.7 39064 16.2876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Rank    1   11645.9 41490 19.7836</a:t>
            </a:r>
          </a:p>
        </p:txBody>
      </p:sp>
    </p:spTree>
    <p:extLst>
      <p:ext uri="{BB962C8B-B14F-4D97-AF65-F5344CB8AC3E}">
        <p14:creationId xmlns:p14="http://schemas.microsoft.com/office/powerpoint/2010/main" val="255623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8556625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AIC=3.58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Years + Public + Expend + Rank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30246   3.5812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Public  1      1462  31708   3.6884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Expend  1      7343  37589  12.1618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Years   1      8837  39083  14.3141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Rank    1    184786 215032 267.8394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SAT ~ Years + Public + Expend + Rank, data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Years       Public       Expend         Rank 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-204.5982      21.8905      -0.6638       2.2416      10.0032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6C12AA-4113-4BED-9107-31F72032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FFFF66"/>
                </a:solidFill>
              </a:rPr>
              <a:t>Backward Elimination in R</a:t>
            </a:r>
            <a:endParaRPr lang="en-US" kern="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0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76962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  <a:buFontTx/>
              <a:buAutoNum type="arabicPeriod"/>
            </a:pPr>
            <a:r>
              <a:rPr lang="en-US" sz="2800" dirty="0"/>
              <a:t>Start with the best single predictor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2.  Is that predictor significant?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 		</a:t>
            </a:r>
            <a:r>
              <a:rPr lang="en-US" sz="2800" dirty="0">
                <a:solidFill>
                  <a:schemeClr val="bg1"/>
                </a:solidFill>
              </a:rPr>
              <a:t>Yes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 Include predictor in the model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		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sz="2800" dirty="0">
                <a:sym typeface="Symbol" pitchFamily="18" charset="2"/>
              </a:rPr>
              <a:t>  Don’t include predictor &amp; stop </a:t>
            </a:r>
            <a:endParaRPr lang="en-US" sz="2800" dirty="0"/>
          </a:p>
          <a:p>
            <a:pPr>
              <a:buFontTx/>
              <a:buAutoNum type="arabicPeriod" startAt="3"/>
            </a:pPr>
            <a:r>
              <a:rPr lang="en-US" sz="2800" dirty="0"/>
              <a:t>Find the “most significant” new predictor from among those NOT in the model. 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4897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State SAT Scores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001000" cy="5383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Source:    </a:t>
            </a:r>
            <a:r>
              <a:rPr lang="en-US" sz="3200" i="1" dirty="0"/>
              <a:t>Statistical Sleuth, Case 12.1 pg. 339</a:t>
            </a:r>
            <a:r>
              <a:rPr lang="en-US" sz="3200" dirty="0"/>
              <a:t>  </a:t>
            </a:r>
          </a:p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  </a:t>
            </a:r>
            <a:r>
              <a:rPr lang="en-US" sz="3200" i="1" dirty="0"/>
              <a:t>SAT</a:t>
            </a:r>
            <a:r>
              <a:rPr lang="en-US" sz="3200" dirty="0"/>
              <a:t>    =Average combined SAT Score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Takers</a:t>
            </a:r>
            <a:r>
              <a:rPr lang="en-US" sz="3200" dirty="0"/>
              <a:t>  = % taking the exam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Income</a:t>
            </a:r>
            <a:r>
              <a:rPr lang="en-US" sz="3200" dirty="0"/>
              <a:t> = median family income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Years</a:t>
            </a:r>
            <a:r>
              <a:rPr lang="en-US" sz="3200" dirty="0"/>
              <a:t>    = avg. years of study (SS, NS, HU)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Public</a:t>
            </a:r>
            <a:r>
              <a:rPr lang="en-US" sz="3200" dirty="0"/>
              <a:t>   = % public school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Expend</a:t>
            </a:r>
            <a:r>
              <a:rPr lang="en-US" sz="3200" dirty="0"/>
              <a:t> = spend per student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Rank</a:t>
            </a:r>
            <a:r>
              <a:rPr lang="en-US" sz="3200" dirty="0"/>
              <a:t>     = median class rank of takers</a:t>
            </a:r>
          </a:p>
        </p:txBody>
      </p:sp>
    </p:spTree>
    <p:extLst>
      <p:ext uri="{BB962C8B-B14F-4D97-AF65-F5344CB8AC3E}">
        <p14:creationId xmlns:p14="http://schemas.microsoft.com/office/powerpoint/2010/main" val="91230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52400" y="1752600"/>
            <a:ext cx="8534400" cy="20621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Uses smaller models early (parsimony)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Less susceptible to multicollinearity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Shows “most important” predictors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52400" y="4343400"/>
            <a:ext cx="8534400" cy="206210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5988" indent="-915988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Need to consider more models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Predictor entered early may become 	redundant later </a:t>
            </a:r>
          </a:p>
        </p:txBody>
      </p:sp>
    </p:spTree>
    <p:extLst>
      <p:ext uri="{BB962C8B-B14F-4D97-AF65-F5344CB8AC3E}">
        <p14:creationId xmlns:p14="http://schemas.microsoft.com/office/powerpoint/2010/main" val="874737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" y="1981200"/>
            <a:ext cx="8931348" cy="37548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SAT~Takers+Income+Years+Public+Expend+Rank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none=lm(SAT~1,data=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#Specify the direction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none,scope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=list(upper=Full),scale=MSE, direction=“forward”)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758" y="5810693"/>
            <a:ext cx="87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26804" y="5332229"/>
            <a:ext cx="382772" cy="59542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798674" y="5917018"/>
            <a:ext cx="29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predictor pool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197395" y="5321597"/>
            <a:ext cx="547576" cy="60605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4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Stepwise Methods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428178"/>
            <a:ext cx="8556625" cy="60016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step(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none,scope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=list(upper=Full),scale=MSE, direction=“forward”)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Start:  AIC=306.48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1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Rank    1    190471  55539  34.027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Takers  1    181024  64987  47.639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Income  1     84038 161973 187.388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Years   1     26948 219063 269.648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Public  1      1589 244422 306.189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246011 306.478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Expend  1       973 245038 307.076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AIC=34.03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Rank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Years   1     17914  37626  10.215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Expend  1      7671  47868  24.974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Income  1      4601  50938  29.397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Public  1      3848  51692  30.483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Takers  1      1762  53778  33.488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55539  34.027</a:t>
            </a:r>
          </a:p>
        </p:txBody>
      </p:sp>
    </p:spTree>
    <p:extLst>
      <p:ext uri="{BB962C8B-B14F-4D97-AF65-F5344CB8AC3E}">
        <p14:creationId xmlns:p14="http://schemas.microsoft.com/office/powerpoint/2010/main" val="207278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Stepwise Methods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181957"/>
            <a:ext cx="8556625" cy="64940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AIC=10.22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Rank + Years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Expend  1      5918  31708   3.6884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Income  1      2782  34843   8.2059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37626  10.2152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Takers  1       779  36847  11.0931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Public  1        37  37589  12.1618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AIC=3.69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Rank + Years + Expend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Public  1      1462  30246   3.5812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31708   3.6884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Takers  1      1368  30340   3.7169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Income  1       848  30860   4.4659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AIC=3.58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 ~ Rank + Years + Expend + Public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RSS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30246 3.5812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Takers  1    401.32 29844 5.0029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Income  1     70.95 30175 5.4789</a:t>
            </a:r>
          </a:p>
        </p:txBody>
      </p:sp>
    </p:spTree>
    <p:extLst>
      <p:ext uri="{BB962C8B-B14F-4D97-AF65-F5344CB8AC3E}">
        <p14:creationId xmlns:p14="http://schemas.microsoft.com/office/powerpoint/2010/main" val="71092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Stepwise Regression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04800" y="2110154"/>
            <a:ext cx="8197269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Basic idea:</a:t>
            </a:r>
            <a:r>
              <a:rPr lang="en-US" sz="3200" dirty="0"/>
              <a:t> Alternate forward selection and backward elimination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04800" y="3443808"/>
            <a:ext cx="8197269" cy="2308324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3200" dirty="0"/>
              <a:t>Use forward selection to choose a new predictor and check its significance.</a:t>
            </a:r>
          </a:p>
          <a:p>
            <a:pPr>
              <a:buFontTx/>
              <a:buAutoNum type="arabicPeriod"/>
            </a:pPr>
            <a:r>
              <a:rPr lang="en-US" sz="3200" dirty="0"/>
              <a:t>Use backward elimination to see if predictors already in the model can be dropped.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flipH="1">
            <a:off x="489531" y="4231233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 flipV="1">
            <a:off x="120069" y="4231232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Stepwise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057400"/>
            <a:ext cx="8556625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SAT~Takers+Income+Years+Public+Expend+Rank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none=lm(SAT~1,data=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 Don’t specify a direction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none,scope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=list(upper=Full),scale=MSE)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0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913" y="19208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Missing Values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5344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Warning!</a:t>
            </a:r>
            <a:r>
              <a:rPr lang="en-US" sz="2800" dirty="0"/>
              <a:t> If data are missing for </a:t>
            </a:r>
            <a:r>
              <a:rPr lang="en-US" sz="2800" i="1" dirty="0"/>
              <a:t>any</a:t>
            </a:r>
            <a:r>
              <a:rPr lang="en-US" sz="2800" dirty="0"/>
              <a:t> of the predictors in the pool, R’s  “Stepwise” and “Best Subsets” procedures will eliminate the data case from </a:t>
            </a:r>
            <a:r>
              <a:rPr lang="en-US" sz="2800" i="1" dirty="0"/>
              <a:t>all* </a:t>
            </a:r>
            <a:r>
              <a:rPr lang="en-US" sz="2800" dirty="0"/>
              <a:t>models.</a:t>
            </a:r>
          </a:p>
          <a:p>
            <a:r>
              <a:rPr lang="en-US" sz="2800" dirty="0"/>
              <a:t>Thus, running the model for the selected subset of predictors alone may produce different results than within the stepwise or best subsets procedures.</a:t>
            </a:r>
          </a:p>
          <a:p>
            <a:r>
              <a:rPr lang="en-US" sz="2800" dirty="0"/>
              <a:t>*R’s step( ) sometimes gives an error.</a:t>
            </a:r>
          </a:p>
        </p:txBody>
      </p:sp>
    </p:spTree>
    <p:extLst>
      <p:ext uri="{BB962C8B-B14F-4D97-AF65-F5344CB8AC3E}">
        <p14:creationId xmlns:p14="http://schemas.microsoft.com/office/powerpoint/2010/main" val="97877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3" y="3619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MPG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9418320" cy="52629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/>
              <a:t>Data: 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Response: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mpg</a:t>
            </a:r>
          </a:p>
          <a:p>
            <a:pPr>
              <a:spcAft>
                <a:spcPts val="1200"/>
              </a:spcAft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3200" dirty="0">
                <a:cs typeface="Courier New" pitchFamily="49" charset="0"/>
              </a:rPr>
              <a:t>Possible Predictors: 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mpg	Miles/(US) gallon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cyl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Number of cylinders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Displacement (cu.in.)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Gross horsepower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drat	Rear axle ratio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wt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Weight (1000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qsec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1/4 mile time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	Engine (0 = V-shaped, 1 = straight)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	Transmission (0 = automatic, 1 = manual)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gear	Number of forward gears</a:t>
            </a:r>
          </a:p>
          <a:p>
            <a:pPr>
              <a:spcBef>
                <a:spcPts val="0"/>
              </a:spcBef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carb	Number of carburetors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5105400" y="1600200"/>
            <a:ext cx="441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Find the “best” model for mpg using some or all of these quantitative predictors. </a:t>
            </a:r>
          </a:p>
        </p:txBody>
      </p:sp>
    </p:spTree>
    <p:extLst>
      <p:ext uri="{BB962C8B-B14F-4D97-AF65-F5344CB8AC3E}">
        <p14:creationId xmlns:p14="http://schemas.microsoft.com/office/powerpoint/2010/main" val="214168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3" y="3619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State SAT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38007"/>
            <a:ext cx="7981950" cy="329320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/>
              <a:t>Data: 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Response: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SAT</a:t>
            </a:r>
          </a:p>
          <a:p>
            <a:pPr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3200" dirty="0">
                <a:cs typeface="Courier New" pitchFamily="49" charset="0"/>
              </a:rPr>
              <a:t>Possible Predictors: </a:t>
            </a:r>
          </a:p>
          <a:p>
            <a:pPr>
              <a:tabLst>
                <a:tab pos="914400" algn="l"/>
                <a:tab pos="3257550" algn="l"/>
                <a:tab pos="5203825" algn="l"/>
                <a:tab pos="5311775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Takers	Income	Years	Public	Expend	Rank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57200" y="5200766"/>
            <a:ext cx="8458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the “best” model for GPA using some or all of these predictors.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38600" y="5955623"/>
            <a:ext cx="4400550" cy="5847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What determines “best”?</a:t>
            </a:r>
          </a:p>
        </p:txBody>
      </p:sp>
    </p:spTree>
    <p:extLst>
      <p:ext uri="{BB962C8B-B14F-4D97-AF65-F5344CB8AC3E}">
        <p14:creationId xmlns:p14="http://schemas.microsoft.com/office/powerpoint/2010/main" val="298808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Compare Models?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4038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But 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is always best for the model with all predictors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719781" y="3141662"/>
            <a:ext cx="5715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adjusted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8600" y="4037012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Helps factor in the number of predictors in the model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762000" y="4822031"/>
            <a:ext cx="4953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individual t-tests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28600" y="5668962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Might be susceptible to multicollinearity problems</a:t>
            </a:r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98759"/>
              </p:ext>
            </p:extLst>
          </p:nvPr>
        </p:nvGraphicFramePr>
        <p:xfrm>
          <a:off x="6672262" y="2839243"/>
          <a:ext cx="21669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168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2" y="2839243"/>
                        <a:ext cx="2166938" cy="12207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8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ADE90-9F77-4F14-B2BE-B1427459F2BA}"/>
              </a:ext>
            </a:extLst>
          </p:cNvPr>
          <p:cNvSpPr/>
          <p:nvPr/>
        </p:nvSpPr>
        <p:spPr bwMode="auto">
          <a:xfrm>
            <a:off x="5499100" y="3505201"/>
            <a:ext cx="2611437" cy="2225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Adjusted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50825" y="20574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Recall: </a:t>
            </a:r>
          </a:p>
        </p:txBody>
      </p:sp>
      <p:graphicFrame>
        <p:nvGraphicFramePr>
          <p:cNvPr id="1198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26846"/>
              </p:ext>
            </p:extLst>
          </p:nvPr>
        </p:nvGraphicFramePr>
        <p:xfrm>
          <a:off x="1752600" y="1828800"/>
          <a:ext cx="33353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93480" progId="Equation.3">
                  <p:embed/>
                </p:oleObj>
              </mc:Choice>
              <mc:Fallback>
                <p:oleObj name="Equation" r:id="rId2" imgW="952200" imgH="393480" progId="Equation.3">
                  <p:embed/>
                  <p:pic>
                    <p:nvPicPr>
                      <p:cNvPr id="1198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33533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80883"/>
              </p:ext>
            </p:extLst>
          </p:nvPr>
        </p:nvGraphicFramePr>
        <p:xfrm>
          <a:off x="5086350" y="1828800"/>
          <a:ext cx="30241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1198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28800"/>
                        <a:ext cx="302418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78116"/>
              </p:ext>
            </p:extLst>
          </p:nvPr>
        </p:nvGraphicFramePr>
        <p:xfrm>
          <a:off x="773906" y="3505201"/>
          <a:ext cx="52927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634680" progId="Equation.3">
                  <p:embed/>
                </p:oleObj>
              </mc:Choice>
              <mc:Fallback>
                <p:oleObj name="Equation" r:id="rId6" imgW="1511280" imgH="634680" progId="Equation.3">
                  <p:embed/>
                  <p:pic>
                    <p:nvPicPr>
                      <p:cNvPr id="1198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" y="3505201"/>
                        <a:ext cx="5292725" cy="222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74691"/>
              </p:ext>
            </p:extLst>
          </p:nvPr>
        </p:nvGraphicFramePr>
        <p:xfrm>
          <a:off x="6197600" y="3646554"/>
          <a:ext cx="19129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57200" progId="Equation.3">
                  <p:embed/>
                </p:oleObj>
              </mc:Choice>
              <mc:Fallback>
                <p:oleObj name="Equation" r:id="rId8" imgW="545760" imgH="457200" progId="Equation.3">
                  <p:embed/>
                  <p:pic>
                    <p:nvPicPr>
                      <p:cNvPr id="1198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646554"/>
                        <a:ext cx="1912938" cy="183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73906" y="5999747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/>
              <a:t>(adjusts for the number of predictors in the model)</a:t>
            </a:r>
          </a:p>
        </p:txBody>
      </p:sp>
    </p:spTree>
    <p:extLst>
      <p:ext uri="{BB962C8B-B14F-4D97-AF65-F5344CB8AC3E}">
        <p14:creationId xmlns:p14="http://schemas.microsoft.com/office/powerpoint/2010/main" val="21575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Choose Models to Compare?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41082" y="1905000"/>
            <a:ext cx="8317117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Method #1:</a:t>
            </a:r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41083" y="2590800"/>
            <a:ext cx="892671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Consider </a:t>
            </a:r>
            <a:r>
              <a:rPr lang="en-US" sz="3200" i="1" dirty="0"/>
              <a:t>all</a:t>
            </a:r>
            <a:r>
              <a:rPr lang="en-US" sz="3200" dirty="0"/>
              <a:t> possible combinations of predictors.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31960" y="3352800"/>
            <a:ext cx="500204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How many are there?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1083" y="4038600"/>
            <a:ext cx="8311081" cy="641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Pool of </a:t>
            </a:r>
            <a:r>
              <a:rPr lang="en-US" i="1" dirty="0"/>
              <a:t>k</a:t>
            </a:r>
            <a:r>
              <a:rPr lang="en-US" dirty="0"/>
              <a:t> predictors </a:t>
            </a:r>
            <a:r>
              <a:rPr lang="en-US" dirty="0">
                <a:sym typeface="Symbol" pitchFamily="18" charset="2"/>
              </a:rPr>
              <a:t>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31" name="Text Box 7"/>
              <p:cNvSpPr txBox="1">
                <a:spLocks noChangeArrowheads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baseline="30000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subsets</a:t>
                </a:r>
              </a:p>
            </p:txBody>
          </p:sp>
        </mc:Choice>
        <mc:Fallback xmlns="">
          <p:sp>
            <p:nvSpPr>
              <p:cNvPr id="1546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blipFill>
                <a:blip r:embed="rId3"/>
                <a:stretch>
                  <a:fillRect t="-16038" b="-33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47119" y="5257801"/>
            <a:ext cx="8311081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Advantage:</a:t>
            </a:r>
            <a:r>
              <a:rPr lang="en-US" sz="3200"/>
              <a:t> Find the best model for your criteria</a:t>
            </a:r>
          </a:p>
          <a:p>
            <a:r>
              <a:rPr lang="en-US" sz="3200">
                <a:solidFill>
                  <a:schemeClr val="bg1"/>
                </a:solidFill>
              </a:rPr>
              <a:t>Disadvantage:</a:t>
            </a:r>
            <a:r>
              <a:rPr lang="en-US" sz="3200"/>
              <a:t> LOTS of computation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866931" y="1905000"/>
            <a:ext cx="292426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All Subsets!</a:t>
            </a:r>
          </a:p>
        </p:txBody>
      </p:sp>
    </p:spTree>
    <p:extLst>
      <p:ext uri="{BB962C8B-B14F-4D97-AF65-F5344CB8AC3E}">
        <p14:creationId xmlns:p14="http://schemas.microsoft.com/office/powerpoint/2010/main" val="34627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R: Best Subsets for StateSAT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52400" y="2438400"/>
            <a:ext cx="8522208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#requires the leaps package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#Ask for the best (2) models of each size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SAT~Takers+Income+Years+Public+Expend+Rank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StateSAT,nbest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#show the predictors in “best” models of various sizes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</p:txBody>
      </p:sp>
    </p:spTree>
    <p:extLst>
      <p:ext uri="{BB962C8B-B14F-4D97-AF65-F5344CB8AC3E}">
        <p14:creationId xmlns:p14="http://schemas.microsoft.com/office/powerpoint/2010/main" val="3420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R: Best Subsets for StateSAT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60338" y="1203135"/>
            <a:ext cx="7970837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  <a:p>
            <a:pPr marL="342900" indent="-342900">
              <a:spcBef>
                <a:spcPct val="0"/>
              </a:spcBef>
              <a:buFont typeface="Wingdings"/>
              <a:buChar char="Ø"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Takers Income Years Public Expend Rank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" "    " "    " "   " "    " 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( 2 ) "*"    " "    " "   " "    " "    " 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" "    " "    "*"   " "    " 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( 2 ) " "    " "    " "   " "    "*"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" "    " "    "*"   " "    "*"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( 2 ) " "    "*"    "*"   " "    " 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" "    " "    "*"   "*"    "*"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( 2 ) "*"    " "    "*"   " "    "*"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"*"    " "    "*"   "*"    "*"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( 2 ) " "    "*"    "*"   "*"    "*"    "*"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"*"    "*"    "*"   "*"    "*"    "*"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5791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Doesn’t show much info about these models…</a:t>
            </a:r>
          </a:p>
        </p:txBody>
      </p:sp>
    </p:spTree>
    <p:extLst>
      <p:ext uri="{BB962C8B-B14F-4D97-AF65-F5344CB8AC3E}">
        <p14:creationId xmlns:p14="http://schemas.microsoft.com/office/powerpoint/2010/main" val="78954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</a:t>
            </a:r>
            <a:r>
              <a:rPr lang="en-US" sz="4000" dirty="0" err="1">
                <a:solidFill>
                  <a:srgbClr val="FFFF66"/>
                </a:solidFill>
              </a:rPr>
              <a:t>StateSAT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9074330" cy="38472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#Find and run the script for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ShowSubsets.R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#all= result of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Takers Income Years Public Expend Rank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                                     * 77.42  76.95 34.03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( 2 )      *                                 73.58  73.03 47.64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                  *                  * 84.71  84.05 10.22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( 2 )                                 *    * 80.54  79.71 24.97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                  *             *    * 87.11  86.27  3.69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( 2 )             *     *                  * 85.84  84.91  8.21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                  *      *      *    * 87.71  86.61  3.58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( 2 )      *            *             *    * 87.67  86.57  3.72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     *            *      *      *    * 87.87  86.49  5.00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( 2 )             *     *      *      *    * 87.73  86.34  5.48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     *      *     *      *      *    * 87.87  86.18  7.00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8619" y="1680465"/>
            <a:ext cx="210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What’s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p</a:t>
            </a:r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3980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Microsoft Office PowerPoint</Application>
  <PresentationFormat>Widescreen</PresentationFormat>
  <Paragraphs>300</Paragraphs>
  <Slides>27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Equation</vt:lpstr>
      <vt:lpstr>Equazione</vt:lpstr>
      <vt:lpstr>STOR 455 Class 13</vt:lpstr>
      <vt:lpstr>Example: State SAT Scores</vt:lpstr>
      <vt:lpstr>Example: Predicting State SAT</vt:lpstr>
      <vt:lpstr>Criteria to Compare Models?</vt:lpstr>
      <vt:lpstr>Adjusted R2</vt:lpstr>
      <vt:lpstr>How to Choose Models to Compare?</vt:lpstr>
      <vt:lpstr>R: Best Subsets for StateSAT</vt:lpstr>
      <vt:lpstr>R: Best Subsets for StateSAT</vt:lpstr>
      <vt:lpstr>R: Best Subsets for StateSAT</vt:lpstr>
      <vt:lpstr>Mallow’s Cp</vt:lpstr>
      <vt:lpstr>Notes on Cp</vt:lpstr>
      <vt:lpstr>Predictor Selection Methods</vt:lpstr>
      <vt:lpstr>Predictor Selection Methods</vt:lpstr>
      <vt:lpstr>Backward Elimination</vt:lpstr>
      <vt:lpstr>Backward Elimination</vt:lpstr>
      <vt:lpstr>Backward Elimination in R</vt:lpstr>
      <vt:lpstr>PowerPoint Presentation</vt:lpstr>
      <vt:lpstr>PowerPoint Presentation</vt:lpstr>
      <vt:lpstr>Forward Selection</vt:lpstr>
      <vt:lpstr>Forward Selection</vt:lpstr>
      <vt:lpstr>Forward Selection in R</vt:lpstr>
      <vt:lpstr>Stepwise Methods in R</vt:lpstr>
      <vt:lpstr>Stepwise Methods in R</vt:lpstr>
      <vt:lpstr>Stepwise Regression</vt:lpstr>
      <vt:lpstr>Stepwise in R</vt:lpstr>
      <vt:lpstr>Missing Values</vt:lpstr>
      <vt:lpstr>Example: Predicting MPG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2021-09-07T17:38:15Z</dcterms:modified>
</cp:coreProperties>
</file>