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8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7315200" cy="96012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21"/>
    <a:srgbClr val="006600"/>
    <a:srgbClr val="FFFF66"/>
    <a:srgbClr val="000000"/>
    <a:srgbClr val="660066"/>
    <a:srgbClr val="00336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DBB514-4EBD-45B2-B689-E6A6EAB74C7E}" v="16" dt="2021-09-26T16:00:58.8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95" autoAdjust="0"/>
    <p:restoredTop sz="93512" autoAdjust="0"/>
  </p:normalViewPr>
  <p:slideViewPr>
    <p:cSldViewPr>
      <p:cViewPr varScale="1">
        <p:scale>
          <a:sx n="61" d="100"/>
          <a:sy n="61" d="100"/>
        </p:scale>
        <p:origin x="738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r">
              <a:defRPr sz="14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r">
              <a:defRPr sz="1400"/>
            </a:lvl1pPr>
          </a:lstStyle>
          <a:p>
            <a:fld id="{F2AB6F3D-9F83-4158-A41F-651A0BC3C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6973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19138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8" tIns="48318" rIns="96638" bIns="4831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38" tIns="48318" rIns="96638" bIns="48318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r">
              <a:defRPr sz="1400"/>
            </a:lvl1pPr>
          </a:lstStyle>
          <a:p>
            <a:pPr>
              <a:defRPr/>
            </a:pPr>
            <a:fld id="{6C70A9D8-DEDF-4F03-902A-0D8BAAEBE5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41520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70A9D8-DEDF-4F03-902A-0D8BAAEBE59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804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800">
                <a:solidFill>
                  <a:srgbClr val="FFFF66"/>
                </a:solidFill>
                <a:latin typeface="Times New Roman" pitchFamily="18" charset="0"/>
              </a:defRPr>
            </a:lvl1pPr>
            <a:lvl2pPr marL="785372" indent="-302066">
              <a:defRPr sz="3800">
                <a:solidFill>
                  <a:srgbClr val="FFFF66"/>
                </a:solidFill>
                <a:latin typeface="Times New Roman" pitchFamily="18" charset="0"/>
              </a:defRPr>
            </a:lvl2pPr>
            <a:lvl3pPr marL="1208265" indent="-241653">
              <a:defRPr sz="3800">
                <a:solidFill>
                  <a:srgbClr val="FFFF66"/>
                </a:solidFill>
                <a:latin typeface="Times New Roman" pitchFamily="18" charset="0"/>
              </a:defRPr>
            </a:lvl3pPr>
            <a:lvl4pPr marL="1691571" indent="-241653">
              <a:defRPr sz="3800">
                <a:solidFill>
                  <a:srgbClr val="FFFF66"/>
                </a:solidFill>
                <a:latin typeface="Times New Roman" pitchFamily="18" charset="0"/>
              </a:defRPr>
            </a:lvl4pPr>
            <a:lvl5pPr marL="2174878" indent="-241653">
              <a:defRPr sz="3800">
                <a:solidFill>
                  <a:srgbClr val="FFFF66"/>
                </a:solidFill>
                <a:latin typeface="Times New Roman" pitchFamily="18" charset="0"/>
              </a:defRPr>
            </a:lvl5pPr>
            <a:lvl6pPr marL="2658184" indent="-241653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6pPr>
            <a:lvl7pPr marL="3141490" indent="-241653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7pPr>
            <a:lvl8pPr marL="3624796" indent="-241653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8pPr>
            <a:lvl9pPr marL="4108102" indent="-241653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fld id="{263B09C0-1ABE-4E28-A717-F0A40AC2A660}" type="slidenum">
              <a:rPr lang="en-US" sz="1300">
                <a:solidFill>
                  <a:schemeClr val="tx1"/>
                </a:solidFill>
              </a:rPr>
              <a:pPr/>
              <a:t>14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7670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800">
                <a:solidFill>
                  <a:srgbClr val="FFFF66"/>
                </a:solidFill>
                <a:latin typeface="Times New Roman" pitchFamily="18" charset="0"/>
              </a:defRPr>
            </a:lvl1pPr>
            <a:lvl2pPr marL="785372" indent="-302066">
              <a:defRPr sz="3800">
                <a:solidFill>
                  <a:srgbClr val="FFFF66"/>
                </a:solidFill>
                <a:latin typeface="Times New Roman" pitchFamily="18" charset="0"/>
              </a:defRPr>
            </a:lvl2pPr>
            <a:lvl3pPr marL="1208265" indent="-241653">
              <a:defRPr sz="3800">
                <a:solidFill>
                  <a:srgbClr val="FFFF66"/>
                </a:solidFill>
                <a:latin typeface="Times New Roman" pitchFamily="18" charset="0"/>
              </a:defRPr>
            </a:lvl3pPr>
            <a:lvl4pPr marL="1691571" indent="-241653">
              <a:defRPr sz="3800">
                <a:solidFill>
                  <a:srgbClr val="FFFF66"/>
                </a:solidFill>
                <a:latin typeface="Times New Roman" pitchFamily="18" charset="0"/>
              </a:defRPr>
            </a:lvl4pPr>
            <a:lvl5pPr marL="2174878" indent="-241653">
              <a:defRPr sz="3800">
                <a:solidFill>
                  <a:srgbClr val="FFFF66"/>
                </a:solidFill>
                <a:latin typeface="Times New Roman" pitchFamily="18" charset="0"/>
              </a:defRPr>
            </a:lvl5pPr>
            <a:lvl6pPr marL="2658184" indent="-241653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6pPr>
            <a:lvl7pPr marL="3141490" indent="-241653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7pPr>
            <a:lvl8pPr marL="3624796" indent="-241653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8pPr>
            <a:lvl9pPr marL="4108102" indent="-241653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fld id="{ED34B5A6-6EC9-4529-8D3A-78E803DF340C}" type="slidenum">
              <a:rPr lang="en-US" sz="1300">
                <a:solidFill>
                  <a:schemeClr val="tx1"/>
                </a:solidFill>
              </a:rPr>
              <a:pPr/>
              <a:t>15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59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fld id="{BBD1A3FA-2AA3-43F6-AB30-A28D4A5B5EE3}" type="slidenum">
              <a:rPr lang="en-US" sz="1200" smtClean="0">
                <a:solidFill>
                  <a:schemeClr val="tx1"/>
                </a:solidFill>
              </a:rPr>
              <a:pPr/>
              <a:t>2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1014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800">
                <a:solidFill>
                  <a:srgbClr val="FFFF66"/>
                </a:solidFill>
                <a:latin typeface="Times New Roman" pitchFamily="18" charset="0"/>
              </a:defRPr>
            </a:lvl1pPr>
            <a:lvl2pPr marL="785372" indent="-302066">
              <a:defRPr sz="3800">
                <a:solidFill>
                  <a:srgbClr val="FFFF66"/>
                </a:solidFill>
                <a:latin typeface="Times New Roman" pitchFamily="18" charset="0"/>
              </a:defRPr>
            </a:lvl2pPr>
            <a:lvl3pPr marL="1208265" indent="-241653">
              <a:defRPr sz="3800">
                <a:solidFill>
                  <a:srgbClr val="FFFF66"/>
                </a:solidFill>
                <a:latin typeface="Times New Roman" pitchFamily="18" charset="0"/>
              </a:defRPr>
            </a:lvl3pPr>
            <a:lvl4pPr marL="1691571" indent="-241653">
              <a:defRPr sz="3800">
                <a:solidFill>
                  <a:srgbClr val="FFFF66"/>
                </a:solidFill>
                <a:latin typeface="Times New Roman" pitchFamily="18" charset="0"/>
              </a:defRPr>
            </a:lvl4pPr>
            <a:lvl5pPr marL="2174878" indent="-241653">
              <a:defRPr sz="3800">
                <a:solidFill>
                  <a:srgbClr val="FFFF66"/>
                </a:solidFill>
                <a:latin typeface="Times New Roman" pitchFamily="18" charset="0"/>
              </a:defRPr>
            </a:lvl5pPr>
            <a:lvl6pPr marL="2658184" indent="-241653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6pPr>
            <a:lvl7pPr marL="3141490" indent="-241653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7pPr>
            <a:lvl8pPr marL="3624796" indent="-241653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8pPr>
            <a:lvl9pPr marL="4108102" indent="-241653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fld id="{FF65794B-7328-4820-B879-773912F1C465}" type="slidenum">
              <a:rPr lang="en-US" sz="1300">
                <a:solidFill>
                  <a:schemeClr val="tx1"/>
                </a:solidFill>
              </a:rPr>
              <a:pPr/>
              <a:t>4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0284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800">
                <a:solidFill>
                  <a:srgbClr val="FFFF66"/>
                </a:solidFill>
                <a:latin typeface="Times New Roman" pitchFamily="18" charset="0"/>
              </a:defRPr>
            </a:lvl1pPr>
            <a:lvl2pPr marL="785372" indent="-302066">
              <a:defRPr sz="3800">
                <a:solidFill>
                  <a:srgbClr val="FFFF66"/>
                </a:solidFill>
                <a:latin typeface="Times New Roman" pitchFamily="18" charset="0"/>
              </a:defRPr>
            </a:lvl2pPr>
            <a:lvl3pPr marL="1208265" indent="-241653">
              <a:defRPr sz="3800">
                <a:solidFill>
                  <a:srgbClr val="FFFF66"/>
                </a:solidFill>
                <a:latin typeface="Times New Roman" pitchFamily="18" charset="0"/>
              </a:defRPr>
            </a:lvl3pPr>
            <a:lvl4pPr marL="1691571" indent="-241653">
              <a:defRPr sz="3800">
                <a:solidFill>
                  <a:srgbClr val="FFFF66"/>
                </a:solidFill>
                <a:latin typeface="Times New Roman" pitchFamily="18" charset="0"/>
              </a:defRPr>
            </a:lvl4pPr>
            <a:lvl5pPr marL="2174878" indent="-241653">
              <a:defRPr sz="3800">
                <a:solidFill>
                  <a:srgbClr val="FFFF66"/>
                </a:solidFill>
                <a:latin typeface="Times New Roman" pitchFamily="18" charset="0"/>
              </a:defRPr>
            </a:lvl5pPr>
            <a:lvl6pPr marL="2658184" indent="-241653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6pPr>
            <a:lvl7pPr marL="3141490" indent="-241653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7pPr>
            <a:lvl8pPr marL="3624796" indent="-241653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8pPr>
            <a:lvl9pPr marL="4108102" indent="-241653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fld id="{66B60331-FD83-4B52-9D93-F7C1FF1C1C07}" type="slidenum">
              <a:rPr lang="en-US" sz="1300">
                <a:solidFill>
                  <a:schemeClr val="tx1"/>
                </a:solidFill>
              </a:rPr>
              <a:pPr/>
              <a:t>5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2195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800">
                <a:solidFill>
                  <a:srgbClr val="FFFF66"/>
                </a:solidFill>
                <a:latin typeface="Times New Roman" pitchFamily="18" charset="0"/>
              </a:defRPr>
            </a:lvl1pPr>
            <a:lvl2pPr marL="785372" indent="-302066">
              <a:defRPr sz="3800">
                <a:solidFill>
                  <a:srgbClr val="FFFF66"/>
                </a:solidFill>
                <a:latin typeface="Times New Roman" pitchFamily="18" charset="0"/>
              </a:defRPr>
            </a:lvl2pPr>
            <a:lvl3pPr marL="1208265" indent="-241653">
              <a:defRPr sz="3800">
                <a:solidFill>
                  <a:srgbClr val="FFFF66"/>
                </a:solidFill>
                <a:latin typeface="Times New Roman" pitchFamily="18" charset="0"/>
              </a:defRPr>
            </a:lvl3pPr>
            <a:lvl4pPr marL="1691571" indent="-241653">
              <a:defRPr sz="3800">
                <a:solidFill>
                  <a:srgbClr val="FFFF66"/>
                </a:solidFill>
                <a:latin typeface="Times New Roman" pitchFamily="18" charset="0"/>
              </a:defRPr>
            </a:lvl4pPr>
            <a:lvl5pPr marL="2174878" indent="-241653">
              <a:defRPr sz="3800">
                <a:solidFill>
                  <a:srgbClr val="FFFF66"/>
                </a:solidFill>
                <a:latin typeface="Times New Roman" pitchFamily="18" charset="0"/>
              </a:defRPr>
            </a:lvl5pPr>
            <a:lvl6pPr marL="2658184" indent="-241653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6pPr>
            <a:lvl7pPr marL="3141490" indent="-241653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7pPr>
            <a:lvl8pPr marL="3624796" indent="-241653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8pPr>
            <a:lvl9pPr marL="4108102" indent="-241653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fld id="{83913F47-B498-414E-9950-4673440EA3FB}" type="slidenum">
              <a:rPr lang="en-US" sz="1300">
                <a:solidFill>
                  <a:schemeClr val="tx1"/>
                </a:solidFill>
              </a:rPr>
              <a:pPr/>
              <a:t>6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4354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800">
                <a:solidFill>
                  <a:srgbClr val="FFFF66"/>
                </a:solidFill>
                <a:latin typeface="Times New Roman" pitchFamily="18" charset="0"/>
              </a:defRPr>
            </a:lvl1pPr>
            <a:lvl2pPr marL="785372" indent="-302066">
              <a:defRPr sz="3800">
                <a:solidFill>
                  <a:srgbClr val="FFFF66"/>
                </a:solidFill>
                <a:latin typeface="Times New Roman" pitchFamily="18" charset="0"/>
              </a:defRPr>
            </a:lvl2pPr>
            <a:lvl3pPr marL="1208265" indent="-241653">
              <a:defRPr sz="3800">
                <a:solidFill>
                  <a:srgbClr val="FFFF66"/>
                </a:solidFill>
                <a:latin typeface="Times New Roman" pitchFamily="18" charset="0"/>
              </a:defRPr>
            </a:lvl3pPr>
            <a:lvl4pPr marL="1691571" indent="-241653">
              <a:defRPr sz="3800">
                <a:solidFill>
                  <a:srgbClr val="FFFF66"/>
                </a:solidFill>
                <a:latin typeface="Times New Roman" pitchFamily="18" charset="0"/>
              </a:defRPr>
            </a:lvl4pPr>
            <a:lvl5pPr marL="2174878" indent="-241653">
              <a:defRPr sz="3800">
                <a:solidFill>
                  <a:srgbClr val="FFFF66"/>
                </a:solidFill>
                <a:latin typeface="Times New Roman" pitchFamily="18" charset="0"/>
              </a:defRPr>
            </a:lvl5pPr>
            <a:lvl6pPr marL="2658184" indent="-241653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6pPr>
            <a:lvl7pPr marL="3141490" indent="-241653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7pPr>
            <a:lvl8pPr marL="3624796" indent="-241653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8pPr>
            <a:lvl9pPr marL="4108102" indent="-241653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fld id="{F7489A9B-EA97-4682-9888-0410EB386619}" type="slidenum">
              <a:rPr lang="en-US" sz="1300">
                <a:solidFill>
                  <a:schemeClr val="tx1"/>
                </a:solidFill>
              </a:rPr>
              <a:pPr/>
              <a:t>7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944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800">
                <a:solidFill>
                  <a:srgbClr val="FFFF66"/>
                </a:solidFill>
                <a:latin typeface="Times New Roman" pitchFamily="18" charset="0"/>
              </a:defRPr>
            </a:lvl1pPr>
            <a:lvl2pPr marL="785372" indent="-302066">
              <a:defRPr sz="3800">
                <a:solidFill>
                  <a:srgbClr val="FFFF66"/>
                </a:solidFill>
                <a:latin typeface="Times New Roman" pitchFamily="18" charset="0"/>
              </a:defRPr>
            </a:lvl2pPr>
            <a:lvl3pPr marL="1208265" indent="-241653">
              <a:defRPr sz="3800">
                <a:solidFill>
                  <a:srgbClr val="FFFF66"/>
                </a:solidFill>
                <a:latin typeface="Times New Roman" pitchFamily="18" charset="0"/>
              </a:defRPr>
            </a:lvl3pPr>
            <a:lvl4pPr marL="1691571" indent="-241653">
              <a:defRPr sz="3800">
                <a:solidFill>
                  <a:srgbClr val="FFFF66"/>
                </a:solidFill>
                <a:latin typeface="Times New Roman" pitchFamily="18" charset="0"/>
              </a:defRPr>
            </a:lvl4pPr>
            <a:lvl5pPr marL="2174878" indent="-241653">
              <a:defRPr sz="3800">
                <a:solidFill>
                  <a:srgbClr val="FFFF66"/>
                </a:solidFill>
                <a:latin typeface="Times New Roman" pitchFamily="18" charset="0"/>
              </a:defRPr>
            </a:lvl5pPr>
            <a:lvl6pPr marL="2658184" indent="-241653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6pPr>
            <a:lvl7pPr marL="3141490" indent="-241653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7pPr>
            <a:lvl8pPr marL="3624796" indent="-241653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8pPr>
            <a:lvl9pPr marL="4108102" indent="-241653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fld id="{DB05FF86-20B1-4621-BA9F-55318074F5C4}" type="slidenum">
              <a:rPr lang="en-US" sz="1300">
                <a:solidFill>
                  <a:schemeClr val="tx1"/>
                </a:solidFill>
              </a:rPr>
              <a:pPr/>
              <a:t>8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2430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800">
                <a:solidFill>
                  <a:srgbClr val="FFFF66"/>
                </a:solidFill>
                <a:latin typeface="Times New Roman" pitchFamily="18" charset="0"/>
              </a:defRPr>
            </a:lvl1pPr>
            <a:lvl2pPr marL="785372" indent="-302066">
              <a:defRPr sz="3800">
                <a:solidFill>
                  <a:srgbClr val="FFFF66"/>
                </a:solidFill>
                <a:latin typeface="Times New Roman" pitchFamily="18" charset="0"/>
              </a:defRPr>
            </a:lvl2pPr>
            <a:lvl3pPr marL="1208265" indent="-241653">
              <a:defRPr sz="3800">
                <a:solidFill>
                  <a:srgbClr val="FFFF66"/>
                </a:solidFill>
                <a:latin typeface="Times New Roman" pitchFamily="18" charset="0"/>
              </a:defRPr>
            </a:lvl3pPr>
            <a:lvl4pPr marL="1691571" indent="-241653">
              <a:defRPr sz="3800">
                <a:solidFill>
                  <a:srgbClr val="FFFF66"/>
                </a:solidFill>
                <a:latin typeface="Times New Roman" pitchFamily="18" charset="0"/>
              </a:defRPr>
            </a:lvl4pPr>
            <a:lvl5pPr marL="2174878" indent="-241653">
              <a:defRPr sz="3800">
                <a:solidFill>
                  <a:srgbClr val="FFFF66"/>
                </a:solidFill>
                <a:latin typeface="Times New Roman" pitchFamily="18" charset="0"/>
              </a:defRPr>
            </a:lvl5pPr>
            <a:lvl6pPr marL="2658184" indent="-241653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6pPr>
            <a:lvl7pPr marL="3141490" indent="-241653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7pPr>
            <a:lvl8pPr marL="3624796" indent="-241653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8pPr>
            <a:lvl9pPr marL="4108102" indent="-241653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fld id="{DB05FF86-20B1-4621-BA9F-55318074F5C4}" type="slidenum">
              <a:rPr lang="en-US" sz="1300">
                <a:solidFill>
                  <a:schemeClr val="tx1"/>
                </a:solidFill>
              </a:rPr>
              <a:pPr/>
              <a:t>10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1801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800">
                <a:solidFill>
                  <a:srgbClr val="FFFF66"/>
                </a:solidFill>
                <a:latin typeface="Times New Roman" pitchFamily="18" charset="0"/>
              </a:defRPr>
            </a:lvl1pPr>
            <a:lvl2pPr marL="785372" indent="-302066">
              <a:defRPr sz="3800">
                <a:solidFill>
                  <a:srgbClr val="FFFF66"/>
                </a:solidFill>
                <a:latin typeface="Times New Roman" pitchFamily="18" charset="0"/>
              </a:defRPr>
            </a:lvl2pPr>
            <a:lvl3pPr marL="1208265" indent="-241653">
              <a:defRPr sz="3800">
                <a:solidFill>
                  <a:srgbClr val="FFFF66"/>
                </a:solidFill>
                <a:latin typeface="Times New Roman" pitchFamily="18" charset="0"/>
              </a:defRPr>
            </a:lvl3pPr>
            <a:lvl4pPr marL="1691571" indent="-241653">
              <a:defRPr sz="3800">
                <a:solidFill>
                  <a:srgbClr val="FFFF66"/>
                </a:solidFill>
                <a:latin typeface="Times New Roman" pitchFamily="18" charset="0"/>
              </a:defRPr>
            </a:lvl4pPr>
            <a:lvl5pPr marL="2174878" indent="-241653">
              <a:defRPr sz="3800">
                <a:solidFill>
                  <a:srgbClr val="FFFF66"/>
                </a:solidFill>
                <a:latin typeface="Times New Roman" pitchFamily="18" charset="0"/>
              </a:defRPr>
            </a:lvl5pPr>
            <a:lvl6pPr marL="2658184" indent="-241653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6pPr>
            <a:lvl7pPr marL="3141490" indent="-241653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7pPr>
            <a:lvl8pPr marL="3624796" indent="-241653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8pPr>
            <a:lvl9pPr marL="4108102" indent="-241653" eaLnBrk="0" fontAlgn="base" hangingPunct="0">
              <a:spcBef>
                <a:spcPct val="50000"/>
              </a:spcBef>
              <a:spcAft>
                <a:spcPct val="0"/>
              </a:spcAft>
              <a:defRPr sz="38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fld id="{4D239896-A90D-46CE-AE27-8E12ECB88D79}" type="slidenum">
              <a:rPr lang="en-US" sz="1300">
                <a:solidFill>
                  <a:schemeClr val="tx1"/>
                </a:solidFill>
              </a:rPr>
              <a:pPr/>
              <a:t>13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052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F06C8F-BBD6-478F-8680-60DABE6BAE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659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D14FCE-6A64-4D30-B3B4-05F7AEF481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308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CA81F1-DDA4-4CEE-93E7-30FCF85FAE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953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E93D9E-AB53-4751-8955-16C0539C65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147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564CFD-47D5-4D58-B1C8-53476D7E0D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541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455C76-C9DD-4FB5-9102-E4750A9800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922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D106D0-6B10-4639-A094-69DA07BD3A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536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4DB222-110D-433A-9454-118EB947B2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782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2CE26F-A5D0-4B47-A8F3-E4B6E6D64D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117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C8B8EC-85E2-4FC2-BAE2-3752E45EB8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1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14346F-BD07-4B2F-A814-E57F5BFB1A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311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0">
          <a:gsLst>
            <a:gs pos="0">
              <a:srgbClr val="00B0F0">
                <a:alpha val="50000"/>
              </a:srgbClr>
            </a:gs>
            <a:gs pos="90000">
              <a:srgbClr val="0070C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9561C27-7AAB-4DA6-B9FF-9F67060CB4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0">
          <a:gsLst>
            <a:gs pos="0">
              <a:srgbClr val="00B0F0">
                <a:alpha val="50000"/>
              </a:srgbClr>
            </a:gs>
            <a:gs pos="100000">
              <a:srgbClr val="0070C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533400"/>
            <a:ext cx="9144000" cy="3581400"/>
          </a:xfrm>
          <a:effectLst>
            <a:outerShdw dist="45791" dir="2021404" algn="ctr" rotWithShape="0">
              <a:srgbClr val="000000"/>
            </a:outerShdw>
          </a:effectLst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sz="4800" b="1" dirty="0">
                <a:solidFill>
                  <a:schemeClr val="bg1"/>
                </a:solidFill>
              </a:rPr>
              <a:t>STOR 455</a:t>
            </a:r>
            <a:br>
              <a:rPr lang="en-US" sz="4800" b="1" dirty="0">
                <a:solidFill>
                  <a:schemeClr val="bg1"/>
                </a:solidFill>
              </a:rPr>
            </a:br>
            <a:r>
              <a:rPr lang="en-US" sz="4800" b="1" dirty="0">
                <a:solidFill>
                  <a:schemeClr val="bg1"/>
                </a:solidFill>
              </a:rPr>
              <a:t>Class 17</a:t>
            </a:r>
          </a:p>
        </p:txBody>
      </p:sp>
      <p:sp>
        <p:nvSpPr>
          <p:cNvPr id="7171" name="Rectangle 4"/>
          <p:cNvSpPr>
            <a:spLocks noChangeArrowheads="1"/>
          </p:cNvSpPr>
          <p:nvPr/>
        </p:nvSpPr>
        <p:spPr bwMode="auto">
          <a:xfrm>
            <a:off x="2719388" y="2728913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352800" y="4876800"/>
            <a:ext cx="611981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dirty="0">
                <a:solidFill>
                  <a:schemeClr val="bg1"/>
                </a:solidFill>
              </a:rPr>
              <a:t>Read:			3.3</a:t>
            </a:r>
          </a:p>
          <a:p>
            <a:pPr>
              <a:spcBef>
                <a:spcPct val="0"/>
              </a:spcBef>
            </a:pPr>
            <a:r>
              <a:rPr lang="en-US" dirty="0">
                <a:solidFill>
                  <a:schemeClr val="bg1"/>
                </a:solidFill>
              </a:rPr>
              <a:t>Exercises:		3.30, 31, 48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30" name="Rectangle 6"/>
          <p:cNvSpPr>
            <a:spLocks noChangeArrowheads="1"/>
          </p:cNvSpPr>
          <p:nvPr/>
        </p:nvSpPr>
        <p:spPr bwMode="auto">
          <a:xfrm>
            <a:off x="609600" y="3538410"/>
            <a:ext cx="7696200" cy="132343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Estimate Std. Error t value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(&gt;|t|) 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(Intercept)  8.01600   5.04661    1.588  0.113 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Rest 		 1.16484   0.07511   15.508 &lt;2e-16 Sex		 2.32642   1.47471    1.578  0.116 </a:t>
            </a:r>
          </a:p>
        </p:txBody>
      </p:sp>
      <p:sp>
        <p:nvSpPr>
          <p:cNvPr id="3" name="Text Box 5">
            <a:extLst>
              <a:ext uri="{FF2B5EF4-FFF2-40B4-BE49-F238E27FC236}">
                <a16:creationId xmlns:a16="http://schemas.microsoft.com/office/drawing/2014/main" id="{C813CAE8-4780-4EDE-8DC2-CF30FBB142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003876"/>
            <a:ext cx="2286000" cy="1190625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o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dirty="0">
                <a:solidFill>
                  <a:schemeClr val="tx1"/>
                </a:solidFill>
                <a:sym typeface="Symbol" pitchFamily="18" charset="2"/>
              </a:rPr>
              <a:t></a:t>
            </a:r>
            <a:r>
              <a:rPr lang="en-US" baseline="-25000" dirty="0">
                <a:solidFill>
                  <a:schemeClr val="tx1"/>
                </a:solidFill>
                <a:sym typeface="Symbol" pitchFamily="18" charset="2"/>
              </a:rPr>
              <a:t>2</a:t>
            </a:r>
            <a:r>
              <a:rPr lang="en-US" dirty="0">
                <a:solidFill>
                  <a:schemeClr val="tx1"/>
                </a:solidFill>
                <a:sym typeface="Symbol" pitchFamily="18" charset="2"/>
              </a:rPr>
              <a:t> = 0</a:t>
            </a:r>
          </a:p>
          <a:p>
            <a:pPr>
              <a:spcBef>
                <a:spcPct val="0"/>
              </a:spcBef>
            </a:pPr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dirty="0">
                <a:solidFill>
                  <a:schemeClr val="tx1"/>
                </a:solidFill>
                <a:sym typeface="Symbol" pitchFamily="18" charset="2"/>
              </a:rPr>
              <a:t></a:t>
            </a:r>
            <a:r>
              <a:rPr lang="en-US" baseline="-25000" dirty="0">
                <a:solidFill>
                  <a:schemeClr val="tx1"/>
                </a:solidFill>
                <a:sym typeface="Symbol" pitchFamily="18" charset="2"/>
              </a:rPr>
              <a:t>2</a:t>
            </a:r>
            <a:r>
              <a:rPr lang="en-US" dirty="0">
                <a:solidFill>
                  <a:schemeClr val="tx1"/>
                </a:solidFill>
                <a:sym typeface="Symbol" pitchFamily="18" charset="2"/>
              </a:rPr>
              <a:t>  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2D9B073-6630-43E3-A3A3-0BD1BE710776}"/>
                  </a:ext>
                </a:extLst>
              </p:cNvPr>
              <p:cNvSpPr txBox="1"/>
              <p:nvPr/>
            </p:nvSpPr>
            <p:spPr>
              <a:xfrm>
                <a:off x="3124200" y="2213221"/>
                <a:ext cx="5610895" cy="4739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𝐴𝑐𝑡𝑖𝑣𝑒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 charset="0"/>
                        </a:rPr>
                        <m:t>8.016</m:t>
                      </m:r>
                      <m:r>
                        <a:rPr lang="en-US" i="1">
                          <a:latin typeface="Cambria Math"/>
                        </a:rPr>
                        <m:t>+1.16</m:t>
                      </m:r>
                      <m:r>
                        <a:rPr lang="en-US" i="1">
                          <a:latin typeface="Cambria Math" charset="0"/>
                        </a:rPr>
                        <m:t>5</m:t>
                      </m:r>
                      <m:r>
                        <a:rPr lang="en-US" i="1">
                          <a:latin typeface="Cambria Math"/>
                        </a:rPr>
                        <m:t>𝑅𝑒𝑠𝑡</m:t>
                      </m:r>
                      <m:r>
                        <a:rPr lang="en-US" i="1">
                          <a:latin typeface="Cambria Math"/>
                        </a:rPr>
                        <m:t>+2.326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𝑆𝑒𝑥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2D9B073-6630-43E3-A3A3-0BD1BE7107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2213221"/>
                <a:ext cx="5610895" cy="4739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31E33E9-0D79-47EC-9E5F-414A93441F37}"/>
                  </a:ext>
                </a:extLst>
              </p:cNvPr>
              <p:cNvSpPr txBox="1"/>
              <p:nvPr/>
            </p:nvSpPr>
            <p:spPr>
              <a:xfrm>
                <a:off x="589472" y="5205758"/>
                <a:ext cx="7716328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There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is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not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evidence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to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reject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the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null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hypothesis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800" b="0" i="0" dirty="0">
                  <a:latin typeface="Cambria Math" panose="02040503050406030204" pitchFamily="18" charset="0"/>
                </a:endParaRPr>
              </a:p>
              <a:p>
                <a:pPr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suggest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that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rgbClr val="FFFF00"/>
                    </a:solidFill>
                    <a:sym typeface="Symbol" pitchFamily="18" charset="2"/>
                  </a:rPr>
                  <a:t></a:t>
                </a:r>
                <a:r>
                  <a:rPr lang="en-US" sz="2800" baseline="-25000" dirty="0">
                    <a:solidFill>
                      <a:srgbClr val="FFFF00"/>
                    </a:solidFill>
                    <a:sym typeface="Symbol" pitchFamily="18" charset="2"/>
                  </a:rPr>
                  <a:t>2</a:t>
                </a:r>
                <a:r>
                  <a:rPr lang="en-US" sz="2800" dirty="0">
                    <a:solidFill>
                      <a:srgbClr val="FFFF00"/>
                    </a:solidFill>
                    <a:sym typeface="Symbol" pitchFamily="18" charset="2"/>
                  </a:rPr>
                  <a:t>  0</a:t>
                </a:r>
                <a:endParaRPr lang="en-US" sz="28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31E33E9-0D79-47EC-9E5F-414A93441F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472" y="5205758"/>
                <a:ext cx="7716328" cy="954107"/>
              </a:xfrm>
              <a:prstGeom prst="rect">
                <a:avLst/>
              </a:prstGeom>
              <a:blipFill>
                <a:blip r:embed="rId4"/>
                <a:stretch>
                  <a:fillRect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2">
            <a:extLst>
              <a:ext uri="{FF2B5EF4-FFF2-40B4-BE49-F238E27FC236}">
                <a16:creationId xmlns:a16="http://schemas.microsoft.com/office/drawing/2014/main" id="{8BB6FD8F-189E-446B-B177-2BBA01D286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609600"/>
            <a:ext cx="80010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Quantitative + Indicator Predictors</a:t>
            </a:r>
          </a:p>
        </p:txBody>
      </p:sp>
    </p:spTree>
    <p:extLst>
      <p:ext uri="{BB962C8B-B14F-4D97-AF65-F5344CB8AC3E}">
        <p14:creationId xmlns:p14="http://schemas.microsoft.com/office/powerpoint/2010/main" val="1700176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381000"/>
            <a:ext cx="86106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Fit Models to Subsets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53056" y="1512498"/>
            <a:ext cx="8521390" cy="193899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 Males=subset(</a:t>
            </a:r>
            <a:r>
              <a:rPr lang="en-US" sz="2000" b="1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Pulse,Sex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==0)   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2000" b="1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modelPM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=lm(</a:t>
            </a:r>
            <a:r>
              <a:rPr lang="en-US" sz="2000" b="1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Active~Rest,data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=Males)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 summary(</a:t>
            </a:r>
            <a:r>
              <a:rPr lang="en-US" sz="2000" b="1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modelPM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Estimate Std. Error t value  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(&gt;|t|) 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(Intercept)   9.4399   7.4324     1.27      0.206 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Rest          1.1432   0.1119    10.21     &lt;2e-16 ***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253056" y="4128591"/>
            <a:ext cx="8521390" cy="193899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 Females=subset(Pulse, Sex==1)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2000" b="1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modelPF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=lm(</a:t>
            </a:r>
            <a:r>
              <a:rPr lang="en-US" sz="2000" b="1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Active~Rest,data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=Females)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 summary(</a:t>
            </a:r>
            <a:r>
              <a:rPr lang="en-US" sz="2000" b="1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modelPF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Estimate Std. Error  t value  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(&gt;|t|) 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(Intercept)   9.1527   7 .0198    1.304      0.194 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Rest 		  1.1823    0.1016   11.633 &lt;    2e-16 ***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53056" y="3451490"/>
                <a:ext cx="5285229" cy="4739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𝐴𝑐𝑡𝑖𝑣𝑒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 charset="0"/>
                      </a:rPr>
                      <m:t>9.440</m:t>
                    </m:r>
                    <m:r>
                      <a:rPr lang="en-US" i="1">
                        <a:latin typeface="Cambria Math"/>
                      </a:rPr>
                      <m:t>+1.1</m:t>
                    </m:r>
                    <m:r>
                      <a:rPr lang="en-US" i="1">
                        <a:latin typeface="Cambria Math" charset="0"/>
                      </a:rPr>
                      <m:t>432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𝑅𝑒𝑠𝑡</m:t>
                    </m:r>
                  </m:oMath>
                </a14:m>
                <a:r>
                  <a:rPr lang="en-US" dirty="0"/>
                  <a:t>  (Males)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056" y="3451490"/>
                <a:ext cx="5285229" cy="473976"/>
              </a:xfrm>
              <a:prstGeom prst="rect">
                <a:avLst/>
              </a:prstGeom>
              <a:blipFill>
                <a:blip r:embed="rId2"/>
                <a:stretch>
                  <a:fillRect t="-7692" r="-461" b="-28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53056" y="6067583"/>
                <a:ext cx="5557740" cy="4739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𝐴𝑐𝑡𝑖𝑣𝑒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 charset="0"/>
                      </a:rPr>
                      <m:t>9.153</m:t>
                    </m:r>
                    <m:r>
                      <a:rPr lang="en-US" i="1">
                        <a:latin typeface="Cambria Math"/>
                      </a:rPr>
                      <m:t>+1.1</m:t>
                    </m:r>
                    <m:r>
                      <a:rPr lang="en-US" i="1">
                        <a:latin typeface="Cambria Math" charset="0"/>
                      </a:rPr>
                      <m:t>823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𝑅𝑒𝑠𝑡</m:t>
                    </m:r>
                  </m:oMath>
                </a14:m>
                <a:r>
                  <a:rPr lang="en-US" dirty="0"/>
                  <a:t>  (Females)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056" y="6067583"/>
                <a:ext cx="5557740" cy="473976"/>
              </a:xfrm>
              <a:prstGeom prst="rect">
                <a:avLst/>
              </a:prstGeom>
              <a:blipFill>
                <a:blip r:embed="rId3"/>
                <a:stretch>
                  <a:fillRect t="-7692" r="-220" b="-28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0299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5D83ED5-9DC2-4A65-B27F-EC69446C8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686143"/>
            <a:ext cx="8888889" cy="5485714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 bwMode="auto">
          <a:xfrm>
            <a:off x="6289760" y="1853575"/>
            <a:ext cx="1122474" cy="78992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 flipV="1">
            <a:off x="7416245" y="2820326"/>
            <a:ext cx="190500" cy="99060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5472215" y="1300989"/>
            <a:ext cx="1563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92D050"/>
                </a:solidFill>
              </a:rPr>
              <a:t>Females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035245" y="3810926"/>
            <a:ext cx="1428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Males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139645" y="485029"/>
            <a:ext cx="603838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Are these lines “significantly” different?</a:t>
            </a:r>
          </a:p>
        </p:txBody>
      </p:sp>
      <p:sp>
        <p:nvSpPr>
          <p:cNvPr id="2" name="AutoShape 2" descr="http://rstudio.stlawu.local:8787/graphics/plot.png?width=503&amp;height=425&amp;randomizer=922214223"/>
          <p:cNvSpPr>
            <a:spLocks noChangeAspect="1" noChangeArrowheads="1"/>
          </p:cNvSpPr>
          <p:nvPr/>
        </p:nvSpPr>
        <p:spPr bwMode="auto">
          <a:xfrm>
            <a:off x="25662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2" descr="http://rstudio.stlawu.local:8787/graphics/plot.png?width=652&amp;height=550&amp;randomizer=-493654058"/>
          <p:cNvSpPr>
            <a:spLocks noChangeAspect="1" noChangeArrowheads="1"/>
          </p:cNvSpPr>
          <p:nvPr/>
        </p:nvSpPr>
        <p:spPr bwMode="auto">
          <a:xfrm>
            <a:off x="409020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426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381000"/>
            <a:ext cx="80772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Comparing Two Regression Lines</a:t>
            </a:r>
            <a:br>
              <a:rPr lang="en-US" dirty="0">
                <a:solidFill>
                  <a:srgbClr val="FFFF66"/>
                </a:solidFill>
              </a:rPr>
            </a:br>
            <a:r>
              <a:rPr lang="en-US" dirty="0">
                <a:solidFill>
                  <a:srgbClr val="FFFF66"/>
                </a:solidFill>
              </a:rPr>
              <a:t>(with a multiple regression)</a:t>
            </a:r>
          </a:p>
        </p:txBody>
      </p:sp>
      <p:sp>
        <p:nvSpPr>
          <p:cNvPr id="197635" name="Text Box 3"/>
          <p:cNvSpPr txBox="1">
            <a:spLocks noChangeArrowheads="1"/>
          </p:cNvSpPr>
          <p:nvPr/>
        </p:nvSpPr>
        <p:spPr bwMode="auto">
          <a:xfrm>
            <a:off x="1905000" y="2143541"/>
            <a:ext cx="8229600" cy="17399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dirty="0"/>
              <a:t>Example:   </a:t>
            </a:r>
          </a:p>
          <a:p>
            <a:pPr>
              <a:spcBef>
                <a:spcPct val="0"/>
              </a:spcBef>
            </a:pPr>
            <a:r>
              <a:rPr lang="en-US" dirty="0"/>
              <a:t>	Y=Active pulse</a:t>
            </a:r>
          </a:p>
          <a:p>
            <a:pPr>
              <a:spcBef>
                <a:spcPct val="0"/>
              </a:spcBef>
            </a:pPr>
            <a:r>
              <a:rPr lang="en-US" dirty="0"/>
              <a:t>	X</a:t>
            </a:r>
            <a:r>
              <a:rPr lang="en-US" baseline="-25000" dirty="0"/>
              <a:t>1</a:t>
            </a:r>
            <a:r>
              <a:rPr lang="en-US" dirty="0"/>
              <a:t>= Resting pulse	X</a:t>
            </a:r>
            <a:r>
              <a:rPr lang="en-US" baseline="-25000" dirty="0"/>
              <a:t>2</a:t>
            </a:r>
            <a:r>
              <a:rPr lang="en-US" dirty="0"/>
              <a:t>= Sex(0,1)</a:t>
            </a:r>
          </a:p>
        </p:txBody>
      </p:sp>
      <p:graphicFrame>
        <p:nvGraphicFramePr>
          <p:cNvPr id="19763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4425547"/>
              </p:ext>
            </p:extLst>
          </p:nvPr>
        </p:nvGraphicFramePr>
        <p:xfrm>
          <a:off x="1447800" y="4277141"/>
          <a:ext cx="9144000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209800" imgH="228600" progId="Equation.3">
                  <p:embed/>
                </p:oleObj>
              </mc:Choice>
              <mc:Fallback>
                <p:oleObj name="Equation" r:id="rId3" imgW="2209800" imgH="228600" progId="Equation.3">
                  <p:embed/>
                  <p:pic>
                    <p:nvPicPr>
                      <p:cNvPr id="19763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277141"/>
                        <a:ext cx="9144000" cy="946150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7637" name="AutoShape 5"/>
          <p:cNvSpPr>
            <a:spLocks/>
          </p:cNvSpPr>
          <p:nvPr/>
        </p:nvSpPr>
        <p:spPr bwMode="auto">
          <a:xfrm>
            <a:off x="2667000" y="5953541"/>
            <a:ext cx="2286000" cy="527050"/>
          </a:xfrm>
          <a:prstGeom prst="borderCallout1">
            <a:avLst>
              <a:gd name="adj1" fmla="val -987"/>
              <a:gd name="adj2" fmla="val 50701"/>
              <a:gd name="adj3" fmla="val -125061"/>
              <a:gd name="adj4" fmla="val 78802"/>
            </a:avLst>
          </a:prstGeom>
          <a:solidFill>
            <a:schemeClr val="accent1"/>
          </a:solidFill>
          <a:ln w="57150">
            <a:solidFill>
              <a:schemeClr val="accent1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Quantitative</a:t>
            </a:r>
          </a:p>
        </p:txBody>
      </p:sp>
      <p:sp>
        <p:nvSpPr>
          <p:cNvPr id="197638" name="AutoShape 6"/>
          <p:cNvSpPr>
            <a:spLocks/>
          </p:cNvSpPr>
          <p:nvPr/>
        </p:nvSpPr>
        <p:spPr bwMode="auto">
          <a:xfrm>
            <a:off x="5185913" y="5957495"/>
            <a:ext cx="1905000" cy="527050"/>
          </a:xfrm>
          <a:prstGeom prst="borderCallout1">
            <a:avLst>
              <a:gd name="adj1" fmla="val -4934"/>
              <a:gd name="adj2" fmla="val 50947"/>
              <a:gd name="adj3" fmla="val -127605"/>
              <a:gd name="adj4" fmla="val 68409"/>
            </a:avLst>
          </a:prstGeom>
          <a:solidFill>
            <a:schemeClr val="accent1"/>
          </a:solidFill>
          <a:ln w="57150">
            <a:solidFill>
              <a:schemeClr val="accent1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Indicator</a:t>
            </a:r>
          </a:p>
        </p:txBody>
      </p:sp>
      <p:sp>
        <p:nvSpPr>
          <p:cNvPr id="197639" name="AutoShape 7"/>
          <p:cNvSpPr>
            <a:spLocks/>
          </p:cNvSpPr>
          <p:nvPr/>
        </p:nvSpPr>
        <p:spPr bwMode="auto">
          <a:xfrm>
            <a:off x="7315200" y="5953541"/>
            <a:ext cx="2286000" cy="527050"/>
          </a:xfrm>
          <a:prstGeom prst="borderCallout1">
            <a:avLst>
              <a:gd name="adj1" fmla="val -4078"/>
              <a:gd name="adj2" fmla="val 49649"/>
              <a:gd name="adj3" fmla="val -127731"/>
              <a:gd name="adj4" fmla="val 62654"/>
            </a:avLst>
          </a:prstGeom>
          <a:solidFill>
            <a:schemeClr val="accent1"/>
          </a:solidFill>
          <a:ln w="57150">
            <a:solidFill>
              <a:schemeClr val="accent1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Interaction</a:t>
            </a:r>
          </a:p>
        </p:txBody>
      </p:sp>
    </p:spTree>
    <p:extLst>
      <p:ext uri="{BB962C8B-B14F-4D97-AF65-F5344CB8AC3E}">
        <p14:creationId xmlns:p14="http://schemas.microsoft.com/office/powerpoint/2010/main" val="9082673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539873"/>
            <a:ext cx="7772400" cy="1143000"/>
          </a:xfrm>
        </p:spPr>
        <p:txBody>
          <a:bodyPr/>
          <a:lstStyle/>
          <a:p>
            <a:r>
              <a:rPr lang="en-US" sz="4000">
                <a:solidFill>
                  <a:srgbClr val="FFFF66"/>
                </a:solidFill>
              </a:rPr>
              <a:t>MTB output to compare two lines</a:t>
            </a:r>
          </a:p>
        </p:txBody>
      </p:sp>
      <p:sp>
        <p:nvSpPr>
          <p:cNvPr id="199683" name="Text Box 3"/>
          <p:cNvSpPr txBox="1">
            <a:spLocks noChangeArrowheads="1"/>
          </p:cNvSpPr>
          <p:nvPr/>
        </p:nvSpPr>
        <p:spPr bwMode="auto">
          <a:xfrm>
            <a:off x="228600" y="1066800"/>
            <a:ext cx="9144000" cy="37702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95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950" b="1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modelPint</a:t>
            </a:r>
            <a:r>
              <a:rPr lang="en-US" sz="195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=lm(</a:t>
            </a:r>
            <a:r>
              <a:rPr lang="en-US" sz="1950" b="1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Active~Rest+Sex+Rest</a:t>
            </a:r>
            <a:r>
              <a:rPr lang="en-US" sz="195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950" b="1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Sex,data</a:t>
            </a:r>
            <a:r>
              <a:rPr lang="en-US" sz="195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=Pulse)</a:t>
            </a:r>
          </a:p>
          <a:p>
            <a:pPr>
              <a:spcBef>
                <a:spcPct val="0"/>
              </a:spcBef>
            </a:pPr>
            <a:r>
              <a:rPr lang="en-US" sz="195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&gt; summary(</a:t>
            </a:r>
            <a:r>
              <a:rPr lang="en-US" sz="1950" b="1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modelPint</a:t>
            </a:r>
            <a:r>
              <a:rPr lang="en-US" sz="195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spcBef>
                <a:spcPct val="0"/>
              </a:spcBef>
            </a:pPr>
            <a:endParaRPr lang="en-US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Estimate Std. Error  t value  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(&gt;|t|) 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(Intercept)  9.43987  7.47902      1.262     0.208 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Rest 		 1.14319  0.11264     10.149    &lt;2e-16 *** 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Sex	 	-0.28717 10.22830     -0.028     0.978 </a:t>
            </a:r>
          </a:p>
          <a:p>
            <a:pPr>
              <a:spcBef>
                <a:spcPct val="0"/>
              </a:spcBef>
            </a:pP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Rest:Sex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0.03907  0.15130      0.258     0.796 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---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Residual standard error: 14.17 on 371 degrees of freedom Multiple R-squared: 0.4056, Adjusted R-squared: 0.4008 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F-statistic: 84.37 on 3 and 371 DF, p-value: &lt; 2.2e-16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524000" y="-76200"/>
            <a:ext cx="9067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dirty="0">
                <a:solidFill>
                  <a:srgbClr val="FFFF66"/>
                </a:solidFill>
              </a:rPr>
              <a:t>Quantitative + Indicator +Interaction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28600" y="5298855"/>
                <a:ext cx="9144000" cy="473976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3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300" i="1">
                              <a:latin typeface="Cambria Math"/>
                            </a:rPr>
                            <m:t>𝐴𝑐𝑡𝑖𝑣𝑒</m:t>
                          </m:r>
                        </m:e>
                      </m:acc>
                      <m:r>
                        <a:rPr lang="en-US" sz="2300" i="1">
                          <a:latin typeface="Cambria Math"/>
                        </a:rPr>
                        <m:t>=</m:t>
                      </m:r>
                      <m:r>
                        <a:rPr lang="en-US" sz="2300" i="1">
                          <a:latin typeface="Cambria Math" charset="0"/>
                        </a:rPr>
                        <m:t>9.440</m:t>
                      </m:r>
                      <m:r>
                        <a:rPr lang="en-US" sz="2300" i="1">
                          <a:latin typeface="Cambria Math"/>
                        </a:rPr>
                        <m:t>+1.1</m:t>
                      </m:r>
                      <m:r>
                        <a:rPr lang="en-US" sz="2300" i="1">
                          <a:latin typeface="Cambria Math" charset="0"/>
                        </a:rPr>
                        <m:t>432</m:t>
                      </m:r>
                      <m:r>
                        <a:rPr lang="en-US" sz="2300" i="1">
                          <a:latin typeface="Cambria Math"/>
                        </a:rPr>
                        <m:t>𝑅𝑒𝑠𝑡</m:t>
                      </m:r>
                      <m:r>
                        <a:rPr lang="en-US" sz="2300" i="1">
                          <a:latin typeface="Cambria Math" charset="0"/>
                        </a:rPr>
                        <m:t>−0.287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𝑆𝑒𝑥</m:t>
                      </m:r>
                      <m:r>
                        <a:rPr lang="en-US" sz="2300" i="1">
                          <a:latin typeface="Cambria Math"/>
                        </a:rPr>
                        <m:t>+0.039</m:t>
                      </m:r>
                      <m:r>
                        <a:rPr lang="en-US" sz="2300" i="1">
                          <a:latin typeface="Cambria Math"/>
                        </a:rPr>
                        <m:t>𝑅𝑒𝑠𝑡</m:t>
                      </m:r>
                      <m:r>
                        <a:rPr lang="en-US" sz="2300" i="1">
                          <a:latin typeface="Cambria Math"/>
                        </a:rPr>
                        <m:t>∗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𝑆𝑒𝑥</m:t>
                      </m:r>
                    </m:oMath>
                  </m:oMathPara>
                </a14:m>
                <a:endParaRPr lang="en-US" sz="23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5298855"/>
                <a:ext cx="9144000" cy="473976"/>
              </a:xfrm>
              <a:prstGeom prst="rect">
                <a:avLst/>
              </a:prstGeom>
              <a:blipFill>
                <a:blip r:embed="rId3"/>
                <a:stretch>
                  <a:fillRect t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1376464" y="5772832"/>
            <a:ext cx="67007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How does this relate to the two lines?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45532" y="6273223"/>
            <a:ext cx="5710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chemeClr val="bg1"/>
                </a:solidFill>
              </a:rPr>
              <a:t>Substitute Sex=0 and Sex=1</a:t>
            </a:r>
          </a:p>
        </p:txBody>
      </p:sp>
    </p:spTree>
    <p:extLst>
      <p:ext uri="{BB962C8B-B14F-4D97-AF65-F5344CB8AC3E}">
        <p14:creationId xmlns:p14="http://schemas.microsoft.com/office/powerpoint/2010/main" val="18367981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540042" y="276588"/>
            <a:ext cx="9144000" cy="1143000"/>
          </a:xfrm>
        </p:spPr>
        <p:txBody>
          <a:bodyPr/>
          <a:lstStyle/>
          <a:p>
            <a:r>
              <a:rPr lang="en-US" sz="4000" dirty="0">
                <a:solidFill>
                  <a:srgbClr val="FFFF66"/>
                </a:solidFill>
              </a:rPr>
              <a:t>Tests to Compare Two Regression Lines</a:t>
            </a:r>
          </a:p>
        </p:txBody>
      </p:sp>
      <p:sp>
        <p:nvSpPr>
          <p:cNvPr id="201732" name="Text Box 4"/>
          <p:cNvSpPr txBox="1">
            <a:spLocks noChangeArrowheads="1"/>
          </p:cNvSpPr>
          <p:nvPr/>
        </p:nvSpPr>
        <p:spPr bwMode="auto">
          <a:xfrm>
            <a:off x="304800" y="2723072"/>
            <a:ext cx="36576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Different      slope?</a:t>
            </a:r>
          </a:p>
        </p:txBody>
      </p:sp>
      <p:sp>
        <p:nvSpPr>
          <p:cNvPr id="201733" name="Text Box 5"/>
          <p:cNvSpPr txBox="1">
            <a:spLocks noChangeArrowheads="1"/>
          </p:cNvSpPr>
          <p:nvPr/>
        </p:nvSpPr>
        <p:spPr bwMode="auto">
          <a:xfrm>
            <a:off x="3048000" y="2723072"/>
            <a:ext cx="2286000" cy="1190625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>
                <a:solidFill>
                  <a:schemeClr val="tx1"/>
                </a:solidFill>
              </a:rPr>
              <a:t>H</a:t>
            </a:r>
            <a:r>
              <a:rPr lang="en-US" baseline="-25000">
                <a:solidFill>
                  <a:schemeClr val="tx1"/>
                </a:solidFill>
              </a:rPr>
              <a:t>o</a:t>
            </a:r>
            <a:r>
              <a:rPr lang="en-US">
                <a:solidFill>
                  <a:schemeClr val="tx1"/>
                </a:solidFill>
              </a:rPr>
              <a:t>: </a:t>
            </a:r>
            <a:r>
              <a:rPr lang="en-US">
                <a:solidFill>
                  <a:schemeClr val="tx1"/>
                </a:solidFill>
                <a:sym typeface="Symbol" pitchFamily="18" charset="2"/>
              </a:rPr>
              <a:t></a:t>
            </a:r>
            <a:r>
              <a:rPr lang="en-US" baseline="-25000">
                <a:solidFill>
                  <a:schemeClr val="tx1"/>
                </a:solidFill>
                <a:sym typeface="Symbol" pitchFamily="18" charset="2"/>
              </a:rPr>
              <a:t>3</a:t>
            </a:r>
            <a:r>
              <a:rPr lang="en-US">
                <a:solidFill>
                  <a:schemeClr val="tx1"/>
                </a:solidFill>
                <a:sym typeface="Symbol" pitchFamily="18" charset="2"/>
              </a:rPr>
              <a:t> = 0</a:t>
            </a:r>
          </a:p>
          <a:p>
            <a:pPr>
              <a:spcBef>
                <a:spcPct val="0"/>
              </a:spcBef>
            </a:pPr>
            <a:r>
              <a:rPr lang="en-US">
                <a:solidFill>
                  <a:schemeClr val="tx1"/>
                </a:solidFill>
              </a:rPr>
              <a:t>H</a:t>
            </a:r>
            <a:r>
              <a:rPr lang="en-US" baseline="-25000">
                <a:solidFill>
                  <a:schemeClr val="tx1"/>
                </a:solidFill>
              </a:rPr>
              <a:t>a</a:t>
            </a:r>
            <a:r>
              <a:rPr lang="en-US">
                <a:solidFill>
                  <a:schemeClr val="tx1"/>
                </a:solidFill>
              </a:rPr>
              <a:t>: </a:t>
            </a:r>
            <a:r>
              <a:rPr lang="en-US">
                <a:solidFill>
                  <a:schemeClr val="tx1"/>
                </a:solidFill>
                <a:sym typeface="Symbol" pitchFamily="18" charset="2"/>
              </a:rPr>
              <a:t></a:t>
            </a:r>
            <a:r>
              <a:rPr lang="en-US" baseline="-25000">
                <a:solidFill>
                  <a:schemeClr val="tx1"/>
                </a:solidFill>
                <a:sym typeface="Symbol" pitchFamily="18" charset="2"/>
              </a:rPr>
              <a:t>3</a:t>
            </a:r>
            <a:r>
              <a:rPr lang="en-US">
                <a:solidFill>
                  <a:schemeClr val="tx1"/>
                </a:solidFill>
                <a:sym typeface="Symbol" pitchFamily="18" charset="2"/>
              </a:rPr>
              <a:t>  0</a:t>
            </a:r>
          </a:p>
        </p:txBody>
      </p:sp>
      <p:sp>
        <p:nvSpPr>
          <p:cNvPr id="201734" name="Text Box 6"/>
          <p:cNvSpPr txBox="1">
            <a:spLocks noChangeArrowheads="1"/>
          </p:cNvSpPr>
          <p:nvPr/>
        </p:nvSpPr>
        <p:spPr bwMode="auto">
          <a:xfrm>
            <a:off x="228600" y="4247072"/>
            <a:ext cx="36576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Different intercept?</a:t>
            </a:r>
          </a:p>
        </p:txBody>
      </p:sp>
      <p:sp>
        <p:nvSpPr>
          <p:cNvPr id="201735" name="Text Box 7"/>
          <p:cNvSpPr txBox="1">
            <a:spLocks noChangeArrowheads="1"/>
          </p:cNvSpPr>
          <p:nvPr/>
        </p:nvSpPr>
        <p:spPr bwMode="auto">
          <a:xfrm>
            <a:off x="3048000" y="4247072"/>
            <a:ext cx="2286000" cy="1190625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>
                <a:solidFill>
                  <a:schemeClr val="tx1"/>
                </a:solidFill>
              </a:rPr>
              <a:t>H</a:t>
            </a:r>
            <a:r>
              <a:rPr lang="en-US" baseline="-25000">
                <a:solidFill>
                  <a:schemeClr val="tx1"/>
                </a:solidFill>
              </a:rPr>
              <a:t>o</a:t>
            </a:r>
            <a:r>
              <a:rPr lang="en-US">
                <a:solidFill>
                  <a:schemeClr val="tx1"/>
                </a:solidFill>
              </a:rPr>
              <a:t>: </a:t>
            </a:r>
            <a:r>
              <a:rPr lang="en-US">
                <a:solidFill>
                  <a:schemeClr val="tx1"/>
                </a:solidFill>
                <a:sym typeface="Symbol" pitchFamily="18" charset="2"/>
              </a:rPr>
              <a:t></a:t>
            </a:r>
            <a:r>
              <a:rPr lang="en-US" baseline="-25000">
                <a:solidFill>
                  <a:schemeClr val="tx1"/>
                </a:solidFill>
                <a:sym typeface="Symbol" pitchFamily="18" charset="2"/>
              </a:rPr>
              <a:t>2</a:t>
            </a:r>
            <a:r>
              <a:rPr lang="en-US">
                <a:solidFill>
                  <a:schemeClr val="tx1"/>
                </a:solidFill>
                <a:sym typeface="Symbol" pitchFamily="18" charset="2"/>
              </a:rPr>
              <a:t> = 0</a:t>
            </a:r>
          </a:p>
          <a:p>
            <a:pPr>
              <a:spcBef>
                <a:spcPct val="0"/>
              </a:spcBef>
            </a:pPr>
            <a:r>
              <a:rPr lang="en-US">
                <a:solidFill>
                  <a:schemeClr val="tx1"/>
                </a:solidFill>
              </a:rPr>
              <a:t>H</a:t>
            </a:r>
            <a:r>
              <a:rPr lang="en-US" baseline="-25000">
                <a:solidFill>
                  <a:schemeClr val="tx1"/>
                </a:solidFill>
              </a:rPr>
              <a:t>a</a:t>
            </a:r>
            <a:r>
              <a:rPr lang="en-US">
                <a:solidFill>
                  <a:schemeClr val="tx1"/>
                </a:solidFill>
              </a:rPr>
              <a:t>: </a:t>
            </a:r>
            <a:r>
              <a:rPr lang="en-US">
                <a:solidFill>
                  <a:schemeClr val="tx1"/>
                </a:solidFill>
                <a:sym typeface="Symbol" pitchFamily="18" charset="2"/>
              </a:rPr>
              <a:t></a:t>
            </a:r>
            <a:r>
              <a:rPr lang="en-US" baseline="-25000">
                <a:solidFill>
                  <a:schemeClr val="tx1"/>
                </a:solidFill>
                <a:sym typeface="Symbol" pitchFamily="18" charset="2"/>
              </a:rPr>
              <a:t>2</a:t>
            </a:r>
            <a:r>
              <a:rPr lang="en-US">
                <a:solidFill>
                  <a:schemeClr val="tx1"/>
                </a:solidFill>
                <a:sym typeface="Symbol" pitchFamily="18" charset="2"/>
              </a:rPr>
              <a:t>  0</a:t>
            </a:r>
          </a:p>
        </p:txBody>
      </p:sp>
      <p:sp>
        <p:nvSpPr>
          <p:cNvPr id="201736" name="Text Box 8"/>
          <p:cNvSpPr txBox="1">
            <a:spLocks noChangeArrowheads="1"/>
          </p:cNvSpPr>
          <p:nvPr/>
        </p:nvSpPr>
        <p:spPr bwMode="auto">
          <a:xfrm>
            <a:off x="304800" y="5647247"/>
            <a:ext cx="28194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Different lines?</a:t>
            </a:r>
          </a:p>
        </p:txBody>
      </p:sp>
      <p:sp>
        <p:nvSpPr>
          <p:cNvPr id="201737" name="Text Box 9"/>
          <p:cNvSpPr txBox="1">
            <a:spLocks noChangeArrowheads="1"/>
          </p:cNvSpPr>
          <p:nvPr/>
        </p:nvSpPr>
        <p:spPr bwMode="auto">
          <a:xfrm>
            <a:off x="2971800" y="5647247"/>
            <a:ext cx="3886200" cy="1190625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o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dirty="0">
                <a:solidFill>
                  <a:schemeClr val="tx1"/>
                </a:solidFill>
                <a:sym typeface="Symbol" pitchFamily="18" charset="2"/>
              </a:rPr>
              <a:t></a:t>
            </a:r>
            <a:r>
              <a:rPr lang="en-US" baseline="-25000" dirty="0">
                <a:solidFill>
                  <a:schemeClr val="tx1"/>
                </a:solidFill>
                <a:sym typeface="Symbol" pitchFamily="18" charset="2"/>
              </a:rPr>
              <a:t>2</a:t>
            </a:r>
            <a:r>
              <a:rPr lang="en-US" dirty="0">
                <a:solidFill>
                  <a:schemeClr val="tx1"/>
                </a:solidFill>
                <a:sym typeface="Symbol" pitchFamily="18" charset="2"/>
              </a:rPr>
              <a:t> = </a:t>
            </a:r>
            <a:r>
              <a:rPr lang="en-US" baseline="-25000" dirty="0">
                <a:solidFill>
                  <a:schemeClr val="tx1"/>
                </a:solidFill>
                <a:sym typeface="Symbol" pitchFamily="18" charset="2"/>
              </a:rPr>
              <a:t>3</a:t>
            </a:r>
            <a:r>
              <a:rPr lang="en-US" dirty="0">
                <a:solidFill>
                  <a:schemeClr val="tx1"/>
                </a:solidFill>
                <a:sym typeface="Symbol" pitchFamily="18" charset="2"/>
              </a:rPr>
              <a:t> = 0</a:t>
            </a:r>
          </a:p>
          <a:p>
            <a:pPr>
              <a:spcBef>
                <a:spcPct val="0"/>
              </a:spcBef>
            </a:pPr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dirty="0">
                <a:solidFill>
                  <a:schemeClr val="tx1"/>
                </a:solidFill>
                <a:sym typeface="Symbol" pitchFamily="18" charset="2"/>
              </a:rPr>
              <a:t></a:t>
            </a:r>
            <a:r>
              <a:rPr lang="en-US" baseline="-25000" dirty="0">
                <a:solidFill>
                  <a:schemeClr val="tx1"/>
                </a:solidFill>
                <a:sym typeface="Symbol" pitchFamily="18" charset="2"/>
              </a:rPr>
              <a:t>2</a:t>
            </a:r>
            <a:r>
              <a:rPr lang="en-US" dirty="0">
                <a:solidFill>
                  <a:schemeClr val="tx1"/>
                </a:solidFill>
                <a:sym typeface="Symbol" pitchFamily="18" charset="2"/>
              </a:rPr>
              <a:t>  0 or </a:t>
            </a:r>
            <a:r>
              <a:rPr lang="en-US" baseline="-25000" dirty="0">
                <a:solidFill>
                  <a:schemeClr val="tx1"/>
                </a:solidFill>
                <a:sym typeface="Symbol" pitchFamily="18" charset="2"/>
              </a:rPr>
              <a:t>3</a:t>
            </a:r>
            <a:r>
              <a:rPr lang="en-US" dirty="0">
                <a:solidFill>
                  <a:schemeClr val="tx1"/>
                </a:solidFill>
                <a:sym typeface="Symbol" pitchFamily="18" charset="2"/>
              </a:rPr>
              <a:t>  0</a:t>
            </a:r>
          </a:p>
        </p:txBody>
      </p:sp>
      <p:sp>
        <p:nvSpPr>
          <p:cNvPr id="201738" name="Text Box 10"/>
          <p:cNvSpPr txBox="1">
            <a:spLocks noChangeArrowheads="1"/>
          </p:cNvSpPr>
          <p:nvPr/>
        </p:nvSpPr>
        <p:spPr bwMode="auto">
          <a:xfrm>
            <a:off x="5644393" y="2808053"/>
            <a:ext cx="1524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(t-test)</a:t>
            </a:r>
          </a:p>
        </p:txBody>
      </p:sp>
      <p:sp>
        <p:nvSpPr>
          <p:cNvPr id="201739" name="Text Box 11"/>
          <p:cNvSpPr txBox="1">
            <a:spLocks noChangeArrowheads="1"/>
          </p:cNvSpPr>
          <p:nvPr/>
        </p:nvSpPr>
        <p:spPr bwMode="auto">
          <a:xfrm>
            <a:off x="5719321" y="4558962"/>
            <a:ext cx="1524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(t-test)</a:t>
            </a:r>
          </a:p>
        </p:txBody>
      </p:sp>
      <p:sp>
        <p:nvSpPr>
          <p:cNvPr id="201740" name="Text Box 12"/>
          <p:cNvSpPr txBox="1">
            <a:spLocks noChangeArrowheads="1"/>
          </p:cNvSpPr>
          <p:nvPr/>
        </p:nvSpPr>
        <p:spPr bwMode="auto">
          <a:xfrm>
            <a:off x="7162800" y="5647247"/>
            <a:ext cx="17526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(???)</a:t>
            </a:r>
          </a:p>
        </p:txBody>
      </p:sp>
      <p:sp>
        <p:nvSpPr>
          <p:cNvPr id="16" name="Oval 15"/>
          <p:cNvSpPr/>
          <p:nvPr/>
        </p:nvSpPr>
        <p:spPr bwMode="auto">
          <a:xfrm>
            <a:off x="3962400" y="1503871"/>
            <a:ext cx="3581400" cy="908864"/>
          </a:xfrm>
          <a:prstGeom prst="ellipse">
            <a:avLst/>
          </a:prstGeom>
          <a:noFill/>
          <a:ln w="28575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z="3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52400" y="1580071"/>
                <a:ext cx="83820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latin typeface="Cambria Math"/>
                        </a:rPr>
                        <m:t>𝑌</m:t>
                      </m:r>
                      <m:r>
                        <a:rPr lang="en-US" sz="40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4000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4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4000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40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4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4000" i="1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40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4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4000" i="1">
                              <a:latin typeface="Cambria Math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4000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40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4000" i="1">
                          <a:latin typeface="Cambria Math"/>
                        </a:rPr>
                        <m:t>+</m:t>
                      </m:r>
                      <m:r>
                        <a:rPr lang="en-US" sz="4000" i="1">
                          <a:latin typeface="Cambria Math"/>
                          <a:ea typeface="Cambria Math"/>
                        </a:rPr>
                        <m:t>𝜀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1580071"/>
                <a:ext cx="8382000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/>
          <p:cNvCxnSpPr/>
          <p:nvPr/>
        </p:nvCxnSpPr>
        <p:spPr bwMode="auto">
          <a:xfrm flipV="1">
            <a:off x="5562600" y="2570672"/>
            <a:ext cx="231648" cy="2867025"/>
          </a:xfrm>
          <a:prstGeom prst="straightConnector1">
            <a:avLst/>
          </a:prstGeom>
          <a:noFill/>
          <a:ln w="38100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Rectangle 17"/>
          <p:cNvSpPr/>
          <p:nvPr/>
        </p:nvSpPr>
        <p:spPr>
          <a:xfrm>
            <a:off x="8305800" y="2595681"/>
            <a:ext cx="342595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>
                <a:solidFill>
                  <a:schemeClr val="bg1"/>
                </a:solidFill>
              </a:rPr>
              <a:t>How do we test just a subset of predictors?</a:t>
            </a:r>
          </a:p>
        </p:txBody>
      </p:sp>
    </p:spTree>
    <p:extLst>
      <p:ext uri="{BB962C8B-B14F-4D97-AF65-F5344CB8AC3E}">
        <p14:creationId xmlns:p14="http://schemas.microsoft.com/office/powerpoint/2010/main" val="38883587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866900" y="16213"/>
            <a:ext cx="81534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Multiple regression model</a:t>
            </a:r>
          </a:p>
        </p:txBody>
      </p:sp>
      <p:sp>
        <p:nvSpPr>
          <p:cNvPr id="147459" name="Text Box 3"/>
          <p:cNvSpPr txBox="1">
            <a:spLocks noChangeArrowheads="1"/>
          </p:cNvSpPr>
          <p:nvPr/>
        </p:nvSpPr>
        <p:spPr bwMode="auto">
          <a:xfrm>
            <a:off x="457200" y="2634616"/>
            <a:ext cx="38862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dirty="0"/>
              <a:t>One term at a time: (t-test)</a:t>
            </a:r>
          </a:p>
        </p:txBody>
      </p:sp>
      <p:sp>
        <p:nvSpPr>
          <p:cNvPr id="147460" name="Text Box 4"/>
          <p:cNvSpPr txBox="1">
            <a:spLocks noChangeArrowheads="1"/>
          </p:cNvSpPr>
          <p:nvPr/>
        </p:nvSpPr>
        <p:spPr bwMode="auto">
          <a:xfrm>
            <a:off x="4495800" y="2710816"/>
            <a:ext cx="1981200" cy="119062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>
                <a:solidFill>
                  <a:schemeClr val="bg1"/>
                </a:solidFill>
              </a:rPr>
              <a:t>H</a:t>
            </a:r>
            <a:r>
              <a:rPr lang="en-US" baseline="-25000">
                <a:solidFill>
                  <a:schemeClr val="bg1"/>
                </a:solidFill>
              </a:rPr>
              <a:t>o</a:t>
            </a:r>
            <a:r>
              <a:rPr lang="en-US">
                <a:solidFill>
                  <a:schemeClr val="bg1"/>
                </a:solidFill>
              </a:rPr>
              <a:t>: </a:t>
            </a:r>
            <a:r>
              <a:rPr lang="en-US">
                <a:solidFill>
                  <a:schemeClr val="bg1"/>
                </a:solidFill>
                <a:sym typeface="Symbol" pitchFamily="18" charset="2"/>
              </a:rPr>
              <a:t></a:t>
            </a:r>
            <a:r>
              <a:rPr lang="en-US" baseline="-25000">
                <a:solidFill>
                  <a:schemeClr val="bg1"/>
                </a:solidFill>
                <a:sym typeface="Symbol" pitchFamily="18" charset="2"/>
              </a:rPr>
              <a:t>i</a:t>
            </a:r>
            <a:r>
              <a:rPr lang="en-US">
                <a:solidFill>
                  <a:schemeClr val="bg1"/>
                </a:solidFill>
                <a:sym typeface="Symbol" pitchFamily="18" charset="2"/>
              </a:rPr>
              <a:t>=0</a:t>
            </a:r>
          </a:p>
          <a:p>
            <a:pPr>
              <a:spcBef>
                <a:spcPct val="0"/>
              </a:spcBef>
            </a:pPr>
            <a:r>
              <a:rPr lang="en-US">
                <a:solidFill>
                  <a:schemeClr val="bg1"/>
                </a:solidFill>
                <a:sym typeface="Symbol" pitchFamily="18" charset="2"/>
              </a:rPr>
              <a:t>H</a:t>
            </a:r>
            <a:r>
              <a:rPr lang="en-US" baseline="-25000">
                <a:solidFill>
                  <a:schemeClr val="bg1"/>
                </a:solidFill>
                <a:sym typeface="Symbol" pitchFamily="18" charset="2"/>
              </a:rPr>
              <a:t>a</a:t>
            </a:r>
            <a:r>
              <a:rPr lang="en-US">
                <a:solidFill>
                  <a:schemeClr val="bg1"/>
                </a:solidFill>
                <a:sym typeface="Symbol" pitchFamily="18" charset="2"/>
              </a:rPr>
              <a:t>: </a:t>
            </a:r>
            <a:r>
              <a:rPr lang="en-US" baseline="-25000">
                <a:solidFill>
                  <a:schemeClr val="bg1"/>
                </a:solidFill>
                <a:sym typeface="Symbol" pitchFamily="18" charset="2"/>
              </a:rPr>
              <a:t>i</a:t>
            </a:r>
            <a:r>
              <a:rPr lang="en-US">
                <a:solidFill>
                  <a:schemeClr val="bg1"/>
                </a:solidFill>
                <a:sym typeface="Symbol" pitchFamily="18" charset="2"/>
              </a:rPr>
              <a:t>0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47461" name="Text Box 5"/>
          <p:cNvSpPr txBox="1">
            <a:spLocks noChangeArrowheads="1"/>
          </p:cNvSpPr>
          <p:nvPr/>
        </p:nvSpPr>
        <p:spPr bwMode="auto">
          <a:xfrm>
            <a:off x="457200" y="4053841"/>
            <a:ext cx="38862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dirty="0"/>
              <a:t>All terms at once: (ANOVA)</a:t>
            </a:r>
          </a:p>
        </p:txBody>
      </p:sp>
      <p:sp>
        <p:nvSpPr>
          <p:cNvPr id="147462" name="Text Box 6"/>
          <p:cNvSpPr txBox="1">
            <a:spLocks noChangeArrowheads="1"/>
          </p:cNvSpPr>
          <p:nvPr/>
        </p:nvSpPr>
        <p:spPr bwMode="auto">
          <a:xfrm>
            <a:off x="4495800" y="4130040"/>
            <a:ext cx="4343400" cy="12001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>
                <a:solidFill>
                  <a:schemeClr val="bg1"/>
                </a:solidFill>
              </a:rPr>
              <a:t>H</a:t>
            </a:r>
            <a:r>
              <a:rPr lang="en-US" baseline="-25000">
                <a:solidFill>
                  <a:schemeClr val="bg1"/>
                </a:solidFill>
              </a:rPr>
              <a:t>o</a:t>
            </a:r>
            <a:r>
              <a:rPr lang="en-US">
                <a:solidFill>
                  <a:schemeClr val="bg1"/>
                </a:solidFill>
              </a:rPr>
              <a:t>: </a:t>
            </a:r>
            <a:r>
              <a:rPr lang="en-US">
                <a:solidFill>
                  <a:schemeClr val="bg1"/>
                </a:solidFill>
                <a:sym typeface="Symbol" pitchFamily="18" charset="2"/>
              </a:rPr>
              <a:t></a:t>
            </a:r>
            <a:r>
              <a:rPr lang="en-US" baseline="-25000">
                <a:solidFill>
                  <a:schemeClr val="bg1"/>
                </a:solidFill>
                <a:sym typeface="Symbol" pitchFamily="18" charset="2"/>
              </a:rPr>
              <a:t>1</a:t>
            </a:r>
            <a:r>
              <a:rPr lang="en-US">
                <a:solidFill>
                  <a:schemeClr val="bg1"/>
                </a:solidFill>
                <a:sym typeface="Symbol" pitchFamily="18" charset="2"/>
              </a:rPr>
              <a:t>= </a:t>
            </a:r>
            <a:r>
              <a:rPr lang="en-US" baseline="-25000">
                <a:solidFill>
                  <a:schemeClr val="bg1"/>
                </a:solidFill>
                <a:sym typeface="Symbol" pitchFamily="18" charset="2"/>
              </a:rPr>
              <a:t>2</a:t>
            </a:r>
            <a:r>
              <a:rPr lang="en-US">
                <a:solidFill>
                  <a:schemeClr val="bg1"/>
                </a:solidFill>
                <a:sym typeface="Symbol" pitchFamily="18" charset="2"/>
              </a:rPr>
              <a:t>= ...=</a:t>
            </a:r>
            <a:r>
              <a:rPr lang="en-US" baseline="-25000">
                <a:solidFill>
                  <a:schemeClr val="bg1"/>
                </a:solidFill>
                <a:sym typeface="Symbol" pitchFamily="18" charset="2"/>
              </a:rPr>
              <a:t>k</a:t>
            </a:r>
            <a:r>
              <a:rPr lang="en-US">
                <a:solidFill>
                  <a:schemeClr val="bg1"/>
                </a:solidFill>
                <a:sym typeface="Symbol" pitchFamily="18" charset="2"/>
              </a:rPr>
              <a:t>= 0</a:t>
            </a:r>
          </a:p>
          <a:p>
            <a:pPr>
              <a:spcBef>
                <a:spcPct val="0"/>
              </a:spcBef>
            </a:pPr>
            <a:r>
              <a:rPr lang="en-US">
                <a:solidFill>
                  <a:schemeClr val="bg1"/>
                </a:solidFill>
                <a:sym typeface="Symbol" pitchFamily="18" charset="2"/>
              </a:rPr>
              <a:t>H</a:t>
            </a:r>
            <a:r>
              <a:rPr lang="en-US" baseline="-25000">
                <a:solidFill>
                  <a:schemeClr val="bg1"/>
                </a:solidFill>
                <a:sym typeface="Symbol" pitchFamily="18" charset="2"/>
              </a:rPr>
              <a:t>a</a:t>
            </a:r>
            <a:r>
              <a:rPr lang="en-US">
                <a:solidFill>
                  <a:schemeClr val="bg1"/>
                </a:solidFill>
                <a:sym typeface="Symbol" pitchFamily="18" charset="2"/>
              </a:rPr>
              <a:t>: Some </a:t>
            </a:r>
            <a:r>
              <a:rPr lang="en-US" baseline="-25000">
                <a:solidFill>
                  <a:schemeClr val="bg1"/>
                </a:solidFill>
                <a:sym typeface="Symbol" pitchFamily="18" charset="2"/>
              </a:rPr>
              <a:t>i</a:t>
            </a:r>
            <a:r>
              <a:rPr lang="en-US">
                <a:solidFill>
                  <a:schemeClr val="bg1"/>
                </a:solidFill>
                <a:sym typeface="Symbol" pitchFamily="18" charset="2"/>
              </a:rPr>
              <a:t>0 </a:t>
            </a:r>
          </a:p>
        </p:txBody>
      </p:sp>
      <p:sp>
        <p:nvSpPr>
          <p:cNvPr id="147463" name="Text Box 7"/>
          <p:cNvSpPr txBox="1">
            <a:spLocks noChangeArrowheads="1"/>
          </p:cNvSpPr>
          <p:nvPr/>
        </p:nvSpPr>
        <p:spPr bwMode="auto">
          <a:xfrm>
            <a:off x="483220" y="5654040"/>
            <a:ext cx="8229600" cy="7620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4400">
                <a:solidFill>
                  <a:schemeClr val="tx1"/>
                </a:solidFill>
              </a:rPr>
              <a:t>Is there anything in between?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04800" y="1600201"/>
                <a:ext cx="7848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𝑌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+…+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600201"/>
                <a:ext cx="7848600" cy="461665"/>
              </a:xfrm>
              <a:prstGeom prst="rect">
                <a:avLst/>
              </a:prstGeom>
              <a:blipFill>
                <a:blip r:embed="rId2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76200" y="2032614"/>
            <a:ext cx="327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test…</a:t>
            </a:r>
          </a:p>
        </p:txBody>
      </p:sp>
      <p:sp>
        <p:nvSpPr>
          <p:cNvPr id="4" name="Oval 3"/>
          <p:cNvSpPr/>
          <p:nvPr/>
        </p:nvSpPr>
        <p:spPr bwMode="auto">
          <a:xfrm>
            <a:off x="3733800" y="1447800"/>
            <a:ext cx="1143000" cy="908864"/>
          </a:xfrm>
          <a:prstGeom prst="ellipse">
            <a:avLst/>
          </a:prstGeom>
          <a:noFill/>
          <a:ln w="28575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z="3600"/>
          </a:p>
        </p:txBody>
      </p:sp>
      <p:sp>
        <p:nvSpPr>
          <p:cNvPr id="12" name="Oval 11"/>
          <p:cNvSpPr/>
          <p:nvPr/>
        </p:nvSpPr>
        <p:spPr bwMode="auto">
          <a:xfrm>
            <a:off x="2057400" y="1371600"/>
            <a:ext cx="5181600" cy="908864"/>
          </a:xfrm>
          <a:prstGeom prst="ellipse">
            <a:avLst/>
          </a:prstGeom>
          <a:noFill/>
          <a:ln w="28575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9056587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Nested Models</a:t>
            </a:r>
          </a:p>
        </p:txBody>
      </p:sp>
      <p:sp>
        <p:nvSpPr>
          <p:cNvPr id="148483" name="Text Box 3"/>
          <p:cNvSpPr txBox="1">
            <a:spLocks noChangeArrowheads="1"/>
          </p:cNvSpPr>
          <p:nvPr/>
        </p:nvSpPr>
        <p:spPr bwMode="auto">
          <a:xfrm>
            <a:off x="152400" y="1295400"/>
            <a:ext cx="8915400" cy="156966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3200" dirty="0">
                <a:solidFill>
                  <a:schemeClr val="bg1"/>
                </a:solidFill>
              </a:rPr>
              <a:t>Definition</a:t>
            </a:r>
            <a:r>
              <a:rPr lang="en-US" sz="3200" dirty="0"/>
              <a:t>: If </a:t>
            </a:r>
            <a:r>
              <a:rPr lang="en-US" sz="3200" u="sng" dirty="0"/>
              <a:t>all</a:t>
            </a:r>
            <a:r>
              <a:rPr lang="en-US" sz="3200" dirty="0"/>
              <a:t> of the predictors in Model A are also in a bigger Model B, we say that Model A is </a:t>
            </a:r>
            <a:r>
              <a:rPr lang="en-US" sz="3200" i="1" dirty="0">
                <a:solidFill>
                  <a:schemeClr val="bg1"/>
                </a:solidFill>
              </a:rPr>
              <a:t>nested</a:t>
            </a:r>
            <a:r>
              <a:rPr lang="en-US" sz="3200" dirty="0"/>
              <a:t> in Model B.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8484" name="Text Box 4"/>
              <p:cNvSpPr txBox="1">
                <a:spLocks noChangeArrowheads="1"/>
              </p:cNvSpPr>
              <p:nvPr/>
            </p:nvSpPr>
            <p:spPr bwMode="auto">
              <a:xfrm>
                <a:off x="228600" y="3276600"/>
                <a:ext cx="9601200" cy="11079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ts val="0"/>
                  </a:spcBef>
                  <a:spcAft>
                    <a:spcPts val="600"/>
                  </a:spcAft>
                  <a:defRPr/>
                </a:pPr>
                <a:r>
                  <a:rPr lang="en-US" sz="2800" dirty="0"/>
                  <a:t>Example: 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chemeClr val="bg1"/>
                        </a:solidFill>
                        <a:latin typeface="Cambria Math"/>
                      </a:rPr>
                      <m:t>𝐴𝑐𝑡𝑖𝑣𝑒</m:t>
                    </m:r>
                    <m:r>
                      <a:rPr lang="en-US" sz="2800" i="1" dirty="0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sz="2800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800" i="1" dirty="0">
                        <a:solidFill>
                          <a:schemeClr val="bg1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sz="2800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800" i="1" dirty="0">
                        <a:solidFill>
                          <a:schemeClr val="bg1"/>
                        </a:solidFill>
                        <a:latin typeface="Cambria Math"/>
                        <a:sym typeface="Symbol" pitchFamily="18" charset="2"/>
                      </a:rPr>
                      <m:t>𝑅𝑒𝑠𝑡</m:t>
                    </m:r>
                    <m:r>
                      <a:rPr lang="en-US" sz="2800" i="1" dirty="0">
                        <a:solidFill>
                          <a:schemeClr val="bg1"/>
                        </a:solidFill>
                        <a:latin typeface="Cambria Math"/>
                        <a:sym typeface="Symbol" pitchFamily="18" charset="2"/>
                      </a:rPr>
                      <m:t>+ </m:t>
                    </m:r>
                    <m:r>
                      <a:rPr lang="el-GR" sz="2800" i="1" dirty="0">
                        <a:solidFill>
                          <a:schemeClr val="bg1"/>
                        </a:solidFill>
                        <a:latin typeface="Cambria Math"/>
                        <a:cs typeface="Courier New"/>
                        <a:sym typeface="Symbol" pitchFamily="18" charset="2"/>
                      </a:rPr>
                      <m:t>𝜀</m:t>
                    </m:r>
                    <m:r>
                      <a:rPr lang="en-US" sz="2800" i="1" dirty="0">
                        <a:solidFill>
                          <a:schemeClr val="bg1"/>
                        </a:solidFill>
                        <a:latin typeface="Cambria Math"/>
                        <a:cs typeface="Courier New"/>
                        <a:sym typeface="Symbol" pitchFamily="18" charset="2"/>
                      </a:rPr>
                      <m:t>  </m:t>
                    </m:r>
                  </m:oMath>
                </a14:m>
                <a:r>
                  <a:rPr lang="en-US" sz="2800" dirty="0">
                    <a:sym typeface="Symbol" pitchFamily="18" charset="2"/>
                  </a:rPr>
                  <a:t> is nested in </a:t>
                </a:r>
              </a:p>
              <a:p>
                <a:pPr>
                  <a:spcBef>
                    <a:spcPts val="0"/>
                  </a:spcBef>
                  <a:spcAft>
                    <a:spcPts val="6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solidFill>
                            <a:schemeClr val="bg1"/>
                          </a:solidFill>
                          <a:latin typeface="Cambria Math"/>
                        </a:rPr>
                        <m:t>𝐴𝑐𝑡𝑖𝑣𝑒</m:t>
                      </m:r>
                      <m:r>
                        <a:rPr lang="en-US" sz="2800" i="1" dirty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800" i="1" dirty="0">
                          <a:solidFill>
                            <a:schemeClr val="bg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800" i="1" dirty="0">
                          <a:solidFill>
                            <a:schemeClr val="bg1"/>
                          </a:solidFill>
                          <a:latin typeface="Cambria Math"/>
                          <a:sym typeface="Symbol" pitchFamily="18" charset="2"/>
                        </a:rPr>
                        <m:t>𝑅𝑒𝑠𝑡</m:t>
                      </m:r>
                      <m:r>
                        <a:rPr lang="en-US" sz="2800" i="1" dirty="0">
                          <a:solidFill>
                            <a:schemeClr val="bg1"/>
                          </a:solidFill>
                          <a:latin typeface="Cambria Math"/>
                          <a:sym typeface="Symbol" pitchFamily="18" charset="2"/>
                        </a:rPr>
                        <m:t>+</m:t>
                      </m:r>
                      <m:sSub>
                        <m:sSubPr>
                          <m:ctrlP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/>
                              <a:sym typeface="Symbol" pitchFamily="18" charset="2"/>
                            </a:rPr>
                            <m:t></m:t>
                          </m:r>
                        </m:e>
                        <m:sub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/>
                              <a:sym typeface="Symbol" pitchFamily="18" charset="2"/>
                            </a:rPr>
                            <m:t>2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Symbol" pitchFamily="18" charset="2"/>
                        </a:rPr>
                        <m:t>𝑆𝑒𝑥</m:t>
                      </m:r>
                      <m:r>
                        <a:rPr lang="en-US" sz="2800" i="1" dirty="0">
                          <a:solidFill>
                            <a:schemeClr val="bg1"/>
                          </a:solidFill>
                          <a:latin typeface="Cambria Math"/>
                          <a:sym typeface="Symbol" pitchFamily="18" charset="2"/>
                        </a:rPr>
                        <m:t>+</m:t>
                      </m:r>
                      <m:sSub>
                        <m:sSubPr>
                          <m:ctrlP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/>
                              <a:sym typeface="Symbol" pitchFamily="18" charset="2"/>
                            </a:rPr>
                            <m:t></m:t>
                          </m:r>
                        </m:e>
                        <m:sub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/>
                              <a:sym typeface="Symbol" pitchFamily="18" charset="2"/>
                            </a:rPr>
                            <m:t>3</m:t>
                          </m:r>
                        </m:sub>
                      </m:sSub>
                      <m:r>
                        <a:rPr lang="en-US" sz="2800" i="1" dirty="0">
                          <a:solidFill>
                            <a:schemeClr val="bg1"/>
                          </a:solidFill>
                          <a:latin typeface="Cambria Math"/>
                          <a:sym typeface="Symbol" pitchFamily="18" charset="2"/>
                        </a:rPr>
                        <m:t>𝑅𝑒𝑠𝑡</m:t>
                      </m:r>
                      <m:r>
                        <a:rPr lang="en-US" sz="2800" i="1" dirty="0">
                          <a:solidFill>
                            <a:schemeClr val="bg1"/>
                          </a:solidFill>
                          <a:latin typeface="Cambria Math"/>
                          <a:sym typeface="Symbol" pitchFamily="18" charset="2"/>
                        </a:rPr>
                        <m:t>∗</m:t>
                      </m:r>
                      <m:r>
                        <a:rPr lang="en-US" sz="2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Symbol" pitchFamily="18" charset="2"/>
                        </a:rPr>
                        <m:t>𝑆𝑒𝑥</m:t>
                      </m:r>
                      <m:r>
                        <a:rPr lang="en-US" sz="2800" i="1" dirty="0">
                          <a:solidFill>
                            <a:schemeClr val="bg1"/>
                          </a:solidFill>
                          <a:latin typeface="Cambria Math"/>
                          <a:sym typeface="Symbol" pitchFamily="18" charset="2"/>
                        </a:rPr>
                        <m:t>+</m:t>
                      </m:r>
                      <m:r>
                        <a:rPr lang="el-GR" sz="2800" i="1" dirty="0">
                          <a:solidFill>
                            <a:schemeClr val="bg1"/>
                          </a:solidFill>
                          <a:latin typeface="Cambria Math"/>
                          <a:cs typeface="Courier New"/>
                          <a:sym typeface="Symbol" pitchFamily="18" charset="2"/>
                        </a:rPr>
                        <m:t>𝜀</m:t>
                      </m:r>
                      <m:r>
                        <a:rPr lang="en-US" sz="2800" i="1" dirty="0">
                          <a:solidFill>
                            <a:schemeClr val="bg1"/>
                          </a:solidFill>
                          <a:latin typeface="Cambria Math"/>
                          <a:cs typeface="Courier New"/>
                          <a:sym typeface="Symbol" pitchFamily="18" charset="2"/>
                        </a:rPr>
                        <m:t>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8484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600" y="3276600"/>
                <a:ext cx="9601200" cy="1107996"/>
              </a:xfrm>
              <a:prstGeom prst="rect">
                <a:avLst/>
              </a:prstGeom>
              <a:blipFill>
                <a:blip r:embed="rId2"/>
                <a:stretch>
                  <a:fillRect l="-1333" t="-607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8485" name="Text Box 5"/>
          <p:cNvSpPr txBox="1">
            <a:spLocks noChangeArrowheads="1"/>
          </p:cNvSpPr>
          <p:nvPr/>
        </p:nvSpPr>
        <p:spPr bwMode="auto">
          <a:xfrm>
            <a:off x="152400" y="4796136"/>
            <a:ext cx="8915400" cy="201136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1000"/>
              </a:spcBef>
            </a:pPr>
            <a:r>
              <a:rPr lang="en-US" dirty="0">
                <a:solidFill>
                  <a:schemeClr val="bg1"/>
                </a:solidFill>
              </a:rPr>
              <a:t>Test for Nested Models:</a:t>
            </a:r>
            <a:r>
              <a:rPr lang="en-US" dirty="0"/>
              <a:t> </a:t>
            </a:r>
          </a:p>
          <a:p>
            <a:pPr>
              <a:spcBef>
                <a:spcPts val="1000"/>
              </a:spcBef>
            </a:pPr>
            <a:r>
              <a:rPr lang="en-US" dirty="0"/>
              <a:t>Do we really need the </a:t>
            </a:r>
            <a:r>
              <a:rPr lang="en-US" i="1" dirty="0"/>
              <a:t>extra</a:t>
            </a:r>
            <a:r>
              <a:rPr lang="en-US" dirty="0"/>
              <a:t> terms in Model B?</a:t>
            </a:r>
          </a:p>
          <a:p>
            <a:pPr>
              <a:spcBef>
                <a:spcPts val="1000"/>
              </a:spcBef>
            </a:pPr>
            <a:r>
              <a:rPr lang="en-US" dirty="0"/>
              <a:t>i.e. How much do they “add” to Model A? </a:t>
            </a:r>
          </a:p>
        </p:txBody>
      </p:sp>
    </p:spTree>
    <p:extLst>
      <p:ext uri="{BB962C8B-B14F-4D97-AF65-F5344CB8AC3E}">
        <p14:creationId xmlns:p14="http://schemas.microsoft.com/office/powerpoint/2010/main" val="1801398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2209800" y="152400"/>
            <a:ext cx="7772400" cy="1143000"/>
          </a:xfrm>
        </p:spPr>
        <p:txBody>
          <a:bodyPr/>
          <a:lstStyle/>
          <a:p>
            <a:r>
              <a:rPr lang="en-US">
                <a:solidFill>
                  <a:srgbClr val="FFFF66"/>
                </a:solidFill>
              </a:rPr>
              <a:t>Nested F-test</a:t>
            </a:r>
          </a:p>
        </p:txBody>
      </p:sp>
      <p:sp>
        <p:nvSpPr>
          <p:cNvPr id="10243" name="TextBox 2"/>
          <p:cNvSpPr txBox="1">
            <a:spLocks noChangeArrowheads="1"/>
          </p:cNvSpPr>
          <p:nvPr/>
        </p:nvSpPr>
        <p:spPr bwMode="auto">
          <a:xfrm>
            <a:off x="228600" y="1447800"/>
            <a:ext cx="8458200" cy="50165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3200" dirty="0">
                <a:solidFill>
                  <a:schemeClr val="bg1"/>
                </a:solidFill>
              </a:rPr>
              <a:t>Basic idea: </a:t>
            </a:r>
          </a:p>
          <a:p>
            <a:r>
              <a:rPr lang="en-US" sz="3200" dirty="0"/>
              <a:t>1. Find how much “extra” variability is explained when the “new” terms being tested are added. </a:t>
            </a:r>
          </a:p>
          <a:p>
            <a:r>
              <a:rPr lang="en-US" sz="3200" dirty="0"/>
              <a:t>2. Divide by the number of new terms to get a mean square for the </a:t>
            </a:r>
            <a:r>
              <a:rPr lang="en-US" sz="3200" i="1" dirty="0"/>
              <a:t>new</a:t>
            </a:r>
            <a:r>
              <a:rPr lang="en-US" sz="3200" dirty="0"/>
              <a:t> part of the model. </a:t>
            </a:r>
          </a:p>
          <a:p>
            <a:r>
              <a:rPr lang="en-US" sz="3200" dirty="0"/>
              <a:t>3. Divide this mean square by the MSE for the “full” model to get an F-statistic. </a:t>
            </a:r>
          </a:p>
          <a:p>
            <a:r>
              <a:rPr lang="en-US" sz="3200" dirty="0"/>
              <a:t>4. Compare to an F-distribution to find a p-value.</a:t>
            </a:r>
          </a:p>
        </p:txBody>
      </p:sp>
    </p:spTree>
    <p:extLst>
      <p:ext uri="{BB962C8B-B14F-4D97-AF65-F5344CB8AC3E}">
        <p14:creationId xmlns:p14="http://schemas.microsoft.com/office/powerpoint/2010/main" val="33274655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66700" y="3895502"/>
                <a:ext cx="8801100" cy="1311256"/>
              </a:xfrm>
              <a:prstGeom prst="rect">
                <a:avLst/>
              </a:prstGeom>
              <a:solidFill>
                <a:srgbClr val="FFFF66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i="1">
                          <a:solidFill>
                            <a:schemeClr val="tx1"/>
                          </a:solidFill>
                          <a:latin typeface="Cambria Math"/>
                        </a:rPr>
                        <m:t>𝐹</m:t>
                      </m:r>
                      <m:r>
                        <a:rPr lang="en-US" sz="30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3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type m:val="skw"/>
                              <m:ctrlPr>
                                <a:rPr lang="en-US" sz="3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3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𝑆𝑆𝑀𝑜𝑑𝑒</m:t>
                              </m:r>
                              <m:sSub>
                                <m:sSubPr>
                                  <m:ctrlPr>
                                    <a:rPr lang="en-US" sz="3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sz="30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𝐹𝑢𝑙𝑙</m:t>
                                  </m:r>
                                </m:sub>
                              </m:sSub>
                              <m:r>
                                <a:rPr lang="en-US" sz="3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3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𝑆𝑆𝑀𝑜𝑑𝑒</m:t>
                              </m:r>
                              <m:sSub>
                                <m:sSubPr>
                                  <m:ctrlPr>
                                    <a:rPr lang="en-US" sz="3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sz="30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𝑅𝑒𝑑𝑢𝑐𝑒𝑑</m:t>
                                  </m:r>
                                </m:sub>
                              </m:sSub>
                              <m:r>
                                <a:rPr lang="en-US" sz="3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3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# </m:t>
                              </m:r>
                              <m:r>
                                <a:rPr lang="en-US" sz="3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𝑝𝑟𝑒𝑑𝑖𝑐𝑡𝑜𝑟𝑠</m:t>
                              </m:r>
                            </m:den>
                          </m:f>
                        </m:num>
                        <m:den>
                          <m:r>
                            <a:rPr lang="en-US" sz="30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𝑀𝑆𝐸</m:t>
                          </m:r>
                          <m:r>
                            <a:rPr lang="en-US" sz="3000" i="1" baseline="-2500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𝐹𝑢𝑙𝑙</m:t>
                          </m:r>
                        </m:den>
                      </m:f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" y="3895502"/>
                <a:ext cx="8801100" cy="1311256"/>
              </a:xfrm>
              <a:prstGeom prst="rect">
                <a:avLst/>
              </a:prstGeom>
              <a:blipFill>
                <a:blip r:embed="rId2"/>
                <a:stretch>
                  <a:fillRect b="-2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15240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Nested F-test</a:t>
            </a:r>
          </a:p>
        </p:txBody>
      </p:sp>
      <p:sp>
        <p:nvSpPr>
          <p:cNvPr id="1028" name="Text Box 3"/>
          <p:cNvSpPr txBox="1">
            <a:spLocks noChangeArrowheads="1"/>
          </p:cNvSpPr>
          <p:nvPr/>
        </p:nvSpPr>
        <p:spPr bwMode="auto">
          <a:xfrm>
            <a:off x="762000" y="1308340"/>
            <a:ext cx="8229600" cy="132343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3200" dirty="0"/>
              <a:t>Test:  H</a:t>
            </a:r>
            <a:r>
              <a:rPr lang="en-US" sz="3200" baseline="-25000" dirty="0"/>
              <a:t>o</a:t>
            </a:r>
            <a:r>
              <a:rPr lang="en-US" sz="3200" dirty="0"/>
              <a:t>: </a:t>
            </a:r>
            <a:r>
              <a:rPr lang="en-US" sz="3200" dirty="0">
                <a:sym typeface="Symbol" pitchFamily="18" charset="2"/>
              </a:rPr>
              <a:t></a:t>
            </a:r>
            <a:r>
              <a:rPr lang="en-US" sz="3200" baseline="-25000" dirty="0" err="1">
                <a:sym typeface="Symbol" pitchFamily="18" charset="2"/>
              </a:rPr>
              <a:t>i</a:t>
            </a:r>
            <a:r>
              <a:rPr lang="en-US" sz="3200" dirty="0">
                <a:sym typeface="Symbol" pitchFamily="18" charset="2"/>
              </a:rPr>
              <a:t>=0 for a “subset” of predictors</a:t>
            </a:r>
          </a:p>
          <a:p>
            <a:r>
              <a:rPr lang="en-US" sz="3200" dirty="0">
                <a:sym typeface="Symbol" pitchFamily="18" charset="2"/>
              </a:rPr>
              <a:t>          H</a:t>
            </a:r>
            <a:r>
              <a:rPr lang="en-US" sz="3200" baseline="-25000" dirty="0">
                <a:sym typeface="Symbol" pitchFamily="18" charset="2"/>
              </a:rPr>
              <a:t>a</a:t>
            </a:r>
            <a:r>
              <a:rPr lang="en-US" sz="3200" dirty="0">
                <a:sym typeface="Symbol" pitchFamily="18" charset="2"/>
              </a:rPr>
              <a:t>:  </a:t>
            </a:r>
            <a:r>
              <a:rPr lang="en-US" sz="3200" baseline="-25000" dirty="0">
                <a:sym typeface="Symbol" pitchFamily="18" charset="2"/>
              </a:rPr>
              <a:t>i</a:t>
            </a:r>
            <a:r>
              <a:rPr lang="en-US" sz="3200" dirty="0">
                <a:sym typeface="Symbol" pitchFamily="18" charset="2"/>
              </a:rPr>
              <a:t>0  for some predictors in the subset</a:t>
            </a:r>
          </a:p>
        </p:txBody>
      </p:sp>
      <p:sp>
        <p:nvSpPr>
          <p:cNvPr id="137221" name="Text Box 5"/>
          <p:cNvSpPr txBox="1">
            <a:spLocks noChangeArrowheads="1"/>
          </p:cNvSpPr>
          <p:nvPr/>
        </p:nvSpPr>
        <p:spPr bwMode="auto">
          <a:xfrm>
            <a:off x="2819400" y="6261339"/>
            <a:ext cx="5715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3200" dirty="0"/>
              <a:t>Compare to </a:t>
            </a:r>
            <a:r>
              <a:rPr lang="en-US" sz="3200" i="1" dirty="0"/>
              <a:t>F-distribution</a:t>
            </a:r>
          </a:p>
        </p:txBody>
      </p:sp>
      <p:sp>
        <p:nvSpPr>
          <p:cNvPr id="137222" name="Text Box 6"/>
          <p:cNvSpPr txBox="1">
            <a:spLocks noChangeArrowheads="1"/>
          </p:cNvSpPr>
          <p:nvPr/>
        </p:nvSpPr>
        <p:spPr bwMode="auto">
          <a:xfrm>
            <a:off x="76200" y="2679940"/>
            <a:ext cx="2743200" cy="107791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3200">
                <a:solidFill>
                  <a:schemeClr val="tx1"/>
                </a:solidFill>
              </a:rPr>
              <a:t>Explained by full model</a:t>
            </a:r>
          </a:p>
        </p:txBody>
      </p:sp>
      <p:sp>
        <p:nvSpPr>
          <p:cNvPr id="137223" name="Line 7"/>
          <p:cNvSpPr>
            <a:spLocks noChangeShapeType="1"/>
          </p:cNvSpPr>
          <p:nvPr/>
        </p:nvSpPr>
        <p:spPr bwMode="auto">
          <a:xfrm>
            <a:off x="1828800" y="3594339"/>
            <a:ext cx="762000" cy="45720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37224" name="Text Box 8"/>
          <p:cNvSpPr txBox="1">
            <a:spLocks noChangeArrowheads="1"/>
          </p:cNvSpPr>
          <p:nvPr/>
        </p:nvSpPr>
        <p:spPr bwMode="auto">
          <a:xfrm>
            <a:off x="6553200" y="2679940"/>
            <a:ext cx="2667000" cy="107791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3200" dirty="0">
                <a:solidFill>
                  <a:schemeClr val="tx1"/>
                </a:solidFill>
              </a:rPr>
              <a:t>Explained by reduced model</a:t>
            </a:r>
          </a:p>
        </p:txBody>
      </p:sp>
      <p:sp>
        <p:nvSpPr>
          <p:cNvPr id="137225" name="Line 9"/>
          <p:cNvSpPr>
            <a:spLocks noChangeShapeType="1"/>
          </p:cNvSpPr>
          <p:nvPr/>
        </p:nvSpPr>
        <p:spPr bwMode="auto">
          <a:xfrm flipH="1">
            <a:off x="5257800" y="3441939"/>
            <a:ext cx="1371600" cy="53340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37226" name="Text Box 10"/>
          <p:cNvSpPr txBox="1">
            <a:spLocks noChangeArrowheads="1"/>
          </p:cNvSpPr>
          <p:nvPr/>
        </p:nvSpPr>
        <p:spPr bwMode="auto">
          <a:xfrm>
            <a:off x="266700" y="5499340"/>
            <a:ext cx="2362200" cy="107791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3200">
                <a:solidFill>
                  <a:schemeClr val="tx1"/>
                </a:solidFill>
              </a:rPr>
              <a:t>Based on  full model</a:t>
            </a:r>
          </a:p>
        </p:txBody>
      </p:sp>
      <p:sp>
        <p:nvSpPr>
          <p:cNvPr id="137227" name="Line 11"/>
          <p:cNvSpPr>
            <a:spLocks noChangeShapeType="1"/>
          </p:cNvSpPr>
          <p:nvPr/>
        </p:nvSpPr>
        <p:spPr bwMode="auto">
          <a:xfrm flipV="1">
            <a:off x="2667000" y="5194539"/>
            <a:ext cx="1295400" cy="60960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37228" name="Text Box 12"/>
          <p:cNvSpPr txBox="1">
            <a:spLocks noChangeArrowheads="1"/>
          </p:cNvSpPr>
          <p:nvPr/>
        </p:nvSpPr>
        <p:spPr bwMode="auto">
          <a:xfrm>
            <a:off x="6350120" y="5244680"/>
            <a:ext cx="2133600" cy="107721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3200" dirty="0">
                <a:solidFill>
                  <a:schemeClr val="tx1"/>
                </a:solidFill>
              </a:rPr>
              <a:t>#predictors tested in H</a:t>
            </a:r>
            <a:r>
              <a:rPr lang="en-US" sz="3200" baseline="-25000" dirty="0">
                <a:solidFill>
                  <a:schemeClr val="tx1"/>
                </a:solidFill>
              </a:rPr>
              <a:t>0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37229" name="Line 13"/>
          <p:cNvSpPr>
            <a:spLocks noChangeShapeType="1"/>
          </p:cNvSpPr>
          <p:nvPr/>
        </p:nvSpPr>
        <p:spPr bwMode="auto">
          <a:xfrm flipV="1">
            <a:off x="6883520" y="4774512"/>
            <a:ext cx="609600" cy="672861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535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Example: Pulse Rates</a:t>
            </a:r>
            <a:endParaRPr lang="en-US" dirty="0"/>
          </a:p>
        </p:txBody>
      </p:sp>
      <p:sp>
        <p:nvSpPr>
          <p:cNvPr id="126979" name="Text Box 3"/>
          <p:cNvSpPr txBox="1">
            <a:spLocks noChangeArrowheads="1"/>
          </p:cNvSpPr>
          <p:nvPr/>
        </p:nvSpPr>
        <p:spPr bwMode="auto">
          <a:xfrm>
            <a:off x="2095500" y="1905000"/>
            <a:ext cx="8001000" cy="338862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5000"/>
              </a:spcBef>
              <a:spcAft>
                <a:spcPct val="25000"/>
              </a:spcAft>
            </a:pPr>
            <a:r>
              <a:rPr lang="en-US" dirty="0"/>
              <a:t>Response Variable:     </a:t>
            </a:r>
          </a:p>
          <a:p>
            <a:pPr>
              <a:spcBef>
                <a:spcPct val="25000"/>
              </a:spcBef>
              <a:spcAft>
                <a:spcPct val="25000"/>
              </a:spcAft>
            </a:pPr>
            <a:r>
              <a:rPr lang="en-US" i="1" dirty="0"/>
              <a:t>		Y</a:t>
            </a:r>
            <a:r>
              <a:rPr lang="en-US" dirty="0"/>
              <a:t> =Active pulse</a:t>
            </a:r>
          </a:p>
          <a:p>
            <a:pPr>
              <a:spcBef>
                <a:spcPct val="0"/>
              </a:spcBef>
              <a:spcAft>
                <a:spcPct val="10000"/>
              </a:spcAft>
            </a:pPr>
            <a:r>
              <a:rPr lang="en-US" dirty="0"/>
              <a:t>Predictors:  </a:t>
            </a:r>
          </a:p>
          <a:p>
            <a:pPr>
              <a:spcBef>
                <a:spcPct val="0"/>
              </a:spcBef>
              <a:spcAft>
                <a:spcPct val="10000"/>
              </a:spcAft>
            </a:pPr>
            <a:r>
              <a:rPr lang="en-US" i="1" dirty="0"/>
              <a:t>		X</a:t>
            </a:r>
            <a:r>
              <a:rPr lang="en-US" i="1" baseline="-25000" dirty="0"/>
              <a:t>1</a:t>
            </a:r>
            <a:r>
              <a:rPr lang="en-US" dirty="0"/>
              <a:t> = Resting pulse</a:t>
            </a:r>
          </a:p>
          <a:p>
            <a:pPr>
              <a:spcBef>
                <a:spcPct val="0"/>
              </a:spcBef>
              <a:spcAft>
                <a:spcPct val="10000"/>
              </a:spcAft>
            </a:pPr>
            <a:r>
              <a:rPr lang="en-US" dirty="0"/>
              <a:t> 	        </a:t>
            </a:r>
            <a:r>
              <a:rPr lang="en-US" i="1" dirty="0"/>
              <a:t>X</a:t>
            </a:r>
            <a:r>
              <a:rPr lang="en-US" i="1" baseline="-25000" dirty="0"/>
              <a:t>2</a:t>
            </a:r>
            <a:r>
              <a:rPr lang="en-US" dirty="0"/>
              <a:t> = Sex (0=M, 1=F)</a:t>
            </a:r>
          </a:p>
        </p:txBody>
      </p:sp>
      <p:sp>
        <p:nvSpPr>
          <p:cNvPr id="16389" name="TextBox 6"/>
          <p:cNvSpPr txBox="1">
            <a:spLocks noChangeArrowheads="1"/>
          </p:cNvSpPr>
          <p:nvPr/>
        </p:nvSpPr>
        <p:spPr bwMode="auto">
          <a:xfrm>
            <a:off x="1524000" y="5715000"/>
            <a:ext cx="89916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3200" dirty="0"/>
              <a:t>Data is stored in 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Pulse.csv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326276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7484" y="189821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Nested F-test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152400" y="1443374"/>
                <a:ext cx="9134856" cy="523220"/>
              </a:xfrm>
              <a:prstGeom prst="rect">
                <a:avLst/>
              </a:prstGeom>
              <a:solidFill>
                <a:schemeClr val="tx2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/>
                        </a:rPr>
                        <m:t>𝐴𝑐𝑡𝑖𝑣𝑒</m:t>
                      </m:r>
                      <m:r>
                        <a:rPr lang="en-US" sz="2800" i="1" dirty="0" smtClean="0">
                          <a:latin typeface="Cambria Math"/>
                        </a:rPr>
                        <m:t> =</m:t>
                      </m:r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2800" i="1" dirty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800" i="1" dirty="0">
                          <a:latin typeface="Cambria Math"/>
                        </a:rPr>
                        <m:t>+</m:t>
                      </m:r>
                      <m:r>
                        <a:rPr lang="en-US" sz="2800" i="1" dirty="0">
                          <a:latin typeface="Cambria Math"/>
                          <a:sym typeface="Symbol" pitchFamily="18" charset="2"/>
                        </a:rPr>
                        <m:t>𝛽</m:t>
                      </m:r>
                      <m:r>
                        <a:rPr lang="en-US" sz="2800" i="1" baseline="-25000" dirty="0">
                          <a:latin typeface="Cambria Math"/>
                          <a:sym typeface="Symbol" pitchFamily="18" charset="2"/>
                        </a:rPr>
                        <m:t>1</m:t>
                      </m:r>
                      <m:r>
                        <a:rPr lang="en-US" sz="2800" i="1" dirty="0">
                          <a:latin typeface="Cambria Math"/>
                          <a:sym typeface="Symbol" pitchFamily="18" charset="2"/>
                        </a:rPr>
                        <m:t>𝑅𝑒𝑠𝑡</m:t>
                      </m:r>
                      <m:r>
                        <a:rPr lang="en-US" sz="2800" i="1" dirty="0">
                          <a:solidFill>
                            <a:schemeClr val="bg1"/>
                          </a:solidFill>
                          <a:latin typeface="Cambria Math"/>
                          <a:sym typeface="Symbol" pitchFamily="18" charset="2"/>
                        </a:rPr>
                        <m:t>+</m:t>
                      </m:r>
                      <m:sSub>
                        <m:sSubPr>
                          <m:ctrlP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/>
                              <a:sym typeface="Symbol" pitchFamily="18" charset="2"/>
                            </a:rPr>
                            <m:t></m:t>
                          </m:r>
                        </m:e>
                        <m:sub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/>
                              <a:sym typeface="Symbol" pitchFamily="18" charset="2"/>
                            </a:rPr>
                            <m:t>2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Symbol" pitchFamily="18" charset="2"/>
                        </a:rPr>
                        <m:t>𝑆𝑒𝑥</m:t>
                      </m:r>
                      <m:r>
                        <a:rPr lang="en-US" sz="2800" i="1" dirty="0">
                          <a:solidFill>
                            <a:schemeClr val="bg1"/>
                          </a:solidFill>
                          <a:latin typeface="Cambria Math"/>
                          <a:sym typeface="Symbol" pitchFamily="18" charset="2"/>
                        </a:rPr>
                        <m:t>+ 3</m:t>
                      </m:r>
                      <m:r>
                        <a:rPr lang="en-US" sz="2800" i="1" dirty="0">
                          <a:solidFill>
                            <a:schemeClr val="bg1"/>
                          </a:solidFill>
                          <a:latin typeface="Cambria Math"/>
                          <a:sym typeface="Symbol" pitchFamily="18" charset="2"/>
                        </a:rPr>
                        <m:t>𝑅𝑒𝑠𝑡𝑆𝑒𝑥</m:t>
                      </m:r>
                      <m:r>
                        <a:rPr lang="en-US" sz="2800" i="1" dirty="0">
                          <a:solidFill>
                            <a:schemeClr val="bg1"/>
                          </a:solidFill>
                          <a:latin typeface="Cambria Math"/>
                          <a:sym typeface="Symbol" pitchFamily="18" charset="2"/>
                        </a:rPr>
                        <m:t> +</m:t>
                      </m:r>
                      <m:r>
                        <a:rPr lang="el-GR" sz="2800" i="1" dirty="0">
                          <a:latin typeface="Cambria Math"/>
                          <a:cs typeface="Courier New"/>
                          <a:sym typeface="Symbol" pitchFamily="18" charset="2"/>
                        </a:rPr>
                        <m:t>𝜀</m:t>
                      </m:r>
                      <m:r>
                        <a:rPr lang="en-US" sz="2800" i="1" dirty="0">
                          <a:latin typeface="Cambria Math"/>
                          <a:cs typeface="Courier New"/>
                          <a:sym typeface="Symbol" pitchFamily="18" charset="2"/>
                        </a:rPr>
                        <m:t>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1443374"/>
                <a:ext cx="9134856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219456" y="2397860"/>
            <a:ext cx="2667000" cy="115416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3200" dirty="0"/>
              <a:t>H</a:t>
            </a:r>
            <a:r>
              <a:rPr lang="en-US" sz="3200" baseline="-25000" dirty="0"/>
              <a:t>0</a:t>
            </a:r>
            <a:r>
              <a:rPr lang="en-US" sz="3200" dirty="0"/>
              <a:t>: </a:t>
            </a:r>
            <a:r>
              <a:rPr lang="el-GR" sz="3200" dirty="0"/>
              <a:t>β</a:t>
            </a:r>
            <a:r>
              <a:rPr lang="en-US" sz="3200" baseline="-25000" dirty="0"/>
              <a:t>2</a:t>
            </a:r>
            <a:r>
              <a:rPr lang="en-US" sz="3200" dirty="0"/>
              <a:t>=</a:t>
            </a:r>
            <a:r>
              <a:rPr lang="el-GR" sz="3200" dirty="0"/>
              <a:t>β</a:t>
            </a:r>
            <a:r>
              <a:rPr lang="en-US" sz="3200" baseline="-25000" dirty="0"/>
              <a:t>3</a:t>
            </a:r>
            <a:r>
              <a:rPr lang="en-US" sz="3200" dirty="0"/>
              <a:t>=0</a:t>
            </a:r>
          </a:p>
          <a:p>
            <a:pPr>
              <a:spcBef>
                <a:spcPts val="600"/>
              </a:spcBef>
            </a:pPr>
            <a:r>
              <a:rPr lang="en-US" sz="3200" dirty="0"/>
              <a:t>H</a:t>
            </a:r>
            <a:r>
              <a:rPr lang="en-US" sz="3200" baseline="-25000" dirty="0"/>
              <a:t>a</a:t>
            </a:r>
            <a:r>
              <a:rPr lang="en-US" sz="3200" dirty="0"/>
              <a:t>: Some </a:t>
            </a:r>
            <a:r>
              <a:rPr lang="el-GR" sz="3200" dirty="0"/>
              <a:t>β</a:t>
            </a:r>
            <a:r>
              <a:rPr lang="en-US" sz="3200" baseline="-25000" dirty="0"/>
              <a:t>i</a:t>
            </a:r>
            <a:r>
              <a:rPr lang="en-US" sz="3200" dirty="0"/>
              <a:t>≠0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57956" y="2292078"/>
            <a:ext cx="6019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Compare mean square for the “extra” variability to the mean square error for the full model. </a:t>
            </a: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143256" y="4135200"/>
            <a:ext cx="9144000" cy="255454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nl-NL" sz="20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anova(modelP_Reduced, modelPint)</a:t>
            </a:r>
          </a:p>
          <a:p>
            <a:pPr>
              <a:spcBef>
                <a:spcPct val="0"/>
              </a:spcBef>
            </a:pPr>
            <a:r>
              <a:rPr lang="nl-NL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Analysis of Variance Table</a:t>
            </a:r>
          </a:p>
          <a:p>
            <a:pPr>
              <a:spcBef>
                <a:spcPct val="0"/>
              </a:spcBef>
            </a:pPr>
            <a:endParaRPr lang="nl-NL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nl-NL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Model 1: Active ~ Rest</a:t>
            </a:r>
          </a:p>
          <a:p>
            <a:pPr>
              <a:spcBef>
                <a:spcPct val="0"/>
              </a:spcBef>
            </a:pPr>
            <a:r>
              <a:rPr lang="nl-NL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Model 2: Active ~ Rest + Sex + Rest * Sex</a:t>
            </a:r>
          </a:p>
          <a:p>
            <a:pPr>
              <a:spcBef>
                <a:spcPct val="0"/>
              </a:spcBef>
            </a:pPr>
            <a:r>
              <a:rPr lang="nl-NL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Res.Df   RSS  </a:t>
            </a:r>
            <a:r>
              <a:rPr lang="nl-NL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Df</a:t>
            </a:r>
            <a:r>
              <a:rPr lang="nl-NL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nl-NL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Sum</a:t>
            </a:r>
            <a:r>
              <a:rPr lang="nl-NL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of </a:t>
            </a:r>
            <a:r>
              <a:rPr lang="nl-NL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Sq</a:t>
            </a:r>
            <a:r>
              <a:rPr lang="nl-NL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F   Pr(&gt;F)</a:t>
            </a:r>
          </a:p>
          <a:p>
            <a:pPr>
              <a:spcBef>
                <a:spcPct val="0"/>
              </a:spcBef>
            </a:pPr>
            <a:r>
              <a:rPr lang="nl-NL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1    373 75050                           </a:t>
            </a:r>
          </a:p>
          <a:p>
            <a:pPr>
              <a:spcBef>
                <a:spcPct val="0"/>
              </a:spcBef>
            </a:pPr>
            <a:r>
              <a:rPr lang="nl-NL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2    371 74538   2    512.14    1.2746   0.2808</a:t>
            </a:r>
          </a:p>
        </p:txBody>
      </p:sp>
    </p:spTree>
    <p:extLst>
      <p:ext uri="{BB962C8B-B14F-4D97-AF65-F5344CB8AC3E}">
        <p14:creationId xmlns:p14="http://schemas.microsoft.com/office/powerpoint/2010/main" val="363440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FF66"/>
                </a:solidFill>
              </a:rPr>
              <a:t>Categorical Predictor</a:t>
            </a:r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2743200" y="2057400"/>
            <a:ext cx="6248400" cy="1754188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dirty="0">
                <a:solidFill>
                  <a:schemeClr val="tx1"/>
                </a:solidFill>
              </a:rPr>
              <a:t>Example:  </a:t>
            </a:r>
          </a:p>
          <a:p>
            <a:pPr>
              <a:spcBef>
                <a:spcPct val="0"/>
              </a:spcBef>
            </a:pPr>
            <a:r>
              <a:rPr lang="en-US" dirty="0">
                <a:solidFill>
                  <a:schemeClr val="tx1"/>
                </a:solidFill>
              </a:rPr>
              <a:t>   Response = Y = Active pulse</a:t>
            </a:r>
          </a:p>
          <a:p>
            <a:pPr>
              <a:spcBef>
                <a:spcPct val="0"/>
              </a:spcBef>
            </a:pPr>
            <a:r>
              <a:rPr lang="en-US" dirty="0">
                <a:solidFill>
                  <a:schemeClr val="tx1"/>
                </a:solidFill>
              </a:rPr>
              <a:t>   Predictor = X = Sex             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929489" y="4600305"/>
            <a:ext cx="1065442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Are active pulse rates related to sex? “Usual” procedure?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286000" y="5943600"/>
            <a:ext cx="76962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Two-sample t-test (difference in means)</a:t>
            </a:r>
          </a:p>
        </p:txBody>
      </p:sp>
    </p:spTree>
    <p:extLst>
      <p:ext uri="{BB962C8B-B14F-4D97-AF65-F5344CB8AC3E}">
        <p14:creationId xmlns:p14="http://schemas.microsoft.com/office/powerpoint/2010/main" val="70364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FF66"/>
                </a:solidFill>
              </a:rPr>
              <a:t>Two-sample T-test for Means</a:t>
            </a:r>
          </a:p>
        </p:txBody>
      </p:sp>
      <p:sp>
        <p:nvSpPr>
          <p:cNvPr id="152579" name="Text Box 3"/>
          <p:cNvSpPr txBox="1">
            <a:spLocks noChangeArrowheads="1"/>
          </p:cNvSpPr>
          <p:nvPr/>
        </p:nvSpPr>
        <p:spPr bwMode="auto">
          <a:xfrm>
            <a:off x="2057400" y="1828801"/>
            <a:ext cx="2438400" cy="146526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H</a:t>
            </a:r>
            <a:r>
              <a:rPr lang="en-US" baseline="-25000" dirty="0"/>
              <a:t>o</a:t>
            </a:r>
            <a:r>
              <a:rPr lang="en-US" dirty="0"/>
              <a:t>: </a:t>
            </a:r>
            <a:r>
              <a:rPr lang="en-US" dirty="0">
                <a:sym typeface="Symbol" pitchFamily="18" charset="2"/>
              </a:rPr>
              <a:t></a:t>
            </a:r>
            <a:r>
              <a:rPr lang="en-US" baseline="-25000" dirty="0">
                <a:sym typeface="Symbol" pitchFamily="18" charset="2"/>
              </a:rPr>
              <a:t>1</a:t>
            </a:r>
            <a:r>
              <a:rPr lang="en-US" dirty="0">
                <a:sym typeface="Symbol" pitchFamily="18" charset="2"/>
              </a:rPr>
              <a:t> = </a:t>
            </a:r>
            <a:r>
              <a:rPr lang="en-US" baseline="-25000" dirty="0">
                <a:sym typeface="Symbol" pitchFamily="18" charset="2"/>
              </a:rPr>
              <a:t>2</a:t>
            </a:r>
            <a:endParaRPr lang="en-US" dirty="0">
              <a:sym typeface="Symbol" pitchFamily="18" charset="2"/>
            </a:endParaRPr>
          </a:p>
          <a:p>
            <a:r>
              <a:rPr lang="en-US" dirty="0">
                <a:sym typeface="Symbol" pitchFamily="18" charset="2"/>
              </a:rPr>
              <a:t>H</a:t>
            </a:r>
            <a:r>
              <a:rPr lang="en-US" baseline="-25000" dirty="0">
                <a:sym typeface="Symbol" pitchFamily="18" charset="2"/>
              </a:rPr>
              <a:t>a</a:t>
            </a:r>
            <a:r>
              <a:rPr lang="en-US" dirty="0">
                <a:sym typeface="Symbol" pitchFamily="18" charset="2"/>
              </a:rPr>
              <a:t>: </a:t>
            </a:r>
            <a:r>
              <a:rPr lang="en-US" baseline="-25000" dirty="0">
                <a:sym typeface="Symbol" pitchFamily="18" charset="2"/>
              </a:rPr>
              <a:t>1</a:t>
            </a:r>
            <a:r>
              <a:rPr lang="en-US" dirty="0">
                <a:sym typeface="Symbol" pitchFamily="18" charset="2"/>
              </a:rPr>
              <a:t>  </a:t>
            </a:r>
            <a:r>
              <a:rPr lang="en-US" baseline="-25000" dirty="0">
                <a:sym typeface="Symbol" pitchFamily="18" charset="2"/>
              </a:rPr>
              <a:t>2</a:t>
            </a:r>
            <a:endParaRPr lang="en-US" dirty="0"/>
          </a:p>
        </p:txBody>
      </p:sp>
      <p:sp>
        <p:nvSpPr>
          <p:cNvPr id="152582" name="Text Box 6"/>
          <p:cNvSpPr txBox="1">
            <a:spLocks noChangeArrowheads="1"/>
          </p:cNvSpPr>
          <p:nvPr/>
        </p:nvSpPr>
        <p:spPr bwMode="auto">
          <a:xfrm>
            <a:off x="2209800" y="3657600"/>
            <a:ext cx="2362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where: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06" name="Text Box 8"/>
              <p:cNvSpPr txBox="1">
                <a:spLocks noChangeArrowheads="1"/>
              </p:cNvSpPr>
              <p:nvPr/>
            </p:nvSpPr>
            <p:spPr bwMode="auto">
              <a:xfrm>
                <a:off x="8648700" y="2024570"/>
                <a:ext cx="3543300" cy="9540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1pPr>
                <a:lvl2pPr marL="742950" indent="-285750"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2pPr>
                <a:lvl3pPr marL="1143000" indent="-228600"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3pPr>
                <a:lvl4pPr marL="1600200" indent="-228600"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4pPr>
                <a:lvl5pPr marL="2057400" indent="-228600"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sz="2800" dirty="0"/>
                  <a:t>Compare to t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−2 </m:t>
                    </m:r>
                  </m:oMath>
                </a14:m>
                <a:r>
                  <a:rPr lang="en-US" sz="2800" dirty="0" err="1"/>
                  <a:t>d.f.</a:t>
                </a:r>
                <a:endParaRPr lang="en-US" sz="2800" dirty="0"/>
              </a:p>
            </p:txBody>
          </p:sp>
        </mc:Choice>
        <mc:Fallback xmlns="">
          <p:sp>
            <p:nvSpPr>
              <p:cNvPr id="4106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648700" y="2024570"/>
                <a:ext cx="3543300" cy="954088"/>
              </a:xfrm>
              <a:prstGeom prst="rect">
                <a:avLst/>
              </a:prstGeom>
              <a:blipFill>
                <a:blip r:embed="rId3"/>
                <a:stretch>
                  <a:fillRect l="-3614" t="-6369" b="-1656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2586" name="Text Box 10"/>
          <p:cNvSpPr txBox="1">
            <a:spLocks noChangeArrowheads="1"/>
          </p:cNvSpPr>
          <p:nvPr/>
        </p:nvSpPr>
        <p:spPr bwMode="auto">
          <a:xfrm>
            <a:off x="1905000" y="5715001"/>
            <a:ext cx="5334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3200" dirty="0"/>
              <a:t>(pooled standard deviation)</a:t>
            </a:r>
          </a:p>
        </p:txBody>
      </p:sp>
      <p:sp>
        <p:nvSpPr>
          <p:cNvPr id="152587" name="Text Box 11"/>
          <p:cNvSpPr txBox="1">
            <a:spLocks noChangeArrowheads="1"/>
          </p:cNvSpPr>
          <p:nvPr/>
        </p:nvSpPr>
        <p:spPr bwMode="auto">
          <a:xfrm>
            <a:off x="3810000" y="228600"/>
            <a:ext cx="4953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(using pooled variances)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419600" y="1944532"/>
                <a:ext cx="4495800" cy="12337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𝑡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𝑝</m:t>
                              </m:r>
                            </m:sub>
                          </m:sSub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i="1">
                                  <a:latin typeface="Cambria Math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1944532"/>
                <a:ext cx="4495800" cy="12337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255776" y="4204717"/>
                <a:ext cx="6019800" cy="13653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𝑝</m:t>
                          </m:r>
                        </m:sub>
                      </m:sSub>
                      <m:r>
                        <a:rPr lang="en-US" sz="2800" i="1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sSubSup>
                                <m:sSub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8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−1)</m:t>
                                  </m:r>
                                  <m:r>
                                    <a:rPr lang="en-US" sz="2800" i="1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sz="28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5776" y="4204717"/>
                <a:ext cx="6019800" cy="136537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335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R - Two-sample T-test</a:t>
            </a:r>
          </a:p>
        </p:txBody>
      </p:sp>
      <p:sp>
        <p:nvSpPr>
          <p:cNvPr id="183301" name="Text Box 5"/>
          <p:cNvSpPr txBox="1">
            <a:spLocks noChangeArrowheads="1"/>
          </p:cNvSpPr>
          <p:nvPr/>
        </p:nvSpPr>
        <p:spPr bwMode="auto">
          <a:xfrm>
            <a:off x="1752600" y="2286000"/>
            <a:ext cx="8458200" cy="378565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</a:rPr>
              <a:t>&gt; </a:t>
            </a:r>
            <a:r>
              <a:rPr lang="en-US" sz="2000" b="1" dirty="0" err="1">
                <a:solidFill>
                  <a:schemeClr val="accent2"/>
                </a:solidFill>
                <a:latin typeface="Courier New" pitchFamily="49" charset="0"/>
              </a:rPr>
              <a:t>t.test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</a:rPr>
              <a:t>(</a:t>
            </a:r>
            <a:r>
              <a:rPr lang="en-US" sz="2000" b="1" dirty="0" err="1">
                <a:solidFill>
                  <a:schemeClr val="accent2"/>
                </a:solidFill>
                <a:latin typeface="Courier New" pitchFamily="49" charset="0"/>
              </a:rPr>
              <a:t>Active~Sex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</a:rPr>
              <a:t>, </a:t>
            </a:r>
            <a:r>
              <a:rPr lang="en-US" sz="2000" b="1" dirty="0" err="1">
                <a:solidFill>
                  <a:schemeClr val="accent2"/>
                </a:solidFill>
                <a:latin typeface="Courier New" pitchFamily="49" charset="0"/>
              </a:rPr>
              <a:t>var.equal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</a:rPr>
              <a:t>=TRUE, data=Pulse)</a:t>
            </a:r>
          </a:p>
          <a:p>
            <a:pPr>
              <a:spcBef>
                <a:spcPct val="0"/>
              </a:spcBef>
            </a:pPr>
            <a:endParaRPr lang="en-US" sz="20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Two Sample t-test 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data: Active by Sex 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t = -2.8329,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</a:rPr>
              <a:t>df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 = 373, p-value = 0.004863 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alternative hypothesis: true difference in means is not equal to 0 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95 percent confidence interval: 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-8.992040 -1.623594 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sample estimates: 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mean in group 0 mean in group 1 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	84.60753 		89.91534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42935" y="2775060"/>
            <a:ext cx="464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rgbClr val="C00000"/>
                </a:solidFill>
              </a:rPr>
              <a:t>This difference is “significant” 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6705600" y="3374480"/>
            <a:ext cx="1524000" cy="623591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2348319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FF66"/>
                </a:solidFill>
              </a:rPr>
              <a:t>“Dummy” Predictors</a:t>
            </a:r>
          </a:p>
        </p:txBody>
      </p:sp>
      <p:sp>
        <p:nvSpPr>
          <p:cNvPr id="150531" name="Text Box 3"/>
          <p:cNvSpPr txBox="1">
            <a:spLocks noChangeArrowheads="1"/>
          </p:cNvSpPr>
          <p:nvPr/>
        </p:nvSpPr>
        <p:spPr bwMode="auto">
          <a:xfrm>
            <a:off x="533400" y="2008808"/>
            <a:ext cx="8305800" cy="646331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We can code a </a:t>
            </a:r>
            <a:r>
              <a:rPr lang="en-US" i="1" dirty="0"/>
              <a:t>categorical</a:t>
            </a:r>
            <a:r>
              <a:rPr lang="en-US" dirty="0"/>
              <a:t> predictor as (0,1) </a:t>
            </a:r>
          </a:p>
        </p:txBody>
      </p:sp>
      <p:sp>
        <p:nvSpPr>
          <p:cNvPr id="150533" name="Text Box 5"/>
          <p:cNvSpPr txBox="1">
            <a:spLocks noChangeArrowheads="1"/>
          </p:cNvSpPr>
          <p:nvPr/>
        </p:nvSpPr>
        <p:spPr bwMode="auto">
          <a:xfrm>
            <a:off x="381000" y="2911347"/>
            <a:ext cx="89535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How should this be interpreted in a regression?</a:t>
            </a:r>
          </a:p>
        </p:txBody>
      </p:sp>
      <p:sp>
        <p:nvSpPr>
          <p:cNvPr id="150534" name="Text Box 6"/>
          <p:cNvSpPr txBox="1">
            <a:spLocks noChangeArrowheads="1"/>
          </p:cNvSpPr>
          <p:nvPr/>
        </p:nvSpPr>
        <p:spPr bwMode="auto">
          <a:xfrm>
            <a:off x="533400" y="3989417"/>
            <a:ext cx="6248400" cy="2289175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dirty="0">
                <a:solidFill>
                  <a:schemeClr val="tx1"/>
                </a:solidFill>
              </a:rPr>
              <a:t>Example:  Y = Active pulse</a:t>
            </a:r>
          </a:p>
          <a:p>
            <a:pPr>
              <a:spcBef>
                <a:spcPct val="0"/>
              </a:spcBef>
            </a:pPr>
            <a:endParaRPr lang="en-US" dirty="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</a:pPr>
            <a:endParaRPr lang="en-US" dirty="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</a:pP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15053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9727513"/>
              </p:ext>
            </p:extLst>
          </p:nvPr>
        </p:nvGraphicFramePr>
        <p:xfrm>
          <a:off x="2923761" y="5013699"/>
          <a:ext cx="3200400" cy="123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81100" imgH="457200" progId="Equation.3">
                  <p:embed/>
                </p:oleObj>
              </mc:Choice>
              <mc:Fallback>
                <p:oleObj name="Equation" r:id="rId3" imgW="1181100" imgH="457200" progId="Equation.3">
                  <p:embed/>
                  <p:pic>
                    <p:nvPicPr>
                      <p:cNvPr id="15053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3761" y="5013699"/>
                        <a:ext cx="3200400" cy="1238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98874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/>
          <a:lstStyle/>
          <a:p>
            <a:r>
              <a:rPr lang="en-US" sz="4000" dirty="0">
                <a:solidFill>
                  <a:srgbClr val="FFFF66"/>
                </a:solidFill>
              </a:rPr>
              <a:t>Two-sample T-test vs.</a:t>
            </a:r>
            <a:br>
              <a:rPr lang="en-US" sz="4000" dirty="0">
                <a:solidFill>
                  <a:srgbClr val="FFFF66"/>
                </a:solidFill>
              </a:rPr>
            </a:br>
            <a:r>
              <a:rPr lang="en-US" sz="4000" dirty="0">
                <a:solidFill>
                  <a:srgbClr val="FFFF66"/>
                </a:solidFill>
              </a:rPr>
              <a:t>Dummy Regression</a:t>
            </a:r>
          </a:p>
        </p:txBody>
      </p:sp>
      <p:sp>
        <p:nvSpPr>
          <p:cNvPr id="185349" name="Text Box 5"/>
          <p:cNvSpPr txBox="1">
            <a:spLocks noChangeArrowheads="1"/>
          </p:cNvSpPr>
          <p:nvPr/>
        </p:nvSpPr>
        <p:spPr bwMode="auto">
          <a:xfrm>
            <a:off x="358775" y="3012282"/>
            <a:ext cx="8632824" cy="369331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&gt;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t.test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(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Active~Sex,var.equal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=TRUE, data=Pulse)</a:t>
            </a:r>
          </a:p>
          <a:p>
            <a:pPr>
              <a:spcBef>
                <a:spcPct val="0"/>
              </a:spcBef>
            </a:pP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Two Sample t-test </a:t>
            </a:r>
          </a:p>
          <a:p>
            <a:pPr>
              <a:spcBef>
                <a:spcPct val="0"/>
              </a:spcBef>
            </a:pP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data: Active by Sex 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t = -2.8329,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</a:rPr>
              <a:t>df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= 373, p-value = 0.004863 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alternative hypothesis: true difference in means is not equal to 0 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95 percent confidence interval: 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-8.992040 -1.623594 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sample estimates: 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mean in group 0 mean in group 1 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	84.60753 		89.91534 </a:t>
            </a:r>
          </a:p>
        </p:txBody>
      </p:sp>
      <p:sp>
        <p:nvSpPr>
          <p:cNvPr id="185350" name="Text Box 6"/>
          <p:cNvSpPr txBox="1">
            <a:spLocks noChangeArrowheads="1"/>
          </p:cNvSpPr>
          <p:nvPr/>
        </p:nvSpPr>
        <p:spPr bwMode="auto">
          <a:xfrm>
            <a:off x="346583" y="228600"/>
            <a:ext cx="8645017" cy="230832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modelp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=lm(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Active~Sex,data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=Pulse)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&gt; summary(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modelP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    Estimate   Std. Error t value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(&gt;|t|) 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(Intercept) 84.608    1.330 	63.607    &lt; 2e-16 *** 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Sex 		5.308   1.874 	2.833     0.00486 ** ---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Residual standard error: 18.28 on 335 degrees of freedom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Multiple R-squared:  0.02921,	Adjusted R-squared:  0.02632 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F-statistic: 10.08 on 1 and 335 DF,  p-value: 0.001637</a:t>
            </a:r>
            <a:endParaRPr lang="pt-BR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 flipV="1">
            <a:off x="2971800" y="710576"/>
            <a:ext cx="1406399" cy="50588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4360800" y="392632"/>
            <a:ext cx="2344801" cy="4616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2400" dirty="0">
                <a:solidFill>
                  <a:srgbClr val="FF0000"/>
                </a:solidFill>
              </a:rPr>
              <a:t>Mean for Males</a:t>
            </a:r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2971800" y="1498019"/>
            <a:ext cx="1406399" cy="72627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3217800" y="3576936"/>
            <a:ext cx="3945001" cy="461665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2400" dirty="0">
                <a:solidFill>
                  <a:srgbClr val="FF0000"/>
                </a:solidFill>
              </a:rPr>
              <a:t>t-test for significant difference</a:t>
            </a: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389255" y="1353486"/>
            <a:ext cx="7036943" cy="322914"/>
          </a:xfrm>
          <a:prstGeom prst="rect">
            <a:avLst/>
          </a:prstGeom>
          <a:solidFill>
            <a:srgbClr val="FF00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endParaRPr lang="en-US" dirty="0"/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4378199" y="2003064"/>
            <a:ext cx="3048000" cy="4616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2400" dirty="0">
                <a:solidFill>
                  <a:srgbClr val="FF0000"/>
                </a:solidFill>
              </a:rPr>
              <a:t>Difference for Females</a:t>
            </a:r>
          </a:p>
        </p:txBody>
      </p:sp>
      <p:sp>
        <p:nvSpPr>
          <p:cNvPr id="15" name="Line 11"/>
          <p:cNvSpPr>
            <a:spLocks noChangeShapeType="1"/>
          </p:cNvSpPr>
          <p:nvPr/>
        </p:nvSpPr>
        <p:spPr bwMode="auto">
          <a:xfrm flipH="1" flipV="1">
            <a:off x="1617599" y="1743729"/>
            <a:ext cx="2743199" cy="183767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6" name="Line 11"/>
          <p:cNvSpPr>
            <a:spLocks noChangeShapeType="1"/>
          </p:cNvSpPr>
          <p:nvPr/>
        </p:nvSpPr>
        <p:spPr bwMode="auto">
          <a:xfrm flipH="1">
            <a:off x="3505199" y="4025266"/>
            <a:ext cx="1150620" cy="3952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8" name="Line 4"/>
          <p:cNvSpPr>
            <a:spLocks noChangeShapeType="1"/>
          </p:cNvSpPr>
          <p:nvPr/>
        </p:nvSpPr>
        <p:spPr bwMode="auto">
          <a:xfrm flipV="1">
            <a:off x="2517330" y="5709141"/>
            <a:ext cx="1160399" cy="55787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3657600" y="5257801"/>
            <a:ext cx="2178682" cy="4616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2400" dirty="0">
                <a:solidFill>
                  <a:srgbClr val="FF0000"/>
                </a:solidFill>
              </a:rPr>
              <a:t>Mean for Males</a:t>
            </a:r>
          </a:p>
        </p:txBody>
      </p:sp>
      <p:sp>
        <p:nvSpPr>
          <p:cNvPr id="20" name="Line 6"/>
          <p:cNvSpPr>
            <a:spLocks noChangeShapeType="1"/>
          </p:cNvSpPr>
          <p:nvPr/>
        </p:nvSpPr>
        <p:spPr bwMode="auto">
          <a:xfrm flipV="1">
            <a:off x="4845493" y="6096416"/>
            <a:ext cx="945135" cy="185509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21" name="Text Box 7"/>
          <p:cNvSpPr txBox="1">
            <a:spLocks noChangeArrowheads="1"/>
          </p:cNvSpPr>
          <p:nvPr/>
        </p:nvSpPr>
        <p:spPr bwMode="auto">
          <a:xfrm>
            <a:off x="5800567" y="5796308"/>
            <a:ext cx="2437289" cy="4616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2400" dirty="0">
                <a:solidFill>
                  <a:srgbClr val="FF0000"/>
                </a:solidFill>
              </a:rPr>
              <a:t>Mean for Females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1240948" y="6363188"/>
            <a:ext cx="4016852" cy="26163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z="3600"/>
          </a:p>
        </p:txBody>
      </p:sp>
      <p:sp>
        <p:nvSpPr>
          <p:cNvPr id="24" name="Rectangle 9"/>
          <p:cNvSpPr>
            <a:spLocks noChangeArrowheads="1"/>
          </p:cNvSpPr>
          <p:nvPr/>
        </p:nvSpPr>
        <p:spPr bwMode="auto">
          <a:xfrm>
            <a:off x="389257" y="4419600"/>
            <a:ext cx="5859144" cy="340202"/>
          </a:xfrm>
          <a:prstGeom prst="rect">
            <a:avLst/>
          </a:prstGeom>
          <a:solidFill>
            <a:srgbClr val="FF00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884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1" grpId="0" animBg="1"/>
      <p:bldP spid="14" grpId="0" animBg="1"/>
      <p:bldP spid="10" grpId="0" animBg="1"/>
      <p:bldP spid="15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3" grpId="0" animBg="1"/>
      <p:bldP spid="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609600"/>
            <a:ext cx="80010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Quantitative + Indicator Predictors</a:t>
            </a:r>
          </a:p>
        </p:txBody>
      </p:sp>
      <p:sp>
        <p:nvSpPr>
          <p:cNvPr id="9219" name="Text Box 4"/>
          <p:cNvSpPr txBox="1">
            <a:spLocks noChangeArrowheads="1"/>
          </p:cNvSpPr>
          <p:nvPr/>
        </p:nvSpPr>
        <p:spPr bwMode="auto">
          <a:xfrm>
            <a:off x="838200" y="1828800"/>
            <a:ext cx="6438456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15000"/>
              </a:spcBef>
            </a:pPr>
            <a:r>
              <a:rPr lang="en-US" dirty="0"/>
              <a:t>Example: Y = Active pulse rate</a:t>
            </a:r>
          </a:p>
          <a:p>
            <a:pPr>
              <a:spcBef>
                <a:spcPct val="15000"/>
              </a:spcBef>
            </a:pPr>
            <a:r>
              <a:rPr lang="en-US" dirty="0"/>
              <a:t>      		X</a:t>
            </a:r>
            <a:r>
              <a:rPr lang="en-US" baseline="-25000" dirty="0"/>
              <a:t>1</a:t>
            </a:r>
            <a:r>
              <a:rPr lang="en-US" dirty="0"/>
              <a:t> = Resting pulse rate</a:t>
            </a:r>
          </a:p>
          <a:p>
            <a:pPr>
              <a:spcBef>
                <a:spcPct val="15000"/>
              </a:spcBef>
            </a:pPr>
            <a:r>
              <a:rPr lang="en-US" dirty="0"/>
              <a:t>      		X</a:t>
            </a:r>
            <a:r>
              <a:rPr lang="en-US" baseline="-25000" dirty="0"/>
              <a:t>2</a:t>
            </a:r>
            <a:r>
              <a:rPr lang="en-US" dirty="0"/>
              <a:t> = Sex (0,1)</a:t>
            </a:r>
          </a:p>
        </p:txBody>
      </p:sp>
      <p:sp>
        <p:nvSpPr>
          <p:cNvPr id="154629" name="Text Box 5"/>
          <p:cNvSpPr txBox="1">
            <a:spLocks noChangeArrowheads="1"/>
          </p:cNvSpPr>
          <p:nvPr/>
        </p:nvSpPr>
        <p:spPr bwMode="auto">
          <a:xfrm>
            <a:off x="609600" y="6078441"/>
            <a:ext cx="825562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How do we interpret the coefficient of sex? </a:t>
            </a:r>
          </a:p>
        </p:txBody>
      </p:sp>
      <p:sp>
        <p:nvSpPr>
          <p:cNvPr id="154630" name="Rectangle 6"/>
          <p:cNvSpPr>
            <a:spLocks noChangeArrowheads="1"/>
          </p:cNvSpPr>
          <p:nvPr/>
        </p:nvSpPr>
        <p:spPr bwMode="auto">
          <a:xfrm>
            <a:off x="762000" y="3913456"/>
            <a:ext cx="7650400" cy="132343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Estimate Std. Error t value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(&gt;|t|) 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(Intercept)  8.01600   5.04661    1.588  0.113 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Rest 		 1.16484   0.07511   15.508 &lt;2e-16 Sex		 2.32642   1.47471    1.578  0.116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012848" y="5420680"/>
                <a:ext cx="5577505" cy="4739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𝐴𝑐𝑡𝑖𝑣𝑒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 charset="0"/>
                        </a:rPr>
                        <m:t>8.016</m:t>
                      </m:r>
                      <m:r>
                        <a:rPr lang="en-US" i="1">
                          <a:latin typeface="Cambria Math"/>
                        </a:rPr>
                        <m:t>+1.16</m:t>
                      </m:r>
                      <m:r>
                        <a:rPr lang="en-US" i="1">
                          <a:latin typeface="Cambria Math" charset="0"/>
                        </a:rPr>
                        <m:t>5</m:t>
                      </m:r>
                      <m:r>
                        <a:rPr lang="en-US" i="1">
                          <a:latin typeface="Cambria Math"/>
                        </a:rPr>
                        <m:t>𝑅𝑒𝑠𝑡</m:t>
                      </m:r>
                      <m:r>
                        <a:rPr lang="en-US" i="1">
                          <a:latin typeface="Cambria Math"/>
                        </a:rPr>
                        <m:t>+2.326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𝑆𝑒𝑥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848" y="5420680"/>
                <a:ext cx="5577505" cy="4739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9409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8E5D9134-7EB6-4719-B494-7C1601911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132414"/>
            <a:ext cx="8888889" cy="548571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482035" y="1116372"/>
            <a:ext cx="571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Same slope, different intercepts</a:t>
            </a:r>
          </a:p>
        </p:txBody>
      </p:sp>
      <p:cxnSp>
        <p:nvCxnSpPr>
          <p:cNvPr id="7" name="Straight Arrow Connector 6"/>
          <p:cNvCxnSpPr>
            <a:cxnSpLocks/>
            <a:endCxn id="11" idx="2"/>
          </p:cNvCxnSpPr>
          <p:nvPr/>
        </p:nvCxnSpPr>
        <p:spPr bwMode="auto">
          <a:xfrm flipV="1">
            <a:off x="3786830" y="642428"/>
            <a:ext cx="551612" cy="626344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>
            <a:cxnSpLocks/>
          </p:cNvCxnSpPr>
          <p:nvPr/>
        </p:nvCxnSpPr>
        <p:spPr bwMode="auto">
          <a:xfrm flipV="1">
            <a:off x="5819274" y="642428"/>
            <a:ext cx="701361" cy="626344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" name="AutoShape 4" descr="http://rstudio.stlawu.local:8787/graphics/plot.png?width=503&amp;height=425&amp;randomizer=-1535505531"/>
          <p:cNvSpPr>
            <a:spLocks noChangeAspect="1" noChangeArrowheads="1"/>
          </p:cNvSpPr>
          <p:nvPr/>
        </p:nvSpPr>
        <p:spPr bwMode="auto">
          <a:xfrm>
            <a:off x="123010" y="-1869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532994" y="168452"/>
                <a:ext cx="5610895" cy="4739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𝐴𝑐𝑡𝑖𝑣𝑒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 charset="0"/>
                        </a:rPr>
                        <m:t>8.016</m:t>
                      </m:r>
                      <m:r>
                        <a:rPr lang="en-US" i="1">
                          <a:latin typeface="Cambria Math"/>
                        </a:rPr>
                        <m:t>+1.16</m:t>
                      </m:r>
                      <m:r>
                        <a:rPr lang="en-US" i="1">
                          <a:latin typeface="Cambria Math" charset="0"/>
                        </a:rPr>
                        <m:t>5</m:t>
                      </m:r>
                      <m:r>
                        <a:rPr lang="en-US" i="1">
                          <a:latin typeface="Cambria Math"/>
                        </a:rPr>
                        <m:t>𝑅𝑒𝑠𝑡</m:t>
                      </m:r>
                      <m:r>
                        <a:rPr lang="en-US" i="1">
                          <a:latin typeface="Cambria Math"/>
                        </a:rPr>
                        <m:t>+2.326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𝑆𝑒𝑥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2994" y="168452"/>
                <a:ext cx="5610895" cy="4739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328122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FFFF66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FFFF66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3200" dirty="0" smtClean="0"/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1438</Words>
  <Application>Microsoft Office PowerPoint</Application>
  <PresentationFormat>Widescreen</PresentationFormat>
  <Paragraphs>201</Paragraphs>
  <Slides>20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Cambria Math</vt:lpstr>
      <vt:lpstr>Courier New</vt:lpstr>
      <vt:lpstr>Times New Roman</vt:lpstr>
      <vt:lpstr>Default Design</vt:lpstr>
      <vt:lpstr>Equation</vt:lpstr>
      <vt:lpstr>STOR 455 Class 17</vt:lpstr>
      <vt:lpstr>Example: Pulse Rates</vt:lpstr>
      <vt:lpstr>Categorical Predictor</vt:lpstr>
      <vt:lpstr>Two-sample T-test for Means</vt:lpstr>
      <vt:lpstr>R - Two-sample T-test</vt:lpstr>
      <vt:lpstr>“Dummy” Predictors</vt:lpstr>
      <vt:lpstr>Two-sample T-test vs. Dummy Regression</vt:lpstr>
      <vt:lpstr>Quantitative + Indicator Predictors</vt:lpstr>
      <vt:lpstr>PowerPoint Presentation</vt:lpstr>
      <vt:lpstr>Quantitative + Indicator Predictors</vt:lpstr>
      <vt:lpstr>Fit Models to Subsets</vt:lpstr>
      <vt:lpstr>PowerPoint Presentation</vt:lpstr>
      <vt:lpstr>Comparing Two Regression Lines (with a multiple regression)</vt:lpstr>
      <vt:lpstr>MTB output to compare two lines</vt:lpstr>
      <vt:lpstr>Tests to Compare Two Regression Lines</vt:lpstr>
      <vt:lpstr>Multiple regression model</vt:lpstr>
      <vt:lpstr>Nested Models</vt:lpstr>
      <vt:lpstr>Nested F-test</vt:lpstr>
      <vt:lpstr>Nested F-test</vt:lpstr>
      <vt:lpstr>Nested F-test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2020-09-17T20:01:51Z</dcterms:created>
  <dcterms:modified xsi:type="dcterms:W3CDTF">2021-09-26T16:01:09Z</dcterms:modified>
</cp:coreProperties>
</file>