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62" r:id="rId4"/>
    <p:sldId id="264" r:id="rId5"/>
    <p:sldId id="265" r:id="rId6"/>
    <p:sldId id="268" r:id="rId7"/>
    <p:sldId id="269" r:id="rId8"/>
    <p:sldId id="270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7" r:id="rId21"/>
    <p:sldId id="288" r:id="rId22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6600"/>
    <a:srgbClr val="FFFF66"/>
    <a:srgbClr val="000000"/>
    <a:srgbClr val="660066"/>
    <a:srgbClr val="0033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27EE1-31F7-4029-B6F4-A3DC1468A9F2}" v="1" dt="2021-09-28T18:56:27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95" autoAdjust="0"/>
    <p:restoredTop sz="93512" autoAdjust="0"/>
  </p:normalViewPr>
  <p:slideViewPr>
    <p:cSldViewPr>
      <p:cViewPr varScale="1">
        <p:scale>
          <a:sx n="111" d="100"/>
          <a:sy n="111" d="100"/>
        </p:scale>
        <p:origin x="39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BBD1A3FA-2AA3-43F6-AB30-A28D4A5B5EE3}" type="slidenum">
              <a:rPr lang="en-US" sz="1200" smtClean="0">
                <a:solidFill>
                  <a:schemeClr val="tx1"/>
                </a:solidFill>
              </a:rPr>
              <a:pPr/>
              <a:t>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1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83913F47-B498-414E-9950-4673440EA3FB}" type="slidenum">
              <a:rPr lang="en-US" sz="1300">
                <a:solidFill>
                  <a:schemeClr val="tx1"/>
                </a:solidFill>
              </a:rPr>
              <a:pPr/>
              <a:t>3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35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DB05FF86-20B1-4621-BA9F-55318074F5C4}" type="slidenum">
              <a:rPr lang="en-US" sz="1300">
                <a:solidFill>
                  <a:schemeClr val="tx1"/>
                </a:solidFill>
              </a:rPr>
              <a:pPr/>
              <a:t>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43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4D239896-A90D-46CE-AE27-8E12ECB88D79}" type="slidenum">
              <a:rPr lang="en-US" sz="1300">
                <a:solidFill>
                  <a:schemeClr val="tx1"/>
                </a:solidFill>
              </a:rPr>
              <a:pPr/>
              <a:t>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52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263B09C0-1ABE-4E28-A717-F0A40AC2A660}" type="slidenum">
              <a:rPr lang="en-US" sz="1300">
                <a:solidFill>
                  <a:schemeClr val="tx1"/>
                </a:solidFill>
              </a:rPr>
              <a:pPr/>
              <a:t>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67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ED34B5A6-6EC9-4529-8D3A-78E803DF340C}" type="slidenum">
              <a:rPr lang="en-US" sz="1300">
                <a:solidFill>
                  <a:schemeClr val="tx1"/>
                </a:solidFill>
              </a:rPr>
              <a:pPr/>
              <a:t>8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Class 18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438400" y="5257800"/>
            <a:ext cx="68056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Read:			4.5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Exercises:		4.13, 15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More than Two Categories</a:t>
            </a:r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685800" y="2133600"/>
            <a:ext cx="7391400" cy="15696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Example: (Active pulse)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866582"/>
              </p:ext>
            </p:extLst>
          </p:nvPr>
        </p:nvGraphicFramePr>
        <p:xfrm>
          <a:off x="4648200" y="2164221"/>
          <a:ext cx="33528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800" imgH="711000" progId="Equation.3">
                  <p:embed/>
                </p:oleObj>
              </mc:Choice>
              <mc:Fallback>
                <p:oleObj name="Equation" r:id="rId2" imgW="1612800" imgH="711000" progId="Equation.3">
                  <p:embed/>
                  <p:pic>
                    <p:nvPicPr>
                      <p:cNvPr id="148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164221"/>
                        <a:ext cx="3352800" cy="14795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381000" y="4871583"/>
            <a:ext cx="8001000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Try a model to predict </a:t>
            </a:r>
            <a:r>
              <a:rPr lang="en-US" dirty="0">
                <a:solidFill>
                  <a:schemeClr val="bg1"/>
                </a:solidFill>
              </a:rPr>
              <a:t>Y=Active</a:t>
            </a:r>
            <a:r>
              <a:rPr lang="en-US" dirty="0"/>
              <a:t> pulse rates using </a:t>
            </a:r>
            <a:r>
              <a:rPr lang="en-US" dirty="0">
                <a:solidFill>
                  <a:schemeClr val="bg1"/>
                </a:solidFill>
              </a:rPr>
              <a:t>X=Exercise</a:t>
            </a:r>
            <a:r>
              <a:rPr lang="en-US" dirty="0"/>
              <a:t>.</a:t>
            </a: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1562100" y="5867400"/>
            <a:ext cx="586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should the coefficients be interpreted?</a:t>
            </a:r>
          </a:p>
        </p:txBody>
      </p:sp>
    </p:spTree>
    <p:extLst>
      <p:ext uri="{BB962C8B-B14F-4D97-AF65-F5344CB8AC3E}">
        <p14:creationId xmlns:p14="http://schemas.microsoft.com/office/powerpoint/2010/main" val="3442901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8956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Predicting Active with Exercise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28600" y="1676400"/>
            <a:ext cx="9144000" cy="31700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Call: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lm(formula = Active ~ Exercise, data=Pulse)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		   Estimate  Std. Error  t value 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(&gt;|t|)    (Intercept)     105.979      2.878    36.829   &lt; 2e-16 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Exercise        -8.367      1.224    -6.834  3.37e-11 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R-squared:  0.1113, Adjusted R-squared:  0.1089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F-statistic: 46.71 on 1 and 373 DF,  p-value: 3.372e-11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0921692"/>
                  </p:ext>
                </p:extLst>
              </p:nvPr>
            </p:nvGraphicFramePr>
            <p:xfrm>
              <a:off x="2209800" y="5410200"/>
              <a:ext cx="5407152" cy="10505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61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624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978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607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𝐸𝑥𝑒𝑟𝑐𝑖𝑠𝑒</m:t>
                                </m:r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𝐴𝑐𝑡𝑖𝑣𝑒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97.6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89.2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80.9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0921692"/>
                  </p:ext>
                </p:extLst>
              </p:nvPr>
            </p:nvGraphicFramePr>
            <p:xfrm>
              <a:off x="2209800" y="5410200"/>
              <a:ext cx="5407152" cy="10505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61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624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978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607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1" t="-11765" r="-203754" b="-1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23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1" t="-107955" r="-203754" b="-28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97.6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89.2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80.9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40240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rstudio.stlawu.local:8787/graphics/plot.png?width=605&amp;height=497&amp;randomizer=127051155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62940"/>
            <a:ext cx="8841794" cy="55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33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rgbClr val="FFFF66"/>
                </a:solidFill>
              </a:rPr>
              <a:t>Active Pulse vs. Exercise Categories</a:t>
            </a: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114300" y="1991376"/>
            <a:ext cx="9220200" cy="17697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300" b="1" dirty="0">
                <a:solidFill>
                  <a:schemeClr val="accent2"/>
                </a:solidFill>
                <a:latin typeface="Courier New" pitchFamily="49" charset="0"/>
              </a:rPr>
              <a:t>&gt; </a:t>
            </a:r>
            <a:r>
              <a:rPr lang="en-US" sz="2300" b="1" dirty="0" err="1">
                <a:solidFill>
                  <a:schemeClr val="accent2"/>
                </a:solidFill>
                <a:latin typeface="Courier New" pitchFamily="49" charset="0"/>
              </a:rPr>
              <a:t>tapply</a:t>
            </a:r>
            <a:r>
              <a:rPr lang="en-US" sz="23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2300" b="1" dirty="0" err="1">
                <a:solidFill>
                  <a:schemeClr val="accent2"/>
                </a:solidFill>
                <a:latin typeface="Courier New" pitchFamily="49" charset="0"/>
              </a:rPr>
              <a:t>Pulse$Active</a:t>
            </a:r>
            <a:r>
              <a:rPr lang="en-US" sz="2300" b="1" dirty="0">
                <a:solidFill>
                  <a:schemeClr val="accent2"/>
                </a:solidFill>
                <a:latin typeface="Courier New" pitchFamily="49" charset="0"/>
              </a:rPr>
              <a:t>, </a:t>
            </a:r>
            <a:r>
              <a:rPr lang="en-US" sz="2300" b="1" dirty="0" err="1">
                <a:solidFill>
                  <a:schemeClr val="accent2"/>
                </a:solidFill>
                <a:latin typeface="Courier New" pitchFamily="49" charset="0"/>
              </a:rPr>
              <a:t>Pulse$Exercise</a:t>
            </a:r>
            <a:r>
              <a:rPr lang="en-US" sz="2300" b="1" dirty="0">
                <a:solidFill>
                  <a:schemeClr val="accent2"/>
                </a:solidFill>
                <a:latin typeface="Courier New" pitchFamily="49" charset="0"/>
              </a:rPr>
              <a:t>, mean)</a:t>
            </a:r>
            <a:r>
              <a:rPr lang="de-DE" sz="2300" b="1" dirty="0">
                <a:solidFill>
                  <a:schemeClr val="tx1"/>
                </a:solidFill>
                <a:latin typeface="Courier New" pitchFamily="49" charset="0"/>
              </a:rPr>
              <a:t>       </a:t>
            </a:r>
          </a:p>
          <a:p>
            <a:pPr>
              <a:spcBef>
                <a:spcPts val="600"/>
              </a:spcBef>
            </a:pPr>
            <a:endParaRPr lang="de-DE" sz="23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de-DE" b="1" dirty="0">
                <a:solidFill>
                  <a:schemeClr val="tx1"/>
                </a:solidFill>
                <a:latin typeface="Courier New" pitchFamily="49" charset="0"/>
              </a:rPr>
              <a:t>		  1          2          3 </a:t>
            </a:r>
          </a:p>
          <a:p>
            <a:pPr>
              <a:spcBef>
                <a:spcPts val="600"/>
              </a:spcBef>
            </a:pPr>
            <a:r>
              <a:rPr lang="de-DE" b="1" dirty="0">
                <a:solidFill>
                  <a:schemeClr val="tx1"/>
                </a:solidFill>
                <a:latin typeface="Courier New" pitchFamily="49" charset="0"/>
              </a:rPr>
              <a:t>	96.24242   90.41290   80.29221 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556061" y="4171697"/>
            <a:ext cx="845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dirty="0"/>
              <a:t>Is the “slope” from 1 to 2 the same as from 2 to 3?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4300" y="5161741"/>
            <a:ext cx="9220200" cy="1077218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Note: Using Exercise as a </a:t>
            </a:r>
            <a:r>
              <a:rPr lang="en-US" sz="3200" u="sng" dirty="0">
                <a:solidFill>
                  <a:schemeClr val="tx1"/>
                </a:solidFill>
              </a:rPr>
              <a:t>quantitative</a:t>
            </a:r>
            <a:r>
              <a:rPr lang="en-US" sz="3200" dirty="0">
                <a:solidFill>
                  <a:schemeClr val="tx1"/>
                </a:solidFill>
              </a:rPr>
              <a:t> predictor </a:t>
            </a:r>
            <a:r>
              <a:rPr lang="en-US" sz="3200" i="1" dirty="0">
                <a:solidFill>
                  <a:schemeClr val="tx1"/>
                </a:solidFill>
              </a:rPr>
              <a:t>forces</a:t>
            </a:r>
            <a:r>
              <a:rPr lang="en-US" sz="3200" dirty="0">
                <a:solidFill>
                  <a:schemeClr val="tx1"/>
                </a:solidFill>
              </a:rPr>
              <a:t> the “slopes” to be the same.</a:t>
            </a:r>
          </a:p>
        </p:txBody>
      </p:sp>
    </p:spTree>
    <p:extLst>
      <p:ext uri="{BB962C8B-B14F-4D97-AF65-F5344CB8AC3E}">
        <p14:creationId xmlns:p14="http://schemas.microsoft.com/office/powerpoint/2010/main" val="294080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Dummy Indicators for Multiple Categories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609600" y="1786091"/>
            <a:ext cx="8382000" cy="1938992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For a categorical predictor with </a:t>
            </a:r>
            <a:r>
              <a:rPr lang="en-US" i="1" dirty="0"/>
              <a:t>k</a:t>
            </a:r>
            <a:r>
              <a:rPr lang="en-US" dirty="0"/>
              <a:t> levels, we use </a:t>
            </a:r>
            <a:r>
              <a:rPr lang="en-US" i="1" dirty="0"/>
              <a:t>k-1</a:t>
            </a:r>
            <a:r>
              <a:rPr lang="en-US" dirty="0"/>
              <a:t> dummy indicators.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49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003455"/>
              </p:ext>
            </p:extLst>
          </p:nvPr>
        </p:nvGraphicFramePr>
        <p:xfrm>
          <a:off x="1066800" y="3233891"/>
          <a:ext cx="287655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440" imgH="457200" progId="Equation.3">
                  <p:embed/>
                </p:oleObj>
              </mc:Choice>
              <mc:Fallback>
                <p:oleObj name="Equation" r:id="rId2" imgW="1333440" imgH="457200" progId="Equation.3">
                  <p:embed/>
                  <p:pic>
                    <p:nvPicPr>
                      <p:cNvPr id="1495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33891"/>
                        <a:ext cx="2876550" cy="98583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4038600" y="2929091"/>
            <a:ext cx="11430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7200"/>
              <a:t>...</a:t>
            </a:r>
          </a:p>
        </p:txBody>
      </p:sp>
      <p:graphicFrame>
        <p:nvGraphicFramePr>
          <p:cNvPr id="149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166278"/>
              </p:ext>
            </p:extLst>
          </p:nvPr>
        </p:nvGraphicFramePr>
        <p:xfrm>
          <a:off x="5105401" y="3233891"/>
          <a:ext cx="372427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26920" imgH="457200" progId="Equation.3">
                  <p:embed/>
                </p:oleObj>
              </mc:Choice>
              <mc:Fallback>
                <p:oleObj name="Equation" r:id="rId4" imgW="1726920" imgH="457200" progId="Equation.3">
                  <p:embed/>
                  <p:pic>
                    <p:nvPicPr>
                      <p:cNvPr id="1495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1" y="3233891"/>
                        <a:ext cx="3724275" cy="98583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1821873" y="5966700"/>
            <a:ext cx="5410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What happens to Group #</a:t>
            </a:r>
            <a:r>
              <a:rPr lang="en-US" i="1" dirty="0"/>
              <a:t>k</a:t>
            </a:r>
            <a:r>
              <a:rPr lang="en-US" dirty="0"/>
              <a:t>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526" y="4593377"/>
            <a:ext cx="7671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 Trick: (To create indicator variables)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5290188"/>
            <a:ext cx="9144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Pulse$Moderate</a:t>
            </a:r>
            <a:r>
              <a:rPr lang="en-US" sz="2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=(</a:t>
            </a:r>
            <a:r>
              <a:rPr lang="en-US" sz="2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Pulse$Exercise</a:t>
            </a:r>
            <a:r>
              <a:rPr lang="en-US" sz="2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==2)*1</a:t>
            </a:r>
          </a:p>
        </p:txBody>
      </p:sp>
      <p:cxnSp>
        <p:nvCxnSpPr>
          <p:cNvPr id="3" name="Straight Arrow Connector 2"/>
          <p:cNvCxnSpPr>
            <a:cxnSpLocks/>
          </p:cNvCxnSpPr>
          <p:nvPr/>
        </p:nvCxnSpPr>
        <p:spPr bwMode="auto">
          <a:xfrm flipV="1">
            <a:off x="6967538" y="5751322"/>
            <a:ext cx="0" cy="430755"/>
          </a:xfrm>
          <a:prstGeom prst="straightConnector1">
            <a:avLst/>
          </a:prstGeom>
          <a:noFill/>
          <a:ln w="5715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6180499" y="6166755"/>
            <a:ext cx="197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Be careful!</a:t>
            </a:r>
          </a:p>
        </p:txBody>
      </p:sp>
    </p:spTree>
    <p:extLst>
      <p:ext uri="{BB962C8B-B14F-4D97-AF65-F5344CB8AC3E}">
        <p14:creationId xmlns:p14="http://schemas.microsoft.com/office/powerpoint/2010/main" val="442616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45720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FFFF66"/>
                </a:solidFill>
              </a:rPr>
              <a:t>Predicting </a:t>
            </a:r>
            <a:r>
              <a:rPr lang="en-US" sz="4000" i="1" dirty="0">
                <a:solidFill>
                  <a:srgbClr val="FFFF66"/>
                </a:solidFill>
              </a:rPr>
              <a:t>Active</a:t>
            </a:r>
            <a:r>
              <a:rPr lang="en-US" sz="4000" dirty="0">
                <a:solidFill>
                  <a:srgbClr val="FFFF66"/>
                </a:solidFill>
              </a:rPr>
              <a:t> Using </a:t>
            </a:r>
            <a:r>
              <a:rPr lang="en-US" sz="4000" i="1" dirty="0">
                <a:solidFill>
                  <a:srgbClr val="FFFF66"/>
                </a:solidFill>
              </a:rPr>
              <a:t>Slight</a:t>
            </a:r>
            <a:r>
              <a:rPr lang="en-US" sz="4000" dirty="0">
                <a:solidFill>
                  <a:srgbClr val="FFFF66"/>
                </a:solidFill>
              </a:rPr>
              <a:t> and </a:t>
            </a:r>
            <a:r>
              <a:rPr lang="en-US" sz="4000" i="1" dirty="0">
                <a:solidFill>
                  <a:srgbClr val="FFFF66"/>
                </a:solidFill>
              </a:rPr>
              <a:t>Moderate </a:t>
            </a:r>
            <a:r>
              <a:rPr lang="en-US" sz="4000" dirty="0">
                <a:solidFill>
                  <a:srgbClr val="FFFF66"/>
                </a:solidFill>
              </a:rPr>
              <a:t>Exercise Indicators</a:t>
            </a: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76200" y="1752600"/>
            <a:ext cx="9144000" cy="3477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Call: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lm(formula = Active ~ Slight + Moderate, data = Pulse)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</a:rPr>
              <a:t> 		 </a:t>
            </a:r>
            <a:r>
              <a:rPr lang="de-DE" sz="2000" b="1" dirty="0" err="1">
                <a:solidFill>
                  <a:schemeClr val="tx1"/>
                </a:solidFill>
                <a:latin typeface="Courier New" pitchFamily="49" charset="0"/>
              </a:rPr>
              <a:t>Estimate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</a:rPr>
              <a:t>   Std. Error   t </a:t>
            </a:r>
            <a:r>
              <a:rPr lang="de-DE" sz="2000" b="1" dirty="0" err="1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e-DE" sz="20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</a:rPr>
              <a:t>(&gt;|t|)    (</a:t>
            </a:r>
            <a:r>
              <a:rPr lang="de-DE" sz="2000" b="1" dirty="0" err="1">
                <a:solidFill>
                  <a:schemeClr val="tx1"/>
                </a:solidFill>
                <a:latin typeface="Courier New" pitchFamily="49" charset="0"/>
              </a:rPr>
              <a:t>Intercept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</a:rPr>
              <a:t>)    80.292      1.392     57.670    &lt; 2e-16 </a:t>
            </a:r>
          </a:p>
          <a:p>
            <a:pPr>
              <a:spcBef>
                <a:spcPct val="0"/>
              </a:spcBef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DE" sz="2000" b="1" dirty="0" err="1">
                <a:solidFill>
                  <a:schemeClr val="tx1"/>
                </a:solidFill>
                <a:latin typeface="Courier New" pitchFamily="49" charset="0"/>
              </a:rPr>
              <a:t>Slight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</a:rPr>
              <a:t>        15.950      2.542      6.275   9.74e-10   </a:t>
            </a:r>
          </a:p>
          <a:p>
            <a:pPr>
              <a:spcBef>
                <a:spcPct val="0"/>
              </a:spcBef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</a:rPr>
              <a:t> Moderate      10.121      1.966      5.148   4.27e-07 </a:t>
            </a:r>
          </a:p>
          <a:p>
            <a:pPr>
              <a:spcBef>
                <a:spcPct val="0"/>
              </a:spcBef>
            </a:pPr>
            <a:endParaRPr lang="de-DE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</a:rPr>
              <a:t>Multiple R-</a:t>
            </a:r>
            <a:r>
              <a:rPr lang="de-DE" sz="2000" b="1" dirty="0" err="1">
                <a:solidFill>
                  <a:schemeClr val="tx1"/>
                </a:solidFill>
                <a:latin typeface="Courier New" pitchFamily="49" charset="0"/>
              </a:rPr>
              <a:t>squared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</a:rPr>
              <a:t>:  0.1144,	</a:t>
            </a:r>
            <a:r>
              <a:rPr lang="de-DE" sz="2000" b="1" dirty="0" err="1">
                <a:solidFill>
                  <a:schemeClr val="tx1"/>
                </a:solidFill>
                <a:latin typeface="Courier New" pitchFamily="49" charset="0"/>
              </a:rPr>
              <a:t>Adjusted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</a:rPr>
              <a:t> R-</a:t>
            </a:r>
            <a:r>
              <a:rPr lang="de-DE" sz="2000" b="1" dirty="0" err="1">
                <a:solidFill>
                  <a:schemeClr val="tx1"/>
                </a:solidFill>
                <a:latin typeface="Courier New" pitchFamily="49" charset="0"/>
              </a:rPr>
              <a:t>squared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</a:rPr>
              <a:t>:  0.1096 F-</a:t>
            </a:r>
            <a:r>
              <a:rPr lang="de-DE" sz="2000" b="1" dirty="0" err="1">
                <a:solidFill>
                  <a:schemeClr val="tx1"/>
                </a:solidFill>
                <a:latin typeface="Courier New" pitchFamily="49" charset="0"/>
              </a:rPr>
              <a:t>statistic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</a:rPr>
              <a:t>: 24.02 on 2 </a:t>
            </a:r>
            <a:r>
              <a:rPr lang="de-DE" sz="2000" b="1" dirty="0" err="1">
                <a:solidFill>
                  <a:schemeClr val="tx1"/>
                </a:solidFill>
                <a:latin typeface="Courier New" pitchFamily="49" charset="0"/>
              </a:rPr>
              <a:t>and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</a:rPr>
              <a:t> 372 DF,  p-</a:t>
            </a:r>
            <a:r>
              <a:rPr lang="de-DE" sz="2000" b="1" dirty="0" err="1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</a:rPr>
              <a:t>: 1.541e-10</a:t>
            </a: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0406588"/>
                  </p:ext>
                </p:extLst>
              </p:nvPr>
            </p:nvGraphicFramePr>
            <p:xfrm>
              <a:off x="1815638" y="5688509"/>
              <a:ext cx="5407152" cy="10505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61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624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978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607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𝐸𝑥𝑒𝑟𝑐𝑖𝑠𝑒</m:t>
                                </m:r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𝐴𝑐𝑡𝑖𝑣𝑒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96.2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90.4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80.3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0406588"/>
                  </p:ext>
                </p:extLst>
              </p:nvPr>
            </p:nvGraphicFramePr>
            <p:xfrm>
              <a:off x="1815638" y="5688509"/>
              <a:ext cx="5407152" cy="10505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61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624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978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607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1" t="-11765" r="-203754" b="-1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23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1" t="-107955" r="-203754" b="-28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96.2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90.4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80.3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87271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Dummy Indicators for Multiple Categories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76200" y="1752599"/>
            <a:ext cx="8382000" cy="1938992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For a categorical predictor with </a:t>
            </a:r>
            <a:r>
              <a:rPr lang="en-US" i="1" dirty="0"/>
              <a:t>k</a:t>
            </a:r>
            <a:r>
              <a:rPr lang="en-US" dirty="0"/>
              <a:t> levels, we use </a:t>
            </a:r>
            <a:r>
              <a:rPr lang="en-US" i="1" dirty="0"/>
              <a:t>k-1</a:t>
            </a:r>
            <a:r>
              <a:rPr lang="en-US" dirty="0"/>
              <a:t> dummy indicators.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49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039805"/>
              </p:ext>
            </p:extLst>
          </p:nvPr>
        </p:nvGraphicFramePr>
        <p:xfrm>
          <a:off x="533400" y="3200399"/>
          <a:ext cx="287655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440" imgH="457200" progId="Equation.3">
                  <p:embed/>
                </p:oleObj>
              </mc:Choice>
              <mc:Fallback>
                <p:oleObj name="Equation" r:id="rId2" imgW="1333440" imgH="457200" progId="Equation.3">
                  <p:embed/>
                  <p:pic>
                    <p:nvPicPr>
                      <p:cNvPr id="1495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00399"/>
                        <a:ext cx="2876550" cy="98583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3505200" y="2895599"/>
            <a:ext cx="11430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7200"/>
              <a:t>...</a:t>
            </a:r>
          </a:p>
        </p:txBody>
      </p:sp>
      <p:graphicFrame>
        <p:nvGraphicFramePr>
          <p:cNvPr id="149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228123"/>
              </p:ext>
            </p:extLst>
          </p:nvPr>
        </p:nvGraphicFramePr>
        <p:xfrm>
          <a:off x="4572001" y="3200399"/>
          <a:ext cx="372427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26920" imgH="457200" progId="Equation.3">
                  <p:embed/>
                </p:oleObj>
              </mc:Choice>
              <mc:Fallback>
                <p:oleObj name="Equation" r:id="rId4" imgW="1726920" imgH="457200" progId="Equation.3">
                  <p:embed/>
                  <p:pic>
                    <p:nvPicPr>
                      <p:cNvPr id="1495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3200399"/>
                        <a:ext cx="3724275" cy="98583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0" y="4800600"/>
            <a:ext cx="5410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What happens to Group #</a:t>
            </a:r>
            <a:r>
              <a:rPr lang="en-US" i="1" dirty="0"/>
              <a:t>k</a:t>
            </a:r>
            <a:r>
              <a:rPr lang="en-US" dirty="0"/>
              <a:t>? </a:t>
            </a:r>
          </a:p>
        </p:txBody>
      </p:sp>
      <p:sp>
        <p:nvSpPr>
          <p:cNvPr id="149512" name="Text Box 8"/>
          <p:cNvSpPr txBox="1">
            <a:spLocks noChangeArrowheads="1"/>
          </p:cNvSpPr>
          <p:nvPr/>
        </p:nvSpPr>
        <p:spPr bwMode="auto">
          <a:xfrm>
            <a:off x="76200" y="5562729"/>
            <a:ext cx="8382000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Constant term is an estimate for Group #</a:t>
            </a:r>
            <a:r>
              <a:rPr lang="en-US" i="1" dirty="0"/>
              <a:t>k</a:t>
            </a:r>
            <a:r>
              <a:rPr lang="en-US" dirty="0"/>
              <a:t> and other coefficients are the differences from it.</a:t>
            </a:r>
          </a:p>
        </p:txBody>
      </p:sp>
      <p:sp>
        <p:nvSpPr>
          <p:cNvPr id="149513" name="Text Box 9"/>
          <p:cNvSpPr txBox="1">
            <a:spLocks noChangeArrowheads="1"/>
          </p:cNvSpPr>
          <p:nvPr/>
        </p:nvSpPr>
        <p:spPr bwMode="auto">
          <a:xfrm>
            <a:off x="4572000" y="4769402"/>
            <a:ext cx="2286000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Reference group</a:t>
            </a:r>
          </a:p>
        </p:txBody>
      </p:sp>
    </p:spTree>
    <p:extLst>
      <p:ext uri="{BB962C8B-B14F-4D97-AF65-F5344CB8AC3E}">
        <p14:creationId xmlns:p14="http://schemas.microsoft.com/office/powerpoint/2010/main" val="3904525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609600"/>
            <a:ext cx="88011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Handling Categorical Predictors in 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2819400"/>
            <a:ext cx="8922894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dirty="0"/>
              <a:t>If a predictor in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lm( ) </a:t>
            </a:r>
            <a:r>
              <a:rPr lang="en-US" dirty="0"/>
              <a:t>has “text” values, R will automatically create indicators for all but one category.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/>
              <a:t>Using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factor( )</a:t>
            </a:r>
            <a:r>
              <a:rPr lang="en-US" dirty="0">
                <a:latin typeface="+mn-lt"/>
                <a:cs typeface="Courier New" pitchFamily="49" charset="0"/>
              </a:rPr>
              <a:t>around a quantitative predictor</a:t>
            </a:r>
            <a:r>
              <a:rPr lang="en-US" b="1" dirty="0">
                <a:latin typeface="+mn-lt"/>
                <a:cs typeface="Courier New" pitchFamily="49" charset="0"/>
              </a:rPr>
              <a:t> </a:t>
            </a:r>
            <a:r>
              <a:rPr lang="en-US" dirty="0"/>
              <a:t>in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lm( )</a:t>
            </a:r>
            <a:r>
              <a:rPr lang="en-US" dirty="0"/>
              <a:t>creates the indicators.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" y="5137667"/>
            <a:ext cx="892289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modelEX3=lm(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Active~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factor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(Exercise)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,data=Pulse)</a:t>
            </a:r>
          </a:p>
        </p:txBody>
      </p:sp>
    </p:spTree>
    <p:extLst>
      <p:ext uri="{BB962C8B-B14F-4D97-AF65-F5344CB8AC3E}">
        <p14:creationId xmlns:p14="http://schemas.microsoft.com/office/powerpoint/2010/main" val="687568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8688" y="2695065"/>
            <a:ext cx="9167712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&gt; modelEX3=lm(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Active~factor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(Exercise),data=Pulse)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&gt; summary(modelEX3)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8687" y="3455049"/>
            <a:ext cx="9167712" cy="16312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                 Estimate Std. Error t value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(&gt;|t|)  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(Intercept)         96.242      2.127  45.253  &lt; 2e-16 ***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factor(Exercise)2   -5.830      2.539  -2.296   0.0223 *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factor(Exercise)3  -15.950      2.542  -6.275 9.74e-10 ***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F0B768-39AA-4363-BFA1-1150D19C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609600"/>
            <a:ext cx="88011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Handling Categorical Predictors in R</a:t>
            </a:r>
          </a:p>
        </p:txBody>
      </p:sp>
    </p:spTree>
    <p:extLst>
      <p:ext uri="{BB962C8B-B14F-4D97-AF65-F5344CB8AC3E}">
        <p14:creationId xmlns:p14="http://schemas.microsoft.com/office/powerpoint/2010/main" val="2286408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325" y="395867"/>
            <a:ext cx="8664498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Multiple Categories in Regression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0573" y="2182735"/>
            <a:ext cx="8240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indicator variables for categories we can include quantitative and categorical predictors in the same model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10462" y="3657600"/>
            <a:ext cx="8920974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&gt; modelEX4=lm(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Active~Rest+factor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(Exercise),data=Pulse)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&gt; summary(modelEX4)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10462" y="4391535"/>
            <a:ext cx="8920974" cy="1938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</a:rPr>
              <a:t> 		      </a:t>
            </a:r>
            <a:r>
              <a:rPr lang="de-DE" sz="2000" b="1" dirty="0" err="1">
                <a:solidFill>
                  <a:schemeClr val="tx1"/>
                </a:solidFill>
                <a:latin typeface="Courier New" pitchFamily="49" charset="0"/>
              </a:rPr>
              <a:t>Estimate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</a:rPr>
              <a:t> Std. Error t </a:t>
            </a:r>
            <a:r>
              <a:rPr lang="de-DE" sz="2000" b="1" dirty="0" err="1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DE" sz="20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</a:rPr>
              <a:t>(&gt;|t|)    (</a:t>
            </a:r>
            <a:r>
              <a:rPr lang="de-DE" sz="2000" b="1" dirty="0" err="1">
                <a:solidFill>
                  <a:schemeClr val="tx1"/>
                </a:solidFill>
                <a:latin typeface="Courier New" pitchFamily="49" charset="0"/>
              </a:rPr>
              <a:t>Intercept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</a:rPr>
              <a:t>)        9.25869   6.70517   1.381    0.168    </a:t>
            </a:r>
          </a:p>
          <a:p>
            <a:pPr>
              <a:spcBef>
                <a:spcPct val="0"/>
              </a:spcBef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</a:rPr>
              <a:t>Rest              1.15698    0.08611  13.436   &lt;2e-16 </a:t>
            </a:r>
          </a:p>
          <a:p>
            <a:pPr>
              <a:spcBef>
                <a:spcPct val="0"/>
              </a:spcBef>
            </a:pPr>
            <a:r>
              <a:rPr lang="de-DE" sz="2000" b="1" dirty="0" err="1">
                <a:solidFill>
                  <a:schemeClr val="tx1"/>
                </a:solidFill>
                <a:latin typeface="Courier New" pitchFamily="49" charset="0"/>
              </a:rPr>
              <a:t>factor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e-DE" sz="2000" b="1" dirty="0" err="1">
                <a:solidFill>
                  <a:schemeClr val="tx1"/>
                </a:solidFill>
                <a:latin typeface="Courier New" pitchFamily="49" charset="0"/>
              </a:rPr>
              <a:t>Exercise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</a:rPr>
              <a:t>)2 1.62128    2.15805   0.751    0.453     </a:t>
            </a:r>
          </a:p>
          <a:p>
            <a:pPr>
              <a:spcBef>
                <a:spcPct val="0"/>
              </a:spcBef>
            </a:pPr>
            <a:r>
              <a:rPr lang="de-DE" sz="2000" b="1" dirty="0" err="1">
                <a:solidFill>
                  <a:schemeClr val="tx1"/>
                </a:solidFill>
                <a:latin typeface="Courier New" pitchFamily="49" charset="0"/>
              </a:rPr>
              <a:t>factor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e-DE" sz="2000" b="1" dirty="0" err="1">
                <a:solidFill>
                  <a:schemeClr val="tx1"/>
                </a:solidFill>
                <a:latin typeface="Courier New" pitchFamily="49" charset="0"/>
              </a:rPr>
              <a:t>Exercise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</a:rPr>
              <a:t>)3 -0.51883   2.38266  -0.218    0.828 </a:t>
            </a: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3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Pulse Rates</a:t>
            </a:r>
            <a:endParaRPr lang="en-US" dirty="0"/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533400" y="1981200"/>
            <a:ext cx="8001000" cy="338862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Response Variable:     </a:t>
            </a:r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en-US" i="1" dirty="0"/>
              <a:t>		Y</a:t>
            </a:r>
            <a:r>
              <a:rPr lang="en-US" dirty="0"/>
              <a:t> =Active pulse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dirty="0"/>
              <a:t>Predictors:  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i="1" dirty="0"/>
              <a:t>		X</a:t>
            </a:r>
            <a:r>
              <a:rPr lang="en-US" i="1" baseline="-25000" dirty="0"/>
              <a:t>1</a:t>
            </a:r>
            <a:r>
              <a:rPr lang="en-US" dirty="0"/>
              <a:t> = Resting pulse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dirty="0"/>
              <a:t> 	        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 = Sex (0=M, 1=F)</a:t>
            </a:r>
          </a:p>
        </p:txBody>
      </p:sp>
      <p:sp>
        <p:nvSpPr>
          <p:cNvPr id="16389" name="TextBox 6"/>
          <p:cNvSpPr txBox="1">
            <a:spLocks noChangeArrowheads="1"/>
          </p:cNvSpPr>
          <p:nvPr/>
        </p:nvSpPr>
        <p:spPr bwMode="auto">
          <a:xfrm>
            <a:off x="-76200" y="5791200"/>
            <a:ext cx="899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200" dirty="0"/>
              <a:t>Data is stored in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Pulse.csv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2627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325" y="395867"/>
            <a:ext cx="8664498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Multiple Categories in Regression with Interactions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883769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indicator variables for categories we can include quantitative, categorical, and interaction predictors in the same model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3059668"/>
            <a:ext cx="12192000" cy="6771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900" b="1" dirty="0">
                <a:solidFill>
                  <a:schemeClr val="accent2"/>
                </a:solidFill>
                <a:latin typeface="Courier New" pitchFamily="49" charset="0"/>
              </a:rPr>
              <a:t>&gt; modelEX4int=lm(</a:t>
            </a:r>
            <a:r>
              <a:rPr lang="en-US" sz="1900" b="1" dirty="0" err="1">
                <a:solidFill>
                  <a:schemeClr val="accent2"/>
                </a:solidFill>
                <a:latin typeface="Courier New" pitchFamily="49" charset="0"/>
              </a:rPr>
              <a:t>Active~Rest+factor</a:t>
            </a:r>
            <a:r>
              <a:rPr lang="en-US" sz="1900" b="1" dirty="0">
                <a:solidFill>
                  <a:schemeClr val="accent2"/>
                </a:solidFill>
                <a:latin typeface="Courier New" pitchFamily="49" charset="0"/>
              </a:rPr>
              <a:t>(Exercise)+Rest*factor(Exercise),data=Pulse)</a:t>
            </a:r>
          </a:p>
          <a:p>
            <a:pPr>
              <a:spcBef>
                <a:spcPct val="0"/>
              </a:spcBef>
            </a:pPr>
            <a:r>
              <a:rPr lang="en-US" sz="1900" b="1" dirty="0">
                <a:solidFill>
                  <a:schemeClr val="accent2"/>
                </a:solidFill>
                <a:latin typeface="Courier New" pitchFamily="49" charset="0"/>
              </a:rPr>
              <a:t>&gt; summary(modelEX4int)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04800" y="4261192"/>
            <a:ext cx="8452732" cy="23083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                  Estimate Std. Error t value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(&gt;|t|)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(Intercept)            -7.5850    13.1326  -0.578   0.5639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Rest                    1.3810     0.1731   7.977 1.91e-14 factor(Exercise)2      28.6009    16.4065   1.743   0.0821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factor(Exercise)3  	   16.5284    15.7150   1.052   0.2936    </a:t>
            </a: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Rest:factor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(Exercise)  -0.3715     0.2240  -1.659   0.0980 .  </a:t>
            </a: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Rest:factor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(Exercise)  -0.2273     0.2216  -1.026   0.3056 </a:t>
            </a:r>
          </a:p>
        </p:txBody>
      </p:sp>
    </p:spTree>
    <p:extLst>
      <p:ext uri="{BB962C8B-B14F-4D97-AF65-F5344CB8AC3E}">
        <p14:creationId xmlns:p14="http://schemas.microsoft.com/office/powerpoint/2010/main" val="750174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69C331-4C0A-4395-A498-CB1FC95F6B2D}"/>
              </a:ext>
            </a:extLst>
          </p:cNvPr>
          <p:cNvSpPr/>
          <p:nvPr/>
        </p:nvSpPr>
        <p:spPr bwMode="auto">
          <a:xfrm>
            <a:off x="533400" y="2590800"/>
            <a:ext cx="11277600" cy="201168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66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325" y="395867"/>
            <a:ext cx="8664498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Model Selection with Categorical and Interaction Predictors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2842587"/>
            <a:ext cx="11277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Use each of the four model selection methods discussed in class (</a:t>
            </a:r>
            <a:r>
              <a:rPr lang="en-US" dirty="0" err="1"/>
              <a:t>AllSubsets</a:t>
            </a:r>
            <a:r>
              <a:rPr lang="en-US" dirty="0"/>
              <a:t>, Backwards, Forwards, and Stepwise) and compare the processes and outcomes for the predictor pool:</a:t>
            </a:r>
          </a:p>
          <a:p>
            <a:pPr>
              <a:spcBef>
                <a:spcPts val="600"/>
              </a:spcBef>
            </a:pPr>
            <a:r>
              <a:rPr lang="en-US" dirty="0"/>
              <a:t>Rest, Exercise, </a:t>
            </a:r>
            <a:r>
              <a:rPr lang="en-US" dirty="0" err="1"/>
              <a:t>Hgt</a:t>
            </a:r>
            <a:r>
              <a:rPr lang="en-US" dirty="0"/>
              <a:t>, </a:t>
            </a:r>
            <a:r>
              <a:rPr lang="en-US" dirty="0" err="1"/>
              <a:t>Wgt</a:t>
            </a:r>
            <a:r>
              <a:rPr lang="en-US" dirty="0"/>
              <a:t>, Rest &amp; Exercise, </a:t>
            </a:r>
            <a:r>
              <a:rPr lang="en-US" dirty="0" err="1"/>
              <a:t>Hgt</a:t>
            </a:r>
            <a:r>
              <a:rPr lang="en-US" dirty="0"/>
              <a:t> &amp; Exercise, and </a:t>
            </a:r>
            <a:r>
              <a:rPr lang="en-US" dirty="0" err="1"/>
              <a:t>Wgt</a:t>
            </a:r>
            <a:r>
              <a:rPr lang="en-US" dirty="0"/>
              <a:t> &amp; Exercise</a:t>
            </a:r>
          </a:p>
        </p:txBody>
      </p:sp>
    </p:spTree>
    <p:extLst>
      <p:ext uri="{BB962C8B-B14F-4D97-AF65-F5344CB8AC3E}">
        <p14:creationId xmlns:p14="http://schemas.microsoft.com/office/powerpoint/2010/main" val="92431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“Dummy” Predictors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348800" y="1905000"/>
            <a:ext cx="8305800" cy="64633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We can code a </a:t>
            </a:r>
            <a:r>
              <a:rPr lang="en-US" i="1" dirty="0"/>
              <a:t>categorical</a:t>
            </a:r>
            <a:r>
              <a:rPr lang="en-US" dirty="0"/>
              <a:t> predictor as (0,1) </a:t>
            </a: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348800" y="3105834"/>
            <a:ext cx="8953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How should this be interpreted in a regression?</a:t>
            </a: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348800" y="4419600"/>
            <a:ext cx="6248400" cy="22891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Example:  Y = Active pulse</a:t>
            </a:r>
          </a:p>
          <a:p>
            <a:pPr>
              <a:spcBef>
                <a:spcPct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505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611574"/>
              </p:ext>
            </p:extLst>
          </p:nvPr>
        </p:nvGraphicFramePr>
        <p:xfrm>
          <a:off x="2286000" y="5257800"/>
          <a:ext cx="32004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81100" imgH="457200" progId="Equation.3">
                  <p:embed/>
                </p:oleObj>
              </mc:Choice>
              <mc:Fallback>
                <p:oleObj name="Equation" r:id="rId3" imgW="1181100" imgH="457200" progId="Equation.3">
                  <p:embed/>
                  <p:pic>
                    <p:nvPicPr>
                      <p:cNvPr id="1505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257800"/>
                        <a:ext cx="3200400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887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09600"/>
            <a:ext cx="80010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Quantitative + Indicator Predictors</a:t>
            </a: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483220" y="1828800"/>
            <a:ext cx="6477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5000"/>
              </a:spcBef>
            </a:pPr>
            <a:r>
              <a:rPr lang="en-US" dirty="0"/>
              <a:t>Example: Y = Active pulse rate</a:t>
            </a:r>
          </a:p>
          <a:p>
            <a:pPr>
              <a:spcBef>
                <a:spcPct val="15000"/>
              </a:spcBef>
            </a:pPr>
            <a:r>
              <a:rPr lang="en-US" dirty="0"/>
              <a:t>      X</a:t>
            </a:r>
            <a:r>
              <a:rPr lang="en-US" baseline="-25000" dirty="0"/>
              <a:t>1</a:t>
            </a:r>
            <a:r>
              <a:rPr lang="en-US" dirty="0"/>
              <a:t> = Resting pulse rate</a:t>
            </a:r>
          </a:p>
          <a:p>
            <a:pPr>
              <a:spcBef>
                <a:spcPct val="15000"/>
              </a:spcBef>
            </a:pPr>
            <a:r>
              <a:rPr lang="en-US" dirty="0"/>
              <a:t>      X</a:t>
            </a:r>
            <a:r>
              <a:rPr lang="en-US" baseline="-25000" dirty="0"/>
              <a:t>2</a:t>
            </a:r>
            <a:r>
              <a:rPr lang="en-US" dirty="0"/>
              <a:t> = Sex (0,1)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304800" y="6078441"/>
            <a:ext cx="891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How do we interpret the coefficient of sex? </a:t>
            </a:r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407020" y="3913456"/>
            <a:ext cx="7696200" cy="13234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Estimate Std. Error t value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8.01600   5.04661    1.588  0.113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Rest 		 1.16484   0.07511   15.508 &lt;2e-16 Sex	       2.32642   1.47471    1.578  0.116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57868" y="5420680"/>
                <a:ext cx="5610895" cy="473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𝐴𝑐𝑡𝑖𝑣𝑒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8.016</m:t>
                      </m:r>
                      <m:r>
                        <a:rPr lang="en-US" i="1">
                          <a:latin typeface="Cambria Math"/>
                        </a:rPr>
                        <m:t>+1.16</m:t>
                      </m:r>
                      <m:r>
                        <a:rPr lang="en-US" i="1">
                          <a:latin typeface="Cambria Math" charset="0"/>
                        </a:rPr>
                        <m:t>5</m:t>
                      </m:r>
                      <m:r>
                        <a:rPr lang="en-US" i="1">
                          <a:latin typeface="Cambria Math"/>
                        </a:rPr>
                        <m:t>𝑅𝑒𝑠𝑡</m:t>
                      </m:r>
                      <m:r>
                        <a:rPr lang="en-US" i="1">
                          <a:latin typeface="Cambria Math"/>
                        </a:rPr>
                        <m:t>+2.326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𝑆𝑒𝑥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68" y="5420680"/>
                <a:ext cx="5610895" cy="4739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40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E5D9134-7EB6-4719-B494-7C1601911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888889" cy="54857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82035" y="1203158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Same slope, different intercepts</a:t>
            </a:r>
          </a:p>
        </p:txBody>
      </p:sp>
      <p:cxnSp>
        <p:nvCxnSpPr>
          <p:cNvPr id="7" name="Straight Arrow Connector 6"/>
          <p:cNvCxnSpPr>
            <a:cxnSpLocks/>
            <a:endCxn id="11" idx="2"/>
          </p:cNvCxnSpPr>
          <p:nvPr/>
        </p:nvCxnSpPr>
        <p:spPr bwMode="auto">
          <a:xfrm flipV="1">
            <a:off x="3786830" y="729214"/>
            <a:ext cx="551612" cy="62634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V="1">
            <a:off x="5819274" y="729214"/>
            <a:ext cx="701361" cy="62634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AutoShape 4" descr="http://rstudio.stlawu.local:8787/graphics/plot.png?width=503&amp;height=425&amp;randomizer=-1535505531"/>
          <p:cNvSpPr>
            <a:spLocks noChangeAspect="1" noChangeArrowheads="1"/>
          </p:cNvSpPr>
          <p:nvPr/>
        </p:nvSpPr>
        <p:spPr bwMode="auto">
          <a:xfrm>
            <a:off x="123010" y="6809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32994" y="255238"/>
                <a:ext cx="5610895" cy="473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𝐴𝑐𝑡𝑖𝑣𝑒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8.016</m:t>
                      </m:r>
                      <m:r>
                        <a:rPr lang="en-US" i="1">
                          <a:latin typeface="Cambria Math"/>
                        </a:rPr>
                        <m:t>+1.16</m:t>
                      </m:r>
                      <m:r>
                        <a:rPr lang="en-US" i="1">
                          <a:latin typeface="Cambria Math" charset="0"/>
                        </a:rPr>
                        <m:t>5</m:t>
                      </m:r>
                      <m:r>
                        <a:rPr lang="en-US" i="1">
                          <a:latin typeface="Cambria Math"/>
                        </a:rPr>
                        <m:t>𝑅𝑒𝑠𝑡</m:t>
                      </m:r>
                      <m:r>
                        <a:rPr lang="en-US" i="1">
                          <a:latin typeface="Cambria Math"/>
                        </a:rPr>
                        <m:t>+2.326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𝑆𝑒𝑥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994" y="255238"/>
                <a:ext cx="5610895" cy="4739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28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81000"/>
            <a:ext cx="80772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Comparing Two Regression Lines</a:t>
            </a:r>
            <a:br>
              <a:rPr lang="en-US" dirty="0">
                <a:solidFill>
                  <a:srgbClr val="FFFF66"/>
                </a:solidFill>
              </a:rPr>
            </a:br>
            <a:r>
              <a:rPr lang="en-US" dirty="0">
                <a:solidFill>
                  <a:srgbClr val="FFFF66"/>
                </a:solidFill>
              </a:rPr>
              <a:t>(with a multiple regression)</a:t>
            </a:r>
          </a:p>
        </p:txBody>
      </p:sp>
      <p:sp>
        <p:nvSpPr>
          <p:cNvPr id="197635" name="Text Box 3"/>
          <p:cNvSpPr txBox="1">
            <a:spLocks noChangeArrowheads="1"/>
          </p:cNvSpPr>
          <p:nvPr/>
        </p:nvSpPr>
        <p:spPr bwMode="auto">
          <a:xfrm>
            <a:off x="228600" y="2047032"/>
            <a:ext cx="8229600" cy="17399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/>
              <a:t>Example:   </a:t>
            </a:r>
          </a:p>
          <a:p>
            <a:pPr>
              <a:spcBef>
                <a:spcPct val="0"/>
              </a:spcBef>
            </a:pPr>
            <a:r>
              <a:rPr lang="en-US" dirty="0"/>
              <a:t>	Y = Active pulse</a:t>
            </a:r>
          </a:p>
          <a:p>
            <a:pPr>
              <a:spcBef>
                <a:spcPct val="0"/>
              </a:spcBef>
            </a:pPr>
            <a:r>
              <a:rPr lang="en-US" dirty="0"/>
              <a:t>	X</a:t>
            </a:r>
            <a:r>
              <a:rPr lang="en-US" baseline="-25000" dirty="0"/>
              <a:t>1</a:t>
            </a:r>
            <a:r>
              <a:rPr lang="en-US" dirty="0"/>
              <a:t>= Resting pulse	X</a:t>
            </a:r>
            <a:r>
              <a:rPr lang="en-US" baseline="-25000" dirty="0"/>
              <a:t>2</a:t>
            </a:r>
            <a:r>
              <a:rPr lang="en-US" dirty="0"/>
              <a:t>=Sex (0,1)</a:t>
            </a:r>
          </a:p>
        </p:txBody>
      </p:sp>
      <p:graphicFrame>
        <p:nvGraphicFramePr>
          <p:cNvPr id="1976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558232"/>
              </p:ext>
            </p:extLst>
          </p:nvPr>
        </p:nvGraphicFramePr>
        <p:xfrm>
          <a:off x="228600" y="4309964"/>
          <a:ext cx="91440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09800" imgH="228600" progId="Equation.3">
                  <p:embed/>
                </p:oleObj>
              </mc:Choice>
              <mc:Fallback>
                <p:oleObj name="Equation" r:id="rId3" imgW="2209800" imgH="228600" progId="Equation.3">
                  <p:embed/>
                  <p:pic>
                    <p:nvPicPr>
                      <p:cNvPr id="1976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309964"/>
                        <a:ext cx="9144000" cy="9461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37" name="AutoShape 5"/>
          <p:cNvSpPr>
            <a:spLocks/>
          </p:cNvSpPr>
          <p:nvPr/>
        </p:nvSpPr>
        <p:spPr bwMode="auto">
          <a:xfrm>
            <a:off x="1524000" y="5986364"/>
            <a:ext cx="2286000" cy="527050"/>
          </a:xfrm>
          <a:prstGeom prst="borderCallout1">
            <a:avLst>
              <a:gd name="adj1" fmla="val -987"/>
              <a:gd name="adj2" fmla="val 50701"/>
              <a:gd name="adj3" fmla="val -125061"/>
              <a:gd name="adj4" fmla="val 78802"/>
            </a:avLst>
          </a:prstGeom>
          <a:solidFill>
            <a:schemeClr val="accent1"/>
          </a:solidFill>
          <a:ln w="57150">
            <a:solidFill>
              <a:schemeClr val="accent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Quantitative</a:t>
            </a:r>
          </a:p>
        </p:txBody>
      </p:sp>
      <p:sp>
        <p:nvSpPr>
          <p:cNvPr id="197638" name="AutoShape 6"/>
          <p:cNvSpPr>
            <a:spLocks/>
          </p:cNvSpPr>
          <p:nvPr/>
        </p:nvSpPr>
        <p:spPr bwMode="auto">
          <a:xfrm>
            <a:off x="4419600" y="5986364"/>
            <a:ext cx="1905000" cy="527050"/>
          </a:xfrm>
          <a:prstGeom prst="borderCallout1">
            <a:avLst>
              <a:gd name="adj1" fmla="val -4934"/>
              <a:gd name="adj2" fmla="val 50947"/>
              <a:gd name="adj3" fmla="val -129242"/>
              <a:gd name="adj4" fmla="val 50749"/>
            </a:avLst>
          </a:prstGeom>
          <a:solidFill>
            <a:schemeClr val="accent1"/>
          </a:solidFill>
          <a:ln w="57150">
            <a:solidFill>
              <a:schemeClr val="accent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Indicator</a:t>
            </a:r>
          </a:p>
        </p:txBody>
      </p:sp>
      <p:sp>
        <p:nvSpPr>
          <p:cNvPr id="197639" name="AutoShape 7"/>
          <p:cNvSpPr>
            <a:spLocks/>
          </p:cNvSpPr>
          <p:nvPr/>
        </p:nvSpPr>
        <p:spPr bwMode="auto">
          <a:xfrm>
            <a:off x="7070558" y="5986364"/>
            <a:ext cx="2286000" cy="527050"/>
          </a:xfrm>
          <a:prstGeom prst="borderCallout1">
            <a:avLst>
              <a:gd name="adj1" fmla="val -4078"/>
              <a:gd name="adj2" fmla="val 49649"/>
              <a:gd name="adj3" fmla="val -122821"/>
              <a:gd name="adj4" fmla="val 28692"/>
            </a:avLst>
          </a:prstGeom>
          <a:solidFill>
            <a:schemeClr val="accent1"/>
          </a:solidFill>
          <a:ln w="57150">
            <a:solidFill>
              <a:schemeClr val="accent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90826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46616"/>
            <a:ext cx="7772400" cy="1143000"/>
          </a:xfrm>
        </p:spPr>
        <p:txBody>
          <a:bodyPr/>
          <a:lstStyle/>
          <a:p>
            <a:r>
              <a:rPr lang="en-US" sz="4000">
                <a:solidFill>
                  <a:srgbClr val="FFFF66"/>
                </a:solidFill>
              </a:rPr>
              <a:t>MTB output to compare two lines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76200" y="1073543"/>
            <a:ext cx="9144000" cy="3770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95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95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modelPint</a:t>
            </a:r>
            <a:r>
              <a:rPr lang="en-US" sz="195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=lm(</a:t>
            </a:r>
            <a:r>
              <a:rPr lang="en-US" sz="195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Active~Rest+Sex+Rest</a:t>
            </a:r>
            <a:r>
              <a:rPr lang="en-US" sz="195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95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Sex,data</a:t>
            </a:r>
            <a:r>
              <a:rPr lang="en-US" sz="195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=Pulse)</a:t>
            </a:r>
          </a:p>
          <a:p>
            <a:pPr>
              <a:spcBef>
                <a:spcPct val="0"/>
              </a:spcBef>
            </a:pPr>
            <a:r>
              <a:rPr lang="en-US" sz="195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summary(</a:t>
            </a:r>
            <a:r>
              <a:rPr lang="en-US" sz="195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modelPint</a:t>
            </a:r>
            <a:r>
              <a:rPr lang="en-US" sz="195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Estimate Std. Error  t value  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9.43987  7.47902      1.262     0.208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Rest 		 1.14319  0.11264     10.149    &lt;2e-16 ***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Sex	 	-0.28717 10.22830     -0.028     0.978 </a:t>
            </a:r>
          </a:p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Rest:Sex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0.03907  0.15130      0.258     0.796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 standard error: 14.17 on 371 degrees of freedom Multiple R-squared: 0.4056, Adjusted R-squared: 0.4008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F-statistic: 84.37 on 3 and 371 DF, p-value: &lt; 2.2e-16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524000" y="-76200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rgbClr val="FFFF66"/>
                </a:solidFill>
              </a:rPr>
              <a:t>Quantitative + Indicator +Interaction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200" y="5305598"/>
                <a:ext cx="9144000" cy="47397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300" i="1">
                              <a:latin typeface="Cambria Math"/>
                            </a:rPr>
                            <m:t>𝐴𝑐𝑡𝑖𝑣𝑒</m:t>
                          </m:r>
                        </m:e>
                      </m:acc>
                      <m:r>
                        <a:rPr lang="en-US" sz="2300" i="1">
                          <a:latin typeface="Cambria Math"/>
                        </a:rPr>
                        <m:t>=</m:t>
                      </m:r>
                      <m:r>
                        <a:rPr lang="en-US" sz="2300" i="1">
                          <a:latin typeface="Cambria Math" charset="0"/>
                        </a:rPr>
                        <m:t>9.440</m:t>
                      </m:r>
                      <m:r>
                        <a:rPr lang="en-US" sz="2300" i="1">
                          <a:latin typeface="Cambria Math"/>
                        </a:rPr>
                        <m:t>+1.1</m:t>
                      </m:r>
                      <m:r>
                        <a:rPr lang="en-US" sz="2300" i="1">
                          <a:latin typeface="Cambria Math" charset="0"/>
                        </a:rPr>
                        <m:t>432</m:t>
                      </m:r>
                      <m:r>
                        <a:rPr lang="en-US" sz="2300" i="1">
                          <a:latin typeface="Cambria Math"/>
                        </a:rPr>
                        <m:t>𝑅𝑒𝑠𝑡</m:t>
                      </m:r>
                      <m:r>
                        <a:rPr lang="en-US" sz="2300" i="1">
                          <a:latin typeface="Cambria Math" charset="0"/>
                        </a:rPr>
                        <m:t>−0.287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𝑆𝑒𝑥</m:t>
                      </m:r>
                      <m:r>
                        <a:rPr lang="en-US" sz="2300" i="1">
                          <a:latin typeface="Cambria Math"/>
                        </a:rPr>
                        <m:t>+0.039</m:t>
                      </m:r>
                      <m:r>
                        <a:rPr lang="en-US" sz="2300" i="1">
                          <a:latin typeface="Cambria Math"/>
                        </a:rPr>
                        <m:t>𝑅𝑒𝑠𝑡</m:t>
                      </m:r>
                      <m:r>
                        <a:rPr lang="en-US" sz="2300" i="1">
                          <a:latin typeface="Cambria Math"/>
                        </a:rPr>
                        <m:t>∗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𝑆𝑒𝑥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5305598"/>
                <a:ext cx="9144000" cy="473976"/>
              </a:xfrm>
              <a:prstGeom prst="rect">
                <a:avLst/>
              </a:prstGeom>
              <a:blipFill>
                <a:blip r:embed="rId3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224064" y="5779575"/>
            <a:ext cx="6700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does this relate to the two lines?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6464" y="6282171"/>
            <a:ext cx="6700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</a:rPr>
              <a:t>Substitute Sex=0 and Sex=1</a:t>
            </a:r>
          </a:p>
        </p:txBody>
      </p:sp>
    </p:spTree>
    <p:extLst>
      <p:ext uri="{BB962C8B-B14F-4D97-AF65-F5344CB8AC3E}">
        <p14:creationId xmlns:p14="http://schemas.microsoft.com/office/powerpoint/2010/main" val="183679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0042" y="276588"/>
            <a:ext cx="9144000" cy="1143000"/>
          </a:xfrm>
        </p:spPr>
        <p:txBody>
          <a:bodyPr/>
          <a:lstStyle/>
          <a:p>
            <a:r>
              <a:rPr lang="en-US" sz="4000" dirty="0">
                <a:solidFill>
                  <a:srgbClr val="FFFF66"/>
                </a:solidFill>
              </a:rPr>
              <a:t>Tests to Compare Two Regression Lines</a:t>
            </a:r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304800" y="2562589"/>
            <a:ext cx="3657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Different      slope?</a:t>
            </a:r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3048000" y="2562589"/>
            <a:ext cx="2286000" cy="11906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</a:rPr>
              <a:t>H</a:t>
            </a:r>
            <a:r>
              <a:rPr lang="en-US" baseline="-25000">
                <a:solidFill>
                  <a:schemeClr val="tx1"/>
                </a:solidFill>
              </a:rPr>
              <a:t>o</a:t>
            </a:r>
            <a:r>
              <a:rPr lang="en-US">
                <a:solidFill>
                  <a:schemeClr val="tx1"/>
                </a:solidFill>
              </a:rPr>
              <a:t>: 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</a:t>
            </a:r>
            <a:r>
              <a:rPr lang="en-US" baseline="-25000">
                <a:solidFill>
                  <a:schemeClr val="tx1"/>
                </a:solidFill>
                <a:sym typeface="Symbol" pitchFamily="18" charset="2"/>
              </a:rPr>
              <a:t>3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 = 0</a:t>
            </a:r>
          </a:p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</a:rPr>
              <a:t>H</a:t>
            </a:r>
            <a:r>
              <a:rPr lang="en-US" baseline="-25000">
                <a:solidFill>
                  <a:schemeClr val="tx1"/>
                </a:solidFill>
              </a:rPr>
              <a:t>a</a:t>
            </a:r>
            <a:r>
              <a:rPr lang="en-US">
                <a:solidFill>
                  <a:schemeClr val="tx1"/>
                </a:solidFill>
              </a:rPr>
              <a:t>: 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</a:t>
            </a:r>
            <a:r>
              <a:rPr lang="en-US" baseline="-25000">
                <a:solidFill>
                  <a:schemeClr val="tx1"/>
                </a:solidFill>
                <a:sym typeface="Symbol" pitchFamily="18" charset="2"/>
              </a:rPr>
              <a:t>3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  0</a:t>
            </a:r>
          </a:p>
        </p:txBody>
      </p:sp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228600" y="4086589"/>
            <a:ext cx="3657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Different intercept?</a:t>
            </a:r>
          </a:p>
        </p:txBody>
      </p:sp>
      <p:sp>
        <p:nvSpPr>
          <p:cNvPr id="201735" name="Text Box 7"/>
          <p:cNvSpPr txBox="1">
            <a:spLocks noChangeArrowheads="1"/>
          </p:cNvSpPr>
          <p:nvPr/>
        </p:nvSpPr>
        <p:spPr bwMode="auto">
          <a:xfrm>
            <a:off x="3048000" y="4086589"/>
            <a:ext cx="2286000" cy="11906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</a:rPr>
              <a:t>H</a:t>
            </a:r>
            <a:r>
              <a:rPr lang="en-US" baseline="-25000">
                <a:solidFill>
                  <a:schemeClr val="tx1"/>
                </a:solidFill>
              </a:rPr>
              <a:t>o</a:t>
            </a:r>
            <a:r>
              <a:rPr lang="en-US">
                <a:solidFill>
                  <a:schemeClr val="tx1"/>
                </a:solidFill>
              </a:rPr>
              <a:t>: 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</a:t>
            </a:r>
            <a:r>
              <a:rPr lang="en-US" baseline="-2500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 = 0</a:t>
            </a:r>
          </a:p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</a:rPr>
              <a:t>H</a:t>
            </a:r>
            <a:r>
              <a:rPr lang="en-US" baseline="-25000">
                <a:solidFill>
                  <a:schemeClr val="tx1"/>
                </a:solidFill>
              </a:rPr>
              <a:t>a</a:t>
            </a:r>
            <a:r>
              <a:rPr lang="en-US">
                <a:solidFill>
                  <a:schemeClr val="tx1"/>
                </a:solidFill>
              </a:rPr>
              <a:t>: 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</a:t>
            </a:r>
            <a:r>
              <a:rPr lang="en-US" baseline="-2500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  0</a:t>
            </a:r>
          </a:p>
        </p:txBody>
      </p:sp>
      <p:sp>
        <p:nvSpPr>
          <p:cNvPr id="201736" name="Text Box 8"/>
          <p:cNvSpPr txBox="1">
            <a:spLocks noChangeArrowheads="1"/>
          </p:cNvSpPr>
          <p:nvPr/>
        </p:nvSpPr>
        <p:spPr bwMode="auto">
          <a:xfrm>
            <a:off x="304800" y="5486764"/>
            <a:ext cx="2819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Different lines?</a:t>
            </a:r>
          </a:p>
        </p:txBody>
      </p:sp>
      <p:sp>
        <p:nvSpPr>
          <p:cNvPr id="201737" name="Text Box 9"/>
          <p:cNvSpPr txBox="1">
            <a:spLocks noChangeArrowheads="1"/>
          </p:cNvSpPr>
          <p:nvPr/>
        </p:nvSpPr>
        <p:spPr bwMode="auto">
          <a:xfrm>
            <a:off x="2971800" y="5486764"/>
            <a:ext cx="3886200" cy="11906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</a:rPr>
              <a:t>H</a:t>
            </a:r>
            <a:r>
              <a:rPr lang="en-US" baseline="-25000">
                <a:solidFill>
                  <a:schemeClr val="tx1"/>
                </a:solidFill>
              </a:rPr>
              <a:t>o</a:t>
            </a:r>
            <a:r>
              <a:rPr lang="en-US">
                <a:solidFill>
                  <a:schemeClr val="tx1"/>
                </a:solidFill>
              </a:rPr>
              <a:t>: 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</a:t>
            </a:r>
            <a:r>
              <a:rPr lang="en-US" baseline="-2500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 =</a:t>
            </a:r>
            <a:r>
              <a:rPr lang="en-US" baseline="-25000">
                <a:solidFill>
                  <a:schemeClr val="tx1"/>
                </a:solidFill>
                <a:sym typeface="Symbol" pitchFamily="18" charset="2"/>
              </a:rPr>
              <a:t>3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 = 0</a:t>
            </a:r>
          </a:p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</a:rPr>
              <a:t>H</a:t>
            </a:r>
            <a:r>
              <a:rPr lang="en-US" baseline="-25000">
                <a:solidFill>
                  <a:schemeClr val="tx1"/>
                </a:solidFill>
              </a:rPr>
              <a:t>a</a:t>
            </a:r>
            <a:r>
              <a:rPr lang="en-US">
                <a:solidFill>
                  <a:schemeClr val="tx1"/>
                </a:solidFill>
              </a:rPr>
              <a:t>: 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</a:t>
            </a:r>
            <a:r>
              <a:rPr lang="en-US" baseline="-2500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  0 or </a:t>
            </a:r>
            <a:r>
              <a:rPr lang="en-US" baseline="-25000">
                <a:solidFill>
                  <a:schemeClr val="tx1"/>
                </a:solidFill>
                <a:sym typeface="Symbol" pitchFamily="18" charset="2"/>
              </a:rPr>
              <a:t>3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  0</a:t>
            </a:r>
          </a:p>
        </p:txBody>
      </p:sp>
      <p:sp>
        <p:nvSpPr>
          <p:cNvPr id="201738" name="Text Box 10"/>
          <p:cNvSpPr txBox="1">
            <a:spLocks noChangeArrowheads="1"/>
          </p:cNvSpPr>
          <p:nvPr/>
        </p:nvSpPr>
        <p:spPr bwMode="auto">
          <a:xfrm>
            <a:off x="5644393" y="2647570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(t-test)</a:t>
            </a:r>
          </a:p>
        </p:txBody>
      </p:sp>
      <p:sp>
        <p:nvSpPr>
          <p:cNvPr id="201739" name="Text Box 11"/>
          <p:cNvSpPr txBox="1">
            <a:spLocks noChangeArrowheads="1"/>
          </p:cNvSpPr>
          <p:nvPr/>
        </p:nvSpPr>
        <p:spPr bwMode="auto">
          <a:xfrm>
            <a:off x="5719321" y="4398479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(t-test)</a:t>
            </a:r>
          </a:p>
        </p:txBody>
      </p:sp>
      <p:sp>
        <p:nvSpPr>
          <p:cNvPr id="201740" name="Text Box 12"/>
          <p:cNvSpPr txBox="1">
            <a:spLocks noChangeArrowheads="1"/>
          </p:cNvSpPr>
          <p:nvPr/>
        </p:nvSpPr>
        <p:spPr bwMode="auto">
          <a:xfrm>
            <a:off x="7162800" y="5486764"/>
            <a:ext cx="1752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(???)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3962400" y="1343388"/>
            <a:ext cx="3581400" cy="908864"/>
          </a:xfrm>
          <a:prstGeom prst="ellipse">
            <a:avLst/>
          </a:prstGeom>
          <a:noFill/>
          <a:ln w="2857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2400" y="1419588"/>
                <a:ext cx="8382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/>
                        </a:rPr>
                        <m:t>𝑌</m:t>
                      </m:r>
                      <m:r>
                        <a:rPr lang="en-US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0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0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000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4000" i="1">
                          <a:latin typeface="Cambria Math"/>
                        </a:rPr>
                        <m:t>+</m:t>
                      </m:r>
                      <m:r>
                        <a:rPr lang="en-US" sz="4000" i="1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419588"/>
                <a:ext cx="838200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 bwMode="auto">
          <a:xfrm flipV="1">
            <a:off x="5562600" y="2410189"/>
            <a:ext cx="231648" cy="2867025"/>
          </a:xfrm>
          <a:prstGeom prst="straightConnector1">
            <a:avLst/>
          </a:prstGeom>
          <a:noFill/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8229600" y="2312513"/>
            <a:ext cx="34259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How do we test just a subset of predictors?</a:t>
            </a:r>
          </a:p>
        </p:txBody>
      </p:sp>
    </p:spTree>
    <p:extLst>
      <p:ext uri="{BB962C8B-B14F-4D97-AF65-F5344CB8AC3E}">
        <p14:creationId xmlns:p14="http://schemas.microsoft.com/office/powerpoint/2010/main" val="3888358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484" y="189821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Nested F-test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2400" y="1524000"/>
                <a:ext cx="9134856" cy="523220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</a:rPr>
                        <m:t>𝐴𝑐𝑡𝑖𝑣𝑒</m:t>
                      </m:r>
                      <m:r>
                        <a:rPr lang="en-US" sz="2800" i="1" dirty="0" smtClean="0">
                          <a:latin typeface="Cambria Math"/>
                        </a:rPr>
                        <m:t> 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i="1" dirty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i="1" dirty="0"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latin typeface="Cambria Math"/>
                          <a:sym typeface="Symbol" pitchFamily="18" charset="2"/>
                        </a:rPr>
                        <m:t>𝛽</m:t>
                      </m:r>
                      <m:r>
                        <a:rPr lang="en-US" sz="2800" i="1" baseline="-25000" dirty="0">
                          <a:latin typeface="Cambria Math"/>
                          <a:sym typeface="Symbol" pitchFamily="18" charset="2"/>
                        </a:rPr>
                        <m:t>1</m:t>
                      </m:r>
                      <m:r>
                        <a:rPr lang="en-US" sz="2800" i="1" dirty="0">
                          <a:latin typeface="Cambria Math"/>
                          <a:sym typeface="Symbol" pitchFamily="18" charset="2"/>
                        </a:rPr>
                        <m:t>𝑅𝑒𝑠𝑡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/>
                          <a:sym typeface="Symbol" pitchFamily="18" charset="2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/>
                              <a:sym typeface="Symbol" pitchFamily="18" charset="2"/>
                            </a:rPr>
                            <m:t>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/>
                              <a:sym typeface="Symbol" pitchFamily="18" charset="2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𝑆𝑒𝑥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/>
                          <a:sym typeface="Symbol" pitchFamily="18" charset="2"/>
                        </a:rPr>
                        <m:t>+ 3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/>
                          <a:sym typeface="Symbol" pitchFamily="18" charset="2"/>
                        </a:rPr>
                        <m:t>𝑅𝑒𝑠𝑡𝑆𝑒𝑥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/>
                          <a:sym typeface="Symbol" pitchFamily="18" charset="2"/>
                        </a:rPr>
                        <m:t> +</m:t>
                      </m:r>
                      <m:r>
                        <a:rPr lang="el-GR" sz="2800" i="1" dirty="0">
                          <a:latin typeface="Cambria Math"/>
                          <a:cs typeface="Courier New"/>
                          <a:sym typeface="Symbol" pitchFamily="18" charset="2"/>
                        </a:rPr>
                        <m:t>𝜀</m:t>
                      </m:r>
                      <m:r>
                        <a:rPr lang="en-US" sz="2800" i="1" dirty="0">
                          <a:latin typeface="Cambria Math"/>
                          <a:cs typeface="Courier New"/>
                          <a:sym typeface="Symbol" pitchFamily="18" charset="2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24000"/>
                <a:ext cx="913485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19456" y="2478486"/>
            <a:ext cx="2667000" cy="11541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3200" dirty="0"/>
              <a:t>H</a:t>
            </a:r>
            <a:r>
              <a:rPr lang="en-US" sz="3200" baseline="-25000" dirty="0"/>
              <a:t>0</a:t>
            </a:r>
            <a:r>
              <a:rPr lang="en-US" sz="3200" dirty="0"/>
              <a:t>: </a:t>
            </a:r>
            <a:r>
              <a:rPr lang="el-GR" sz="3200" dirty="0"/>
              <a:t>β</a:t>
            </a:r>
            <a:r>
              <a:rPr lang="en-US" sz="3200" baseline="-25000" dirty="0"/>
              <a:t>2</a:t>
            </a:r>
            <a:r>
              <a:rPr lang="en-US" sz="3200" dirty="0"/>
              <a:t>=</a:t>
            </a:r>
            <a:r>
              <a:rPr lang="el-GR" sz="3200" dirty="0"/>
              <a:t>β</a:t>
            </a:r>
            <a:r>
              <a:rPr lang="en-US" sz="3200" baseline="-25000" dirty="0"/>
              <a:t>3</a:t>
            </a:r>
            <a:r>
              <a:rPr lang="en-US" sz="3200" dirty="0"/>
              <a:t>=0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H</a:t>
            </a:r>
            <a:r>
              <a:rPr lang="en-US" sz="3200" baseline="-25000" dirty="0"/>
              <a:t>a</a:t>
            </a:r>
            <a:r>
              <a:rPr lang="en-US" sz="3200" dirty="0"/>
              <a:t>: Some </a:t>
            </a:r>
            <a:r>
              <a:rPr lang="el-GR" sz="3200" dirty="0"/>
              <a:t>β</a:t>
            </a:r>
            <a:r>
              <a:rPr lang="en-US" sz="3200" baseline="-25000" dirty="0"/>
              <a:t>i</a:t>
            </a:r>
            <a:r>
              <a:rPr lang="en-US" sz="3200" dirty="0"/>
              <a:t>≠0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7956" y="2372704"/>
            <a:ext cx="601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Compare mean square for the “extra” variability to the mean square error for the full model. 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43256" y="4215826"/>
            <a:ext cx="9144000" cy="25545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nl-NL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anova(modelP_Reduced, modelPint)</a:t>
            </a:r>
          </a:p>
          <a:p>
            <a:pPr>
              <a:spcBef>
                <a:spcPct val="0"/>
              </a:spcBef>
            </a:pPr>
            <a:r>
              <a:rPr lang="nl-NL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Analysis of Variance Table</a:t>
            </a:r>
          </a:p>
          <a:p>
            <a:pPr>
              <a:spcBef>
                <a:spcPct val="0"/>
              </a:spcBef>
            </a:pPr>
            <a:endParaRPr lang="nl-NL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nl-NL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 1: Active ~ Rest</a:t>
            </a:r>
          </a:p>
          <a:p>
            <a:pPr>
              <a:spcBef>
                <a:spcPct val="0"/>
              </a:spcBef>
            </a:pPr>
            <a:r>
              <a:rPr lang="nl-NL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 2: Active ~ Rest + Sex + Rest * Sex</a:t>
            </a:r>
          </a:p>
          <a:p>
            <a:pPr>
              <a:spcBef>
                <a:spcPct val="0"/>
              </a:spcBef>
            </a:pPr>
            <a:r>
              <a:rPr lang="nl-NL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Res.Df   RSS  </a:t>
            </a:r>
            <a:r>
              <a:rPr lang="nl-NL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nl-NL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nl-NL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nl-NL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of </a:t>
            </a:r>
            <a:r>
              <a:rPr lang="nl-NL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</a:t>
            </a:r>
            <a:r>
              <a:rPr lang="nl-NL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F   Pr(&gt;F)</a:t>
            </a:r>
          </a:p>
          <a:p>
            <a:pPr>
              <a:spcBef>
                <a:spcPct val="0"/>
              </a:spcBef>
            </a:pPr>
            <a:r>
              <a:rPr lang="nl-NL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1    373 75050                           </a:t>
            </a:r>
          </a:p>
          <a:p>
            <a:pPr>
              <a:spcBef>
                <a:spcPct val="0"/>
              </a:spcBef>
            </a:pPr>
            <a:r>
              <a:rPr lang="nl-NL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2    371 74538   2    512.14    1.2746   0.2808</a:t>
            </a:r>
          </a:p>
        </p:txBody>
      </p:sp>
    </p:spTree>
    <p:extLst>
      <p:ext uri="{BB962C8B-B14F-4D97-AF65-F5344CB8AC3E}">
        <p14:creationId xmlns:p14="http://schemas.microsoft.com/office/powerpoint/2010/main" val="36344007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1324</Words>
  <Application>Microsoft Office PowerPoint</Application>
  <PresentationFormat>Widescreen</PresentationFormat>
  <Paragraphs>179</Paragraphs>
  <Slides>21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Times New Roman</vt:lpstr>
      <vt:lpstr>Default Design</vt:lpstr>
      <vt:lpstr>Equation</vt:lpstr>
      <vt:lpstr>STOR 455 Class 18</vt:lpstr>
      <vt:lpstr>Example: Pulse Rates</vt:lpstr>
      <vt:lpstr>“Dummy” Predictors</vt:lpstr>
      <vt:lpstr>Quantitative + Indicator Predictors</vt:lpstr>
      <vt:lpstr>PowerPoint Presentation</vt:lpstr>
      <vt:lpstr>Comparing Two Regression Lines (with a multiple regression)</vt:lpstr>
      <vt:lpstr>MTB output to compare two lines</vt:lpstr>
      <vt:lpstr>Tests to Compare Two Regression Lines</vt:lpstr>
      <vt:lpstr>Nested F-test</vt:lpstr>
      <vt:lpstr>More than Two Categories</vt:lpstr>
      <vt:lpstr>Predicting Active with Exercise</vt:lpstr>
      <vt:lpstr>PowerPoint Presentation</vt:lpstr>
      <vt:lpstr>Active Pulse vs. Exercise Categories</vt:lpstr>
      <vt:lpstr>Dummy Indicators for Multiple Categories</vt:lpstr>
      <vt:lpstr>Predicting Active Using Slight and Moderate Exercise Indicators</vt:lpstr>
      <vt:lpstr>Dummy Indicators for Multiple Categories</vt:lpstr>
      <vt:lpstr>Handling Categorical Predictors in R</vt:lpstr>
      <vt:lpstr>Handling Categorical Predictors in R</vt:lpstr>
      <vt:lpstr>Multiple Categories in Regression</vt:lpstr>
      <vt:lpstr>Multiple Categories in Regression with Interactions</vt:lpstr>
      <vt:lpstr>Model Selection with Categorical and Interaction Predictors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2020-09-17T20:01:51Z</dcterms:created>
  <dcterms:modified xsi:type="dcterms:W3CDTF">2021-09-28T19:08:26Z</dcterms:modified>
</cp:coreProperties>
</file>