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15"/>
  </p:notesMasterIdLst>
  <p:handoutMasterIdLst>
    <p:handoutMasterId r:id="rId16"/>
  </p:handoutMasterIdLst>
  <p:sldIdLst>
    <p:sldId id="256" r:id="rId2"/>
    <p:sldId id="268" r:id="rId3"/>
    <p:sldId id="271" r:id="rId4"/>
    <p:sldId id="270" r:id="rId5"/>
    <p:sldId id="272" r:id="rId6"/>
    <p:sldId id="273" r:id="rId7"/>
    <p:sldId id="274" r:id="rId8"/>
    <p:sldId id="275" r:id="rId9"/>
    <p:sldId id="257" r:id="rId10"/>
    <p:sldId id="289" r:id="rId11"/>
    <p:sldId id="288" r:id="rId12"/>
    <p:sldId id="482" r:id="rId13"/>
    <p:sldId id="483" r:id="rId14"/>
  </p:sldIdLst>
  <p:sldSz cx="12192000" cy="6858000"/>
  <p:notesSz cx="7315200" cy="9601200"/>
  <p:defaultTextStyle>
    <a:defPPr>
      <a:defRPr lang="en-US"/>
    </a:defPPr>
    <a:lvl1pPr algn="l" rtl="0" eaLnBrk="0" fontAlgn="base" hangingPunct="0">
      <a:spcBef>
        <a:spcPct val="50000"/>
      </a:spcBef>
      <a:spcAft>
        <a:spcPct val="0"/>
      </a:spcAft>
      <a:defRPr sz="2400" kern="1200">
        <a:solidFill>
          <a:srgbClr val="FFFF66"/>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rgbClr val="FFFF66"/>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rgbClr val="FFFF66"/>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rgbClr val="FFFF66"/>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rgbClr val="FFFF66"/>
        </a:solidFill>
        <a:latin typeface="Times New Roman" pitchFamily="18" charset="0"/>
        <a:ea typeface="+mn-ea"/>
        <a:cs typeface="+mn-cs"/>
      </a:defRPr>
    </a:lvl5pPr>
    <a:lvl6pPr marL="2286000" algn="l" defTabSz="914400" rtl="0" eaLnBrk="1" latinLnBrk="0" hangingPunct="1">
      <a:defRPr sz="2400" kern="1200">
        <a:solidFill>
          <a:srgbClr val="FFFF66"/>
        </a:solidFill>
        <a:latin typeface="Times New Roman" pitchFamily="18" charset="0"/>
        <a:ea typeface="+mn-ea"/>
        <a:cs typeface="+mn-cs"/>
      </a:defRPr>
    </a:lvl6pPr>
    <a:lvl7pPr marL="2743200" algn="l" defTabSz="914400" rtl="0" eaLnBrk="1" latinLnBrk="0" hangingPunct="1">
      <a:defRPr sz="2400" kern="1200">
        <a:solidFill>
          <a:srgbClr val="FFFF66"/>
        </a:solidFill>
        <a:latin typeface="Times New Roman" pitchFamily="18" charset="0"/>
        <a:ea typeface="+mn-ea"/>
        <a:cs typeface="+mn-cs"/>
      </a:defRPr>
    </a:lvl7pPr>
    <a:lvl8pPr marL="3200400" algn="l" defTabSz="914400" rtl="0" eaLnBrk="1" latinLnBrk="0" hangingPunct="1">
      <a:defRPr sz="2400" kern="1200">
        <a:solidFill>
          <a:srgbClr val="FFFF66"/>
        </a:solidFill>
        <a:latin typeface="Times New Roman" pitchFamily="18" charset="0"/>
        <a:ea typeface="+mn-ea"/>
        <a:cs typeface="+mn-cs"/>
      </a:defRPr>
    </a:lvl8pPr>
    <a:lvl9pPr marL="3657600" algn="l" defTabSz="914400" rtl="0" eaLnBrk="1" latinLnBrk="0" hangingPunct="1">
      <a:defRPr sz="2400" kern="1200">
        <a:solidFill>
          <a:srgbClr val="FFFF66"/>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6600"/>
    <a:srgbClr val="FFFF66"/>
    <a:srgbClr val="000000"/>
    <a:srgbClr val="660066"/>
    <a:srgbClr val="0033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DB9B4-F8F9-4E26-86C6-0F02BC403F94}" v="11" dt="2021-09-30T19:17:05.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3512" autoAdjust="0"/>
  </p:normalViewPr>
  <p:slideViewPr>
    <p:cSldViewPr>
      <p:cViewPr varScale="1">
        <p:scale>
          <a:sx n="78" d="100"/>
          <a:sy n="78" d="100"/>
        </p:scale>
        <p:origin x="96" y="6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38" tIns="48318" rIns="96638" bIns="48318" rtlCol="0"/>
          <a:lstStyle>
            <a:lvl1pPr algn="r">
              <a:defRPr sz="1400"/>
            </a:lvl1pPr>
          </a:lstStyle>
          <a:p>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38" tIns="48318" rIns="96638" bIns="48318" rtlCol="0" anchor="b"/>
          <a:lstStyle>
            <a:lvl1pPr algn="l">
              <a:defRPr sz="14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38" tIns="48318" rIns="96638" bIns="48318" rtlCol="0" anchor="b"/>
          <a:lstStyle>
            <a:lvl1pPr algn="r">
              <a:defRPr sz="1400"/>
            </a:lvl1pPr>
          </a:lstStyle>
          <a:p>
            <a:fld id="{F2AB6F3D-9F83-4158-A41F-651A0BC3C355}" type="slidenum">
              <a:rPr lang="en-US" smtClean="0"/>
              <a:t>‹#›</a:t>
            </a:fld>
            <a:endParaRPr lang="en-US"/>
          </a:p>
        </p:txBody>
      </p:sp>
    </p:spTree>
    <p:extLst>
      <p:ext uri="{BB962C8B-B14F-4D97-AF65-F5344CB8AC3E}">
        <p14:creationId xmlns:p14="http://schemas.microsoft.com/office/powerpoint/2010/main" val="28996697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8" tIns="48318" rIns="96638" bIns="48318" rtlCol="0"/>
          <a:lstStyle>
            <a:lvl1pPr algn="r">
              <a:defRPr sz="1400"/>
            </a:lvl1pPr>
          </a:lstStyle>
          <a:p>
            <a:pPr>
              <a:defRPr/>
            </a:pPr>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38" tIns="48318" rIns="96638" bIns="48318"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8" tIns="48318" rIns="96638" bIns="483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38" tIns="48318" rIns="96638" bIns="48318" rtlCol="0" anchor="b"/>
          <a:lstStyle>
            <a:lvl1pPr algn="l">
              <a:defRPr sz="14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38" tIns="48318" rIns="96638" bIns="48318" rtlCol="0" anchor="b"/>
          <a:lstStyle>
            <a:lvl1pPr algn="r">
              <a:defRPr sz="1400"/>
            </a:lvl1pPr>
          </a:lstStyle>
          <a:p>
            <a:pPr>
              <a:defRPr/>
            </a:pPr>
            <a:fld id="{6C70A9D8-DEDF-4F03-902A-0D8BAAEBE594}" type="slidenum">
              <a:rPr lang="en-US"/>
              <a:pPr>
                <a:defRPr/>
              </a:pPr>
              <a:t>‹#›</a:t>
            </a:fld>
            <a:endParaRPr lang="en-US"/>
          </a:p>
        </p:txBody>
      </p:sp>
    </p:spTree>
    <p:extLst>
      <p:ext uri="{BB962C8B-B14F-4D97-AF65-F5344CB8AC3E}">
        <p14:creationId xmlns:p14="http://schemas.microsoft.com/office/powerpoint/2010/main" val="218641520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C70A9D8-DEDF-4F03-902A-0D8BAAEBE594}" type="slidenum">
              <a:rPr lang="en-US" smtClean="0"/>
              <a:pPr>
                <a:defRPr/>
              </a:pPr>
              <a:t>1</a:t>
            </a:fld>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233528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a:solidFill>
                  <a:srgbClr val="FFFF66"/>
                </a:solidFill>
                <a:latin typeface="Times New Roman" pitchFamily="18" charset="0"/>
              </a:defRPr>
            </a:lvl1pPr>
            <a:lvl2pPr marL="785372" indent="-302066">
              <a:defRPr sz="3800">
                <a:solidFill>
                  <a:srgbClr val="FFFF66"/>
                </a:solidFill>
                <a:latin typeface="Times New Roman" pitchFamily="18" charset="0"/>
              </a:defRPr>
            </a:lvl2pPr>
            <a:lvl3pPr marL="1208265" indent="-241653">
              <a:defRPr sz="3800">
                <a:solidFill>
                  <a:srgbClr val="FFFF66"/>
                </a:solidFill>
                <a:latin typeface="Times New Roman" pitchFamily="18" charset="0"/>
              </a:defRPr>
            </a:lvl3pPr>
            <a:lvl4pPr marL="1691571" indent="-241653">
              <a:defRPr sz="3800">
                <a:solidFill>
                  <a:srgbClr val="FFFF66"/>
                </a:solidFill>
                <a:latin typeface="Times New Roman" pitchFamily="18" charset="0"/>
              </a:defRPr>
            </a:lvl4pPr>
            <a:lvl5pPr marL="2174878" indent="-241653">
              <a:defRPr sz="3800">
                <a:solidFill>
                  <a:srgbClr val="FFFF66"/>
                </a:solidFill>
                <a:latin typeface="Times New Roman" pitchFamily="18" charset="0"/>
              </a:defRPr>
            </a:lvl5pPr>
            <a:lvl6pPr marL="2658184" indent="-241653" eaLnBrk="0" fontAlgn="base" hangingPunct="0">
              <a:spcBef>
                <a:spcPct val="50000"/>
              </a:spcBef>
              <a:spcAft>
                <a:spcPct val="0"/>
              </a:spcAft>
              <a:defRPr sz="3800">
                <a:solidFill>
                  <a:srgbClr val="FFFF66"/>
                </a:solidFill>
                <a:latin typeface="Times New Roman" pitchFamily="18" charset="0"/>
              </a:defRPr>
            </a:lvl6pPr>
            <a:lvl7pPr marL="3141490" indent="-241653" eaLnBrk="0" fontAlgn="base" hangingPunct="0">
              <a:spcBef>
                <a:spcPct val="50000"/>
              </a:spcBef>
              <a:spcAft>
                <a:spcPct val="0"/>
              </a:spcAft>
              <a:defRPr sz="3800">
                <a:solidFill>
                  <a:srgbClr val="FFFF66"/>
                </a:solidFill>
                <a:latin typeface="Times New Roman" pitchFamily="18" charset="0"/>
              </a:defRPr>
            </a:lvl7pPr>
            <a:lvl8pPr marL="3624796" indent="-241653" eaLnBrk="0" fontAlgn="base" hangingPunct="0">
              <a:spcBef>
                <a:spcPct val="50000"/>
              </a:spcBef>
              <a:spcAft>
                <a:spcPct val="0"/>
              </a:spcAft>
              <a:defRPr sz="3800">
                <a:solidFill>
                  <a:srgbClr val="FFFF66"/>
                </a:solidFill>
                <a:latin typeface="Times New Roman" pitchFamily="18" charset="0"/>
              </a:defRPr>
            </a:lvl8pPr>
            <a:lvl9pPr marL="4108102" indent="-241653" eaLnBrk="0" fontAlgn="base" hangingPunct="0">
              <a:spcBef>
                <a:spcPct val="50000"/>
              </a:spcBef>
              <a:spcAft>
                <a:spcPct val="0"/>
              </a:spcAft>
              <a:defRPr sz="3800">
                <a:solidFill>
                  <a:srgbClr val="FFFF66"/>
                </a:solidFill>
                <a:latin typeface="Times New Roman" pitchFamily="18" charset="0"/>
              </a:defRPr>
            </a:lvl9pPr>
          </a:lstStyle>
          <a:p>
            <a:fld id="{4D239896-A90D-46CE-AE27-8E12ECB88D79}" type="slidenum">
              <a:rPr lang="en-US" sz="1300">
                <a:solidFill>
                  <a:schemeClr val="tx1"/>
                </a:solidFill>
              </a:rPr>
              <a:pPr/>
              <a:t>2</a:t>
            </a:fld>
            <a:endParaRPr lang="en-US" sz="1300">
              <a:solidFill>
                <a:schemeClr val="tx1"/>
              </a:solidFill>
            </a:endParaRPr>
          </a:p>
        </p:txBody>
      </p:sp>
      <p:sp>
        <p:nvSpPr>
          <p:cNvPr id="27651" name="Rectangle 2"/>
          <p:cNvSpPr>
            <a:spLocks noGrp="1" noRot="1" noChangeAspect="1" noChangeArrowheads="1" noTextEdit="1"/>
          </p:cNvSpPr>
          <p:nvPr>
            <p:ph type="sldImg"/>
          </p:nvPr>
        </p:nvSpPr>
        <p:spPr>
          <a:xfrm>
            <a:off x="457200" y="719138"/>
            <a:ext cx="6400800" cy="360045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42052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800">
                <a:solidFill>
                  <a:srgbClr val="FFFF66"/>
                </a:solidFill>
                <a:latin typeface="Times New Roman" pitchFamily="18" charset="0"/>
              </a:defRPr>
            </a:lvl1pPr>
            <a:lvl2pPr marL="785372" indent="-302066">
              <a:defRPr sz="3800">
                <a:solidFill>
                  <a:srgbClr val="FFFF66"/>
                </a:solidFill>
                <a:latin typeface="Times New Roman" pitchFamily="18" charset="0"/>
              </a:defRPr>
            </a:lvl2pPr>
            <a:lvl3pPr marL="1208265" indent="-241653">
              <a:defRPr sz="3800">
                <a:solidFill>
                  <a:srgbClr val="FFFF66"/>
                </a:solidFill>
                <a:latin typeface="Times New Roman" pitchFamily="18" charset="0"/>
              </a:defRPr>
            </a:lvl3pPr>
            <a:lvl4pPr marL="1691571" indent="-241653">
              <a:defRPr sz="3800">
                <a:solidFill>
                  <a:srgbClr val="FFFF66"/>
                </a:solidFill>
                <a:latin typeface="Times New Roman" pitchFamily="18" charset="0"/>
              </a:defRPr>
            </a:lvl4pPr>
            <a:lvl5pPr marL="2174878" indent="-241653">
              <a:defRPr sz="3800">
                <a:solidFill>
                  <a:srgbClr val="FFFF66"/>
                </a:solidFill>
                <a:latin typeface="Times New Roman" pitchFamily="18" charset="0"/>
              </a:defRPr>
            </a:lvl5pPr>
            <a:lvl6pPr marL="2658184" indent="-241653" eaLnBrk="0" fontAlgn="base" hangingPunct="0">
              <a:spcBef>
                <a:spcPct val="50000"/>
              </a:spcBef>
              <a:spcAft>
                <a:spcPct val="0"/>
              </a:spcAft>
              <a:defRPr sz="3800">
                <a:solidFill>
                  <a:srgbClr val="FFFF66"/>
                </a:solidFill>
                <a:latin typeface="Times New Roman" pitchFamily="18" charset="0"/>
              </a:defRPr>
            </a:lvl6pPr>
            <a:lvl7pPr marL="3141490" indent="-241653" eaLnBrk="0" fontAlgn="base" hangingPunct="0">
              <a:spcBef>
                <a:spcPct val="50000"/>
              </a:spcBef>
              <a:spcAft>
                <a:spcPct val="0"/>
              </a:spcAft>
              <a:defRPr sz="3800">
                <a:solidFill>
                  <a:srgbClr val="FFFF66"/>
                </a:solidFill>
                <a:latin typeface="Times New Roman" pitchFamily="18" charset="0"/>
              </a:defRPr>
            </a:lvl7pPr>
            <a:lvl8pPr marL="3624796" indent="-241653" eaLnBrk="0" fontAlgn="base" hangingPunct="0">
              <a:spcBef>
                <a:spcPct val="50000"/>
              </a:spcBef>
              <a:spcAft>
                <a:spcPct val="0"/>
              </a:spcAft>
              <a:defRPr sz="3800">
                <a:solidFill>
                  <a:srgbClr val="FFFF66"/>
                </a:solidFill>
                <a:latin typeface="Times New Roman" pitchFamily="18" charset="0"/>
              </a:defRPr>
            </a:lvl8pPr>
            <a:lvl9pPr marL="4108102" indent="-241653" eaLnBrk="0" fontAlgn="base" hangingPunct="0">
              <a:spcBef>
                <a:spcPct val="50000"/>
              </a:spcBef>
              <a:spcAft>
                <a:spcPct val="0"/>
              </a:spcAft>
              <a:defRPr sz="3800">
                <a:solidFill>
                  <a:srgbClr val="FFFF66"/>
                </a:solidFill>
                <a:latin typeface="Times New Roman" pitchFamily="18" charset="0"/>
              </a:defRPr>
            </a:lvl9pPr>
          </a:lstStyle>
          <a:p>
            <a:fld id="{ED34B5A6-6EC9-4529-8D3A-78E803DF340C}" type="slidenum">
              <a:rPr lang="en-US" sz="1300">
                <a:solidFill>
                  <a:schemeClr val="tx1"/>
                </a:solidFill>
              </a:rPr>
              <a:pPr/>
              <a:t>4</a:t>
            </a:fld>
            <a:endParaRPr lang="en-US" sz="1300">
              <a:solidFill>
                <a:schemeClr val="tx1"/>
              </a:solidFill>
            </a:endParaRPr>
          </a:p>
        </p:txBody>
      </p:sp>
      <p:sp>
        <p:nvSpPr>
          <p:cNvPr id="29699" name="Rectangle 2"/>
          <p:cNvSpPr>
            <a:spLocks noGrp="1" noRot="1" noChangeAspect="1" noChangeArrowheads="1" noTextEdit="1"/>
          </p:cNvSpPr>
          <p:nvPr>
            <p:ph type="sldImg"/>
          </p:nvPr>
        </p:nvSpPr>
        <p:spPr>
          <a:xfrm>
            <a:off x="457200" y="719138"/>
            <a:ext cx="6400800" cy="360045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015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800">
                <a:solidFill>
                  <a:srgbClr val="FFFF66"/>
                </a:solidFill>
                <a:latin typeface="Times New Roman" pitchFamily="18" charset="0"/>
              </a:defRPr>
            </a:lvl1pPr>
            <a:lvl2pPr marL="785372" indent="-302066">
              <a:defRPr sz="3800">
                <a:solidFill>
                  <a:srgbClr val="FFFF66"/>
                </a:solidFill>
                <a:latin typeface="Times New Roman" pitchFamily="18" charset="0"/>
              </a:defRPr>
            </a:lvl2pPr>
            <a:lvl3pPr marL="1208265" indent="-241653">
              <a:defRPr sz="3800">
                <a:solidFill>
                  <a:srgbClr val="FFFF66"/>
                </a:solidFill>
                <a:latin typeface="Times New Roman" pitchFamily="18" charset="0"/>
              </a:defRPr>
            </a:lvl3pPr>
            <a:lvl4pPr marL="1691571" indent="-241653">
              <a:defRPr sz="3800">
                <a:solidFill>
                  <a:srgbClr val="FFFF66"/>
                </a:solidFill>
                <a:latin typeface="Times New Roman" pitchFamily="18" charset="0"/>
              </a:defRPr>
            </a:lvl4pPr>
            <a:lvl5pPr marL="2174878" indent="-241653">
              <a:defRPr sz="3800">
                <a:solidFill>
                  <a:srgbClr val="FFFF66"/>
                </a:solidFill>
                <a:latin typeface="Times New Roman" pitchFamily="18" charset="0"/>
              </a:defRPr>
            </a:lvl5pPr>
            <a:lvl6pPr marL="2658184" indent="-241653" eaLnBrk="0" fontAlgn="base" hangingPunct="0">
              <a:spcBef>
                <a:spcPct val="50000"/>
              </a:spcBef>
              <a:spcAft>
                <a:spcPct val="0"/>
              </a:spcAft>
              <a:defRPr sz="3800">
                <a:solidFill>
                  <a:srgbClr val="FFFF66"/>
                </a:solidFill>
                <a:latin typeface="Times New Roman" pitchFamily="18" charset="0"/>
              </a:defRPr>
            </a:lvl6pPr>
            <a:lvl7pPr marL="3141490" indent="-241653" eaLnBrk="0" fontAlgn="base" hangingPunct="0">
              <a:spcBef>
                <a:spcPct val="50000"/>
              </a:spcBef>
              <a:spcAft>
                <a:spcPct val="0"/>
              </a:spcAft>
              <a:defRPr sz="3800">
                <a:solidFill>
                  <a:srgbClr val="FFFF66"/>
                </a:solidFill>
                <a:latin typeface="Times New Roman" pitchFamily="18" charset="0"/>
              </a:defRPr>
            </a:lvl7pPr>
            <a:lvl8pPr marL="3624796" indent="-241653" eaLnBrk="0" fontAlgn="base" hangingPunct="0">
              <a:spcBef>
                <a:spcPct val="50000"/>
              </a:spcBef>
              <a:spcAft>
                <a:spcPct val="0"/>
              </a:spcAft>
              <a:defRPr sz="3800">
                <a:solidFill>
                  <a:srgbClr val="FFFF66"/>
                </a:solidFill>
                <a:latin typeface="Times New Roman" pitchFamily="18" charset="0"/>
              </a:defRPr>
            </a:lvl8pPr>
            <a:lvl9pPr marL="4108102" indent="-241653" eaLnBrk="0" fontAlgn="base" hangingPunct="0">
              <a:spcBef>
                <a:spcPct val="50000"/>
              </a:spcBef>
              <a:spcAft>
                <a:spcPct val="0"/>
              </a:spcAft>
              <a:defRPr sz="3800">
                <a:solidFill>
                  <a:srgbClr val="FFFF66"/>
                </a:solidFill>
                <a:latin typeface="Times New Roman" pitchFamily="18" charset="0"/>
              </a:defRPr>
            </a:lvl9pPr>
          </a:lstStyle>
          <a:p>
            <a:fld id="{BAB5D219-CF94-4CEA-A671-C9C75721AB9D}" type="slidenum">
              <a:rPr lang="en-US" sz="1300"/>
              <a:pPr/>
              <a:t>9</a:t>
            </a:fld>
            <a:endParaRPr lang="en-US" sz="1300"/>
          </a:p>
        </p:txBody>
      </p:sp>
      <p:sp>
        <p:nvSpPr>
          <p:cNvPr id="25603" name="Rectangle 2"/>
          <p:cNvSpPr>
            <a:spLocks noGrp="1" noRot="1" noChangeAspect="1" noChangeArrowheads="1" noTextEdit="1"/>
          </p:cNvSpPr>
          <p:nvPr>
            <p:ph type="sldImg"/>
          </p:nvPr>
        </p:nvSpPr>
        <p:spPr bwMode="auto">
          <a:xfrm>
            <a:off x="457200" y="719138"/>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2475364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457200" y="719138"/>
            <a:ext cx="6400800" cy="3600450"/>
          </a:xfrm>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3348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57200" y="719138"/>
            <a:ext cx="6400800" cy="3600450"/>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8818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F06C8F-BBD6-478F-8680-60DABE6BAED9}" type="slidenum">
              <a:rPr lang="en-US"/>
              <a:pPr>
                <a:defRPr/>
              </a:pPr>
              <a:t>‹#›</a:t>
            </a:fld>
            <a:endParaRPr lang="en-US"/>
          </a:p>
        </p:txBody>
      </p:sp>
    </p:spTree>
    <p:extLst>
      <p:ext uri="{BB962C8B-B14F-4D97-AF65-F5344CB8AC3E}">
        <p14:creationId xmlns:p14="http://schemas.microsoft.com/office/powerpoint/2010/main" val="309165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D14FCE-6A64-4D30-B3B4-05F7AEF481DB}" type="slidenum">
              <a:rPr lang="en-US"/>
              <a:pPr>
                <a:defRPr/>
              </a:pPr>
              <a:t>‹#›</a:t>
            </a:fld>
            <a:endParaRPr lang="en-US"/>
          </a:p>
        </p:txBody>
      </p:sp>
    </p:spTree>
    <p:extLst>
      <p:ext uri="{BB962C8B-B14F-4D97-AF65-F5344CB8AC3E}">
        <p14:creationId xmlns:p14="http://schemas.microsoft.com/office/powerpoint/2010/main" val="32713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CA81F1-DDA4-4CEE-93E7-30FCF85FAEB8}" type="slidenum">
              <a:rPr lang="en-US"/>
              <a:pPr>
                <a:defRPr/>
              </a:pPr>
              <a:t>‹#›</a:t>
            </a:fld>
            <a:endParaRPr lang="en-US"/>
          </a:p>
        </p:txBody>
      </p:sp>
    </p:spTree>
    <p:extLst>
      <p:ext uri="{BB962C8B-B14F-4D97-AF65-F5344CB8AC3E}">
        <p14:creationId xmlns:p14="http://schemas.microsoft.com/office/powerpoint/2010/main" val="121595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E93D9E-AB53-4751-8955-16C0539C65C9}" type="slidenum">
              <a:rPr lang="en-US"/>
              <a:pPr>
                <a:defRPr/>
              </a:pPr>
              <a:t>‹#›</a:t>
            </a:fld>
            <a:endParaRPr lang="en-US"/>
          </a:p>
        </p:txBody>
      </p:sp>
    </p:spTree>
    <p:extLst>
      <p:ext uri="{BB962C8B-B14F-4D97-AF65-F5344CB8AC3E}">
        <p14:creationId xmlns:p14="http://schemas.microsoft.com/office/powerpoint/2010/main" val="312714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564CFD-47D5-4D58-B1C8-53476D7E0DAA}" type="slidenum">
              <a:rPr lang="en-US"/>
              <a:pPr>
                <a:defRPr/>
              </a:pPr>
              <a:t>‹#›</a:t>
            </a:fld>
            <a:endParaRPr lang="en-US"/>
          </a:p>
        </p:txBody>
      </p:sp>
    </p:spTree>
    <p:extLst>
      <p:ext uri="{BB962C8B-B14F-4D97-AF65-F5344CB8AC3E}">
        <p14:creationId xmlns:p14="http://schemas.microsoft.com/office/powerpoint/2010/main" val="123854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455C76-C9DD-4FB5-9102-E4750A980076}" type="slidenum">
              <a:rPr lang="en-US"/>
              <a:pPr>
                <a:defRPr/>
              </a:pPr>
              <a:t>‹#›</a:t>
            </a:fld>
            <a:endParaRPr lang="en-US"/>
          </a:p>
        </p:txBody>
      </p:sp>
    </p:spTree>
    <p:extLst>
      <p:ext uri="{BB962C8B-B14F-4D97-AF65-F5344CB8AC3E}">
        <p14:creationId xmlns:p14="http://schemas.microsoft.com/office/powerpoint/2010/main" val="113192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D106D0-6B10-4639-A094-69DA07BD3AB1}" type="slidenum">
              <a:rPr lang="en-US"/>
              <a:pPr>
                <a:defRPr/>
              </a:pPr>
              <a:t>‹#›</a:t>
            </a:fld>
            <a:endParaRPr lang="en-US"/>
          </a:p>
        </p:txBody>
      </p:sp>
    </p:spTree>
    <p:extLst>
      <p:ext uri="{BB962C8B-B14F-4D97-AF65-F5344CB8AC3E}">
        <p14:creationId xmlns:p14="http://schemas.microsoft.com/office/powerpoint/2010/main" val="415453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C4DB222-110D-433A-9454-118EB947B2E4}" type="slidenum">
              <a:rPr lang="en-US"/>
              <a:pPr>
                <a:defRPr/>
              </a:pPr>
              <a:t>‹#›</a:t>
            </a:fld>
            <a:endParaRPr lang="en-US"/>
          </a:p>
        </p:txBody>
      </p:sp>
    </p:spTree>
    <p:extLst>
      <p:ext uri="{BB962C8B-B14F-4D97-AF65-F5344CB8AC3E}">
        <p14:creationId xmlns:p14="http://schemas.microsoft.com/office/powerpoint/2010/main" val="136178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2CE26F-A5D0-4B47-A8F3-E4B6E6D64D65}" type="slidenum">
              <a:rPr lang="en-US"/>
              <a:pPr>
                <a:defRPr/>
              </a:pPr>
              <a:t>‹#›</a:t>
            </a:fld>
            <a:endParaRPr lang="en-US"/>
          </a:p>
        </p:txBody>
      </p:sp>
    </p:spTree>
    <p:extLst>
      <p:ext uri="{BB962C8B-B14F-4D97-AF65-F5344CB8AC3E}">
        <p14:creationId xmlns:p14="http://schemas.microsoft.com/office/powerpoint/2010/main" val="197711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C8B8EC-85E2-4FC2-BAE2-3752E45EB804}" type="slidenum">
              <a:rPr lang="en-US"/>
              <a:pPr>
                <a:defRPr/>
              </a:pPr>
              <a:t>‹#›</a:t>
            </a:fld>
            <a:endParaRPr lang="en-US"/>
          </a:p>
        </p:txBody>
      </p:sp>
    </p:spTree>
    <p:extLst>
      <p:ext uri="{BB962C8B-B14F-4D97-AF65-F5344CB8AC3E}">
        <p14:creationId xmlns:p14="http://schemas.microsoft.com/office/powerpoint/2010/main" val="646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14346F-BD07-4B2F-A814-E57F5BFB1A82}" type="slidenum">
              <a:rPr lang="en-US"/>
              <a:pPr>
                <a:defRPr/>
              </a:pPr>
              <a:t>‹#›</a:t>
            </a:fld>
            <a:endParaRPr lang="en-US"/>
          </a:p>
        </p:txBody>
      </p:sp>
    </p:spTree>
    <p:extLst>
      <p:ext uri="{BB962C8B-B14F-4D97-AF65-F5344CB8AC3E}">
        <p14:creationId xmlns:p14="http://schemas.microsoft.com/office/powerpoint/2010/main" val="206531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90000">
              <a:srgbClr val="0070C0"/>
            </a:gs>
          </a:gsLst>
          <a:lin ang="5400000" scaled="1"/>
          <a:tileRect/>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defRPr>
            </a:lvl1pPr>
          </a:lstStyle>
          <a:p>
            <a:pPr>
              <a:defRPr/>
            </a:pPr>
            <a:fld id="{C9561C27-7AAB-4DA6-B9FF-9F67060CB4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100000">
              <a:srgbClr val="0070C0"/>
            </a:gs>
          </a:gsLst>
          <a:lin ang="5400000" scaled="1"/>
          <a:tileRect/>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524000" y="533400"/>
            <a:ext cx="9144000" cy="3581400"/>
          </a:xfrm>
          <a:effectLst>
            <a:outerShdw dist="45791" dir="2021404" algn="ctr" rotWithShape="0">
              <a:srgbClr val="000000"/>
            </a:outerShdw>
          </a:effectLst>
        </p:spPr>
        <p:txBody>
          <a:bodyPr/>
          <a:lstStyle/>
          <a:p>
            <a:pPr>
              <a:lnSpc>
                <a:spcPct val="150000"/>
              </a:lnSpc>
              <a:defRPr/>
            </a:pPr>
            <a:r>
              <a:rPr lang="en-US" sz="4800" b="1" dirty="0">
                <a:solidFill>
                  <a:schemeClr val="bg1"/>
                </a:solidFill>
              </a:rPr>
              <a:t>STOR 455</a:t>
            </a:r>
            <a:br>
              <a:rPr lang="en-US" sz="4800" b="1" dirty="0">
                <a:solidFill>
                  <a:schemeClr val="bg1"/>
                </a:solidFill>
              </a:rPr>
            </a:br>
            <a:r>
              <a:rPr lang="en-US" sz="4800" b="1" dirty="0">
                <a:solidFill>
                  <a:schemeClr val="bg1"/>
                </a:solidFill>
              </a:rPr>
              <a:t>Class 19</a:t>
            </a:r>
          </a:p>
        </p:txBody>
      </p:sp>
      <p:sp>
        <p:nvSpPr>
          <p:cNvPr id="7171" name="Rectangle 4"/>
          <p:cNvSpPr>
            <a:spLocks noChangeArrowheads="1"/>
          </p:cNvSpPr>
          <p:nvPr/>
        </p:nvSpPr>
        <p:spPr bwMode="auto">
          <a:xfrm>
            <a:off x="2719388" y="27289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solidFill>
                <a:schemeClr val="tx1"/>
              </a:solidFill>
            </a:endParaRPr>
          </a:p>
        </p:txBody>
      </p:sp>
      <p:sp>
        <p:nvSpPr>
          <p:cNvPr id="5" name="Text Box 5"/>
          <p:cNvSpPr txBox="1">
            <a:spLocks noChangeArrowheads="1"/>
          </p:cNvSpPr>
          <p:nvPr/>
        </p:nvSpPr>
        <p:spPr bwMode="auto">
          <a:xfrm>
            <a:off x="2903538" y="5105400"/>
            <a:ext cx="6248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FFFF66"/>
                </a:solidFill>
                <a:latin typeface="Times New Roman" pitchFamily="18" charset="0"/>
              </a:defRPr>
            </a:lvl1pPr>
            <a:lvl2pPr marL="742950" indent="-285750">
              <a:defRPr sz="2400">
                <a:solidFill>
                  <a:srgbClr val="FFFF66"/>
                </a:solidFill>
                <a:latin typeface="Times New Roman" pitchFamily="18" charset="0"/>
              </a:defRPr>
            </a:lvl2pPr>
            <a:lvl3pPr marL="1143000" indent="-228600">
              <a:defRPr sz="2400">
                <a:solidFill>
                  <a:srgbClr val="FFFF66"/>
                </a:solidFill>
                <a:latin typeface="Times New Roman" pitchFamily="18" charset="0"/>
              </a:defRPr>
            </a:lvl3pPr>
            <a:lvl4pPr marL="1600200" indent="-228600">
              <a:defRPr sz="2400">
                <a:solidFill>
                  <a:srgbClr val="FFFF66"/>
                </a:solidFill>
                <a:latin typeface="Times New Roman" pitchFamily="18" charset="0"/>
              </a:defRPr>
            </a:lvl4pPr>
            <a:lvl5pPr marL="2057400" indent="-228600">
              <a:defRPr sz="2400">
                <a:solidFill>
                  <a:srgbClr val="FFFF66"/>
                </a:solidFill>
                <a:latin typeface="Times New Roman" pitchFamily="18" charset="0"/>
              </a:defRPr>
            </a:lvl5pPr>
            <a:lvl6pPr marL="2514600" indent="-228600" eaLnBrk="0" fontAlgn="base" hangingPunct="0">
              <a:spcBef>
                <a:spcPct val="50000"/>
              </a:spcBef>
              <a:spcAft>
                <a:spcPct val="0"/>
              </a:spcAft>
              <a:defRPr sz="2400">
                <a:solidFill>
                  <a:srgbClr val="FFFF66"/>
                </a:solidFill>
                <a:latin typeface="Times New Roman" pitchFamily="18" charset="0"/>
              </a:defRPr>
            </a:lvl6pPr>
            <a:lvl7pPr marL="2971800" indent="-228600" eaLnBrk="0" fontAlgn="base" hangingPunct="0">
              <a:spcBef>
                <a:spcPct val="50000"/>
              </a:spcBef>
              <a:spcAft>
                <a:spcPct val="0"/>
              </a:spcAft>
              <a:defRPr sz="2400">
                <a:solidFill>
                  <a:srgbClr val="FFFF66"/>
                </a:solidFill>
                <a:latin typeface="Times New Roman" pitchFamily="18" charset="0"/>
              </a:defRPr>
            </a:lvl7pPr>
            <a:lvl8pPr marL="3429000" indent="-228600" eaLnBrk="0" fontAlgn="base" hangingPunct="0">
              <a:spcBef>
                <a:spcPct val="50000"/>
              </a:spcBef>
              <a:spcAft>
                <a:spcPct val="0"/>
              </a:spcAft>
              <a:defRPr sz="2400">
                <a:solidFill>
                  <a:srgbClr val="FFFF66"/>
                </a:solidFill>
                <a:latin typeface="Times New Roman" pitchFamily="18" charset="0"/>
              </a:defRPr>
            </a:lvl8pPr>
            <a:lvl9pPr marL="3886200" indent="-228600" eaLnBrk="0" fontAlgn="base" hangingPunct="0">
              <a:spcBef>
                <a:spcPct val="50000"/>
              </a:spcBef>
              <a:spcAft>
                <a:spcPct val="0"/>
              </a:spcAft>
              <a:defRPr sz="2400">
                <a:solidFill>
                  <a:srgbClr val="FFFF66"/>
                </a:solidFill>
                <a:latin typeface="Times New Roman" pitchFamily="18" charset="0"/>
              </a:defRPr>
            </a:lvl9pPr>
          </a:lstStyle>
          <a:p>
            <a:pPr>
              <a:spcBef>
                <a:spcPct val="0"/>
              </a:spcBef>
            </a:pPr>
            <a:r>
              <a:rPr lang="en-US" dirty="0">
                <a:solidFill>
                  <a:schemeClr val="bg1"/>
                </a:solidFill>
              </a:rPr>
              <a:t>Read:			3.4, </a:t>
            </a:r>
          </a:p>
          <a:p>
            <a:pPr>
              <a:spcBef>
                <a:spcPct val="0"/>
              </a:spcBef>
            </a:pPr>
            <a:r>
              <a:rPr lang="en-US" dirty="0">
                <a:solidFill>
                  <a:schemeClr val="bg1"/>
                </a:solidFill>
              </a:rPr>
              <a:t>Exercises: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33600" y="0"/>
            <a:ext cx="7772400" cy="1143000"/>
          </a:xfrm>
        </p:spPr>
        <p:txBody>
          <a:bodyPr/>
          <a:lstStyle/>
          <a:p>
            <a:r>
              <a:rPr lang="en-US" sz="4000" dirty="0">
                <a:solidFill>
                  <a:srgbClr val="FFFF66"/>
                </a:solidFill>
              </a:rPr>
              <a:t>R: Best Subsets for </a:t>
            </a:r>
            <a:r>
              <a:rPr lang="en-US" sz="4000" dirty="0" err="1">
                <a:solidFill>
                  <a:srgbClr val="FFFF66"/>
                </a:solidFill>
              </a:rPr>
              <a:t>StateSAT</a:t>
            </a:r>
            <a:endParaRPr lang="en-US" sz="4000" dirty="0">
              <a:solidFill>
                <a:srgbClr val="FFFF66"/>
              </a:solidFill>
            </a:endParaRPr>
          </a:p>
        </p:txBody>
      </p:sp>
      <p:sp>
        <p:nvSpPr>
          <p:cNvPr id="155652" name="Text Box 4"/>
          <p:cNvSpPr txBox="1">
            <a:spLocks noChangeArrowheads="1"/>
          </p:cNvSpPr>
          <p:nvPr/>
        </p:nvSpPr>
        <p:spPr bwMode="auto">
          <a:xfrm>
            <a:off x="1834896" y="1447800"/>
            <a:ext cx="8522208"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sz="1800" b="1" dirty="0">
                <a:solidFill>
                  <a:schemeClr val="accent2"/>
                </a:solidFill>
                <a:latin typeface="Courier New" pitchFamily="49" charset="0"/>
                <a:cs typeface="Courier New" pitchFamily="49" charset="0"/>
              </a:rPr>
              <a:t>library(leaps)</a:t>
            </a:r>
          </a:p>
          <a:p>
            <a:pPr>
              <a:spcBef>
                <a:spcPct val="0"/>
              </a:spcBef>
            </a:pPr>
            <a:r>
              <a:rPr lang="en-US" sz="1800" b="1" dirty="0">
                <a:solidFill>
                  <a:schemeClr val="accent2"/>
                </a:solidFill>
                <a:latin typeface="Courier New" pitchFamily="49" charset="0"/>
                <a:cs typeface="Courier New" pitchFamily="49" charset="0"/>
              </a:rPr>
              <a:t>all=</a:t>
            </a:r>
            <a:r>
              <a:rPr lang="en-US" sz="1800" b="1" dirty="0" err="1">
                <a:solidFill>
                  <a:schemeClr val="accent2"/>
                </a:solidFill>
                <a:latin typeface="Courier New" pitchFamily="49" charset="0"/>
                <a:cs typeface="Courier New" pitchFamily="49" charset="0"/>
              </a:rPr>
              <a:t>regsubsets</a:t>
            </a:r>
            <a:r>
              <a:rPr lang="en-US" sz="1800" b="1" dirty="0">
                <a:solidFill>
                  <a:schemeClr val="accent2"/>
                </a:solidFill>
                <a:latin typeface="Courier New" pitchFamily="49" charset="0"/>
                <a:cs typeface="Courier New" pitchFamily="49" charset="0"/>
              </a:rPr>
              <a:t>(SAT~., data=</a:t>
            </a:r>
            <a:r>
              <a:rPr lang="en-US" sz="1800" b="1" dirty="0" err="1">
                <a:solidFill>
                  <a:schemeClr val="accent2"/>
                </a:solidFill>
                <a:latin typeface="Courier New" pitchFamily="49" charset="0"/>
                <a:cs typeface="Courier New" pitchFamily="49" charset="0"/>
              </a:rPr>
              <a:t>StateSAT</a:t>
            </a:r>
            <a:r>
              <a:rPr lang="en-US" sz="1800" b="1" dirty="0">
                <a:solidFill>
                  <a:schemeClr val="accent2"/>
                </a:solidFill>
                <a:latin typeface="Courier New" pitchFamily="49" charset="0"/>
                <a:cs typeface="Courier New" pitchFamily="49" charset="0"/>
              </a:rPr>
              <a:t>[2:8],</a:t>
            </a:r>
            <a:r>
              <a:rPr lang="en-US" sz="1800" b="1" dirty="0" err="1">
                <a:solidFill>
                  <a:schemeClr val="accent2"/>
                </a:solidFill>
                <a:latin typeface="Courier New" pitchFamily="49" charset="0"/>
                <a:cs typeface="Courier New" pitchFamily="49" charset="0"/>
              </a:rPr>
              <a:t>nbest</a:t>
            </a:r>
            <a:r>
              <a:rPr lang="en-US" sz="1800" b="1" dirty="0">
                <a:solidFill>
                  <a:schemeClr val="accent2"/>
                </a:solidFill>
                <a:latin typeface="Courier New" pitchFamily="49" charset="0"/>
                <a:cs typeface="Courier New" pitchFamily="49" charset="0"/>
              </a:rPr>
              <a:t>=2)</a:t>
            </a:r>
          </a:p>
          <a:p>
            <a:pPr>
              <a:spcBef>
                <a:spcPct val="0"/>
              </a:spcBef>
            </a:pPr>
            <a:r>
              <a:rPr lang="en-US" sz="1800" b="1" dirty="0" err="1">
                <a:solidFill>
                  <a:schemeClr val="accent2"/>
                </a:solidFill>
                <a:latin typeface="Courier New" pitchFamily="49" charset="0"/>
                <a:cs typeface="Courier New" pitchFamily="49" charset="0"/>
              </a:rPr>
              <a:t>ShowSubsets</a:t>
            </a:r>
            <a:r>
              <a:rPr lang="en-US" sz="1800" b="1" dirty="0">
                <a:solidFill>
                  <a:schemeClr val="accent2"/>
                </a:solidFill>
                <a:latin typeface="Courier New" pitchFamily="49" charset="0"/>
                <a:cs typeface="Courier New" pitchFamily="49" charset="0"/>
              </a:rPr>
              <a:t>(all)</a:t>
            </a:r>
          </a:p>
        </p:txBody>
      </p:sp>
      <p:sp>
        <p:nvSpPr>
          <p:cNvPr id="4" name="Text Box 4"/>
          <p:cNvSpPr txBox="1">
            <a:spLocks noChangeArrowheads="1"/>
          </p:cNvSpPr>
          <p:nvPr/>
        </p:nvSpPr>
        <p:spPr bwMode="auto">
          <a:xfrm>
            <a:off x="1524000" y="2819400"/>
            <a:ext cx="9144000" cy="3046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sz="1600" b="1" dirty="0">
                <a:solidFill>
                  <a:schemeClr val="tx1"/>
                </a:solidFill>
                <a:latin typeface="Courier New" pitchFamily="49" charset="0"/>
                <a:cs typeface="Courier New" pitchFamily="49" charset="0"/>
              </a:rPr>
              <a:t>         Takers Income Years Public Expend Rank   </a:t>
            </a:r>
            <a:r>
              <a:rPr lang="en-US" sz="1600" b="1" dirty="0" err="1">
                <a:solidFill>
                  <a:schemeClr val="tx1"/>
                </a:solidFill>
                <a:latin typeface="Courier New" pitchFamily="49" charset="0"/>
                <a:cs typeface="Courier New" pitchFamily="49" charset="0"/>
              </a:rPr>
              <a:t>Rsq</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adjRsq</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Cp</a:t>
            </a:r>
            <a:endParaRPr lang="en-US" sz="1600" b="1" dirty="0">
              <a:solidFill>
                <a:schemeClr val="tx1"/>
              </a:solidFill>
              <a:latin typeface="Courier New" pitchFamily="49" charset="0"/>
              <a:cs typeface="Courier New" pitchFamily="49" charset="0"/>
            </a:endParaRPr>
          </a:p>
          <a:p>
            <a:pPr>
              <a:spcBef>
                <a:spcPct val="0"/>
              </a:spcBef>
            </a:pPr>
            <a:r>
              <a:rPr lang="en-US" sz="1600" b="1" dirty="0">
                <a:solidFill>
                  <a:schemeClr val="tx1"/>
                </a:solidFill>
                <a:latin typeface="Courier New" pitchFamily="49" charset="0"/>
                <a:cs typeface="Courier New" pitchFamily="49" charset="0"/>
              </a:rPr>
              <a:t>1  ( 1 )                                      * 77.42  76.95 34.03</a:t>
            </a:r>
          </a:p>
          <a:p>
            <a:pPr>
              <a:spcBef>
                <a:spcPct val="0"/>
              </a:spcBef>
            </a:pPr>
            <a:r>
              <a:rPr lang="en-US" sz="1600" b="1" dirty="0">
                <a:solidFill>
                  <a:schemeClr val="tx1"/>
                </a:solidFill>
                <a:latin typeface="Courier New" pitchFamily="49" charset="0"/>
                <a:cs typeface="Courier New" pitchFamily="49" charset="0"/>
              </a:rPr>
              <a:t>1  ( 2 )      *                                 73.58  73.03 47.64</a:t>
            </a:r>
          </a:p>
          <a:p>
            <a:pPr>
              <a:spcBef>
                <a:spcPct val="0"/>
              </a:spcBef>
            </a:pPr>
            <a:r>
              <a:rPr lang="en-US" sz="1600" b="1" dirty="0">
                <a:solidFill>
                  <a:schemeClr val="tx1"/>
                </a:solidFill>
                <a:latin typeface="Courier New" pitchFamily="49" charset="0"/>
                <a:cs typeface="Courier New" pitchFamily="49" charset="0"/>
              </a:rPr>
              <a:t>2  ( 1 )                   *                  * 84.71  84.05 10.22</a:t>
            </a:r>
          </a:p>
          <a:p>
            <a:pPr>
              <a:spcBef>
                <a:spcPct val="0"/>
              </a:spcBef>
            </a:pPr>
            <a:r>
              <a:rPr lang="en-US" sz="1600" b="1" dirty="0">
                <a:solidFill>
                  <a:schemeClr val="tx1"/>
                </a:solidFill>
                <a:latin typeface="Courier New" pitchFamily="49" charset="0"/>
                <a:cs typeface="Courier New" pitchFamily="49" charset="0"/>
              </a:rPr>
              <a:t>2  ( 2 )                                 *    * 80.54  79.71 24.97</a:t>
            </a:r>
          </a:p>
          <a:p>
            <a:pPr>
              <a:spcBef>
                <a:spcPct val="0"/>
              </a:spcBef>
            </a:pPr>
            <a:r>
              <a:rPr lang="en-US" sz="1600" b="1" dirty="0">
                <a:solidFill>
                  <a:schemeClr val="tx1"/>
                </a:solidFill>
                <a:latin typeface="Courier New" pitchFamily="49" charset="0"/>
                <a:cs typeface="Courier New" pitchFamily="49" charset="0"/>
              </a:rPr>
              <a:t>3  ( 1 )                   *             *    * 87.11  86.27  3.69</a:t>
            </a:r>
          </a:p>
          <a:p>
            <a:pPr>
              <a:spcBef>
                <a:spcPct val="0"/>
              </a:spcBef>
            </a:pPr>
            <a:r>
              <a:rPr lang="en-US" sz="1600" b="1" dirty="0">
                <a:solidFill>
                  <a:schemeClr val="tx1"/>
                </a:solidFill>
                <a:latin typeface="Courier New" pitchFamily="49" charset="0"/>
                <a:cs typeface="Courier New" pitchFamily="49" charset="0"/>
              </a:rPr>
              <a:t>3  ( 2 )             *     *                  * 85.84  84.91  8.21</a:t>
            </a:r>
          </a:p>
          <a:p>
            <a:pPr>
              <a:spcBef>
                <a:spcPct val="0"/>
              </a:spcBef>
            </a:pPr>
            <a:r>
              <a:rPr lang="en-US" sz="1600" b="1" dirty="0">
                <a:solidFill>
                  <a:schemeClr val="tx1"/>
                </a:solidFill>
                <a:latin typeface="Courier New" pitchFamily="49" charset="0"/>
                <a:cs typeface="Courier New" pitchFamily="49" charset="0"/>
              </a:rPr>
              <a:t>4  ( 1 )                   *      *      *    * 87.71  86.61  3.58</a:t>
            </a:r>
          </a:p>
          <a:p>
            <a:pPr>
              <a:spcBef>
                <a:spcPct val="0"/>
              </a:spcBef>
            </a:pPr>
            <a:r>
              <a:rPr lang="en-US" sz="1600" b="1" dirty="0">
                <a:solidFill>
                  <a:schemeClr val="tx1"/>
                </a:solidFill>
                <a:latin typeface="Courier New" pitchFamily="49" charset="0"/>
                <a:cs typeface="Courier New" pitchFamily="49" charset="0"/>
              </a:rPr>
              <a:t>4  ( 2 )      *            *             *    * 87.67  86.57  3.72</a:t>
            </a:r>
          </a:p>
          <a:p>
            <a:pPr>
              <a:spcBef>
                <a:spcPct val="0"/>
              </a:spcBef>
            </a:pPr>
            <a:r>
              <a:rPr lang="en-US" sz="1600" b="1" dirty="0">
                <a:solidFill>
                  <a:schemeClr val="tx1"/>
                </a:solidFill>
                <a:latin typeface="Courier New" pitchFamily="49" charset="0"/>
                <a:cs typeface="Courier New" pitchFamily="49" charset="0"/>
              </a:rPr>
              <a:t>5  ( 1 )      *            *      *      *    * 87.87  86.49  5.00</a:t>
            </a:r>
          </a:p>
          <a:p>
            <a:pPr>
              <a:spcBef>
                <a:spcPct val="0"/>
              </a:spcBef>
            </a:pPr>
            <a:r>
              <a:rPr lang="en-US" sz="1600" b="1" dirty="0">
                <a:solidFill>
                  <a:schemeClr val="tx1"/>
                </a:solidFill>
                <a:latin typeface="Courier New" pitchFamily="49" charset="0"/>
                <a:cs typeface="Courier New" pitchFamily="49" charset="0"/>
              </a:rPr>
              <a:t>5  ( 2 )             *     *      *      *    * 87.73  86.34  5.48</a:t>
            </a:r>
          </a:p>
          <a:p>
            <a:pPr>
              <a:spcBef>
                <a:spcPct val="0"/>
              </a:spcBef>
            </a:pPr>
            <a:r>
              <a:rPr lang="en-US" sz="1600" b="1" dirty="0">
                <a:solidFill>
                  <a:schemeClr val="tx1"/>
                </a:solidFill>
                <a:latin typeface="Courier New" pitchFamily="49" charset="0"/>
                <a:cs typeface="Courier New" pitchFamily="49" charset="0"/>
              </a:rPr>
              <a:t>6  ( 1 )      *      *     *      *      *    * 87.87  86.18  7.00</a:t>
            </a:r>
          </a:p>
        </p:txBody>
      </p:sp>
      <p:sp>
        <p:nvSpPr>
          <p:cNvPr id="5" name="Text Box 4"/>
          <p:cNvSpPr txBox="1">
            <a:spLocks noChangeArrowheads="1"/>
          </p:cNvSpPr>
          <p:nvPr/>
        </p:nvSpPr>
        <p:spPr bwMode="auto">
          <a:xfrm>
            <a:off x="1758696" y="6129992"/>
            <a:ext cx="8522208"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sz="1800" b="1" dirty="0" err="1">
                <a:solidFill>
                  <a:schemeClr val="accent2"/>
                </a:solidFill>
                <a:latin typeface="Courier New" pitchFamily="49" charset="0"/>
                <a:cs typeface="Courier New" pitchFamily="49" charset="0"/>
              </a:rPr>
              <a:t>SATbestmod</a:t>
            </a:r>
            <a:r>
              <a:rPr lang="en-US" sz="1800" b="1" dirty="0">
                <a:solidFill>
                  <a:schemeClr val="accent2"/>
                </a:solidFill>
                <a:latin typeface="Courier New" pitchFamily="49" charset="0"/>
                <a:cs typeface="Courier New" pitchFamily="49" charset="0"/>
              </a:rPr>
              <a:t> = lm(</a:t>
            </a:r>
            <a:r>
              <a:rPr lang="en-US" sz="1800" b="1" dirty="0" err="1">
                <a:solidFill>
                  <a:schemeClr val="accent2"/>
                </a:solidFill>
                <a:latin typeface="Courier New" pitchFamily="49" charset="0"/>
                <a:cs typeface="Courier New" pitchFamily="49" charset="0"/>
              </a:rPr>
              <a:t>SAT~Years+Public+Expend+Rank</a:t>
            </a:r>
            <a:r>
              <a:rPr lang="en-US" sz="1800" b="1" dirty="0">
                <a:solidFill>
                  <a:schemeClr val="accent2"/>
                </a:solidFill>
                <a:latin typeface="Courier New" pitchFamily="49" charset="0"/>
                <a:cs typeface="Courier New" pitchFamily="49" charset="0"/>
              </a:rPr>
              <a:t>, data=</a:t>
            </a:r>
            <a:r>
              <a:rPr lang="en-US" sz="1800" b="1" dirty="0" err="1">
                <a:solidFill>
                  <a:schemeClr val="accent2"/>
                </a:solidFill>
                <a:latin typeface="Courier New" pitchFamily="49" charset="0"/>
                <a:cs typeface="Courier New" pitchFamily="49" charset="0"/>
              </a:rPr>
              <a:t>StateSAT</a:t>
            </a:r>
            <a:r>
              <a:rPr lang="en-US" sz="1800" b="1" dirty="0">
                <a:solidFill>
                  <a:schemeClr val="accent2"/>
                </a:solidFill>
                <a:latin typeface="Courier New" pitchFamily="49" charset="0"/>
                <a:cs typeface="Courier New" pitchFamily="49" charset="0"/>
              </a:rPr>
              <a:t>)</a:t>
            </a:r>
          </a:p>
        </p:txBody>
      </p:sp>
    </p:spTree>
    <p:extLst>
      <p:ext uri="{BB962C8B-B14F-4D97-AF65-F5344CB8AC3E}">
        <p14:creationId xmlns:p14="http://schemas.microsoft.com/office/powerpoint/2010/main" val="279303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69C331-4C0A-4395-A498-CB1FC95F6B2D}"/>
              </a:ext>
            </a:extLst>
          </p:cNvPr>
          <p:cNvSpPr/>
          <p:nvPr/>
        </p:nvSpPr>
        <p:spPr bwMode="auto">
          <a:xfrm>
            <a:off x="533400" y="2590800"/>
            <a:ext cx="11277600" cy="201168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400" b="0" i="0" u="none" strike="noStrike" cap="none" normalizeH="0" baseline="0">
              <a:ln>
                <a:noFill/>
              </a:ln>
              <a:solidFill>
                <a:srgbClr val="FFFF66"/>
              </a:solidFill>
              <a:effectLst/>
              <a:latin typeface="Times New Roman" pitchFamily="18" charset="0"/>
            </a:endParaRPr>
          </a:p>
        </p:txBody>
      </p:sp>
      <p:sp>
        <p:nvSpPr>
          <p:cNvPr id="2" name="Title 1"/>
          <p:cNvSpPr>
            <a:spLocks noGrp="1"/>
          </p:cNvSpPr>
          <p:nvPr>
            <p:ph type="title"/>
          </p:nvPr>
        </p:nvSpPr>
        <p:spPr>
          <a:xfrm>
            <a:off x="1769325" y="395867"/>
            <a:ext cx="8664498" cy="1143000"/>
          </a:xfrm>
        </p:spPr>
        <p:txBody>
          <a:bodyPr/>
          <a:lstStyle/>
          <a:p>
            <a:r>
              <a:rPr lang="en-US" dirty="0">
                <a:solidFill>
                  <a:srgbClr val="FFFF66"/>
                </a:solidFill>
              </a:rPr>
              <a:t>Model Selection with Categorical and Interaction Predictors</a:t>
            </a:r>
          </a:p>
        </p:txBody>
      </p:sp>
      <p:sp>
        <p:nvSpPr>
          <p:cNvPr id="3" name="TextBox 2"/>
          <p:cNvSpPr txBox="1"/>
          <p:nvPr/>
        </p:nvSpPr>
        <p:spPr>
          <a:xfrm>
            <a:off x="685800" y="2842587"/>
            <a:ext cx="11277600" cy="1508105"/>
          </a:xfrm>
          <a:prstGeom prst="rect">
            <a:avLst/>
          </a:prstGeom>
          <a:noFill/>
        </p:spPr>
        <p:txBody>
          <a:bodyPr wrap="square" rtlCol="0">
            <a:spAutoFit/>
          </a:bodyPr>
          <a:lstStyle/>
          <a:p>
            <a:pPr>
              <a:spcAft>
                <a:spcPts val="1800"/>
              </a:spcAft>
            </a:pPr>
            <a:r>
              <a:rPr lang="en-US" dirty="0"/>
              <a:t>Use each of the four model selection methods discussed in class (</a:t>
            </a:r>
            <a:r>
              <a:rPr lang="en-US" dirty="0" err="1"/>
              <a:t>AllSubsets</a:t>
            </a:r>
            <a:r>
              <a:rPr lang="en-US" dirty="0"/>
              <a:t>, Backwards, Forwards, and Stepwise) and compare the processes and outcomes for the predictor pool:</a:t>
            </a:r>
          </a:p>
          <a:p>
            <a:pPr>
              <a:spcBef>
                <a:spcPts val="600"/>
              </a:spcBef>
            </a:pPr>
            <a:r>
              <a:rPr lang="en-US" dirty="0"/>
              <a:t>Rest, Exercise, </a:t>
            </a:r>
            <a:r>
              <a:rPr lang="en-US" dirty="0" err="1"/>
              <a:t>Hgt</a:t>
            </a:r>
            <a:r>
              <a:rPr lang="en-US" dirty="0"/>
              <a:t>, </a:t>
            </a:r>
            <a:r>
              <a:rPr lang="en-US" dirty="0" err="1"/>
              <a:t>Wgt</a:t>
            </a:r>
            <a:r>
              <a:rPr lang="en-US" dirty="0"/>
              <a:t>, Rest &amp; Exercise, </a:t>
            </a:r>
            <a:r>
              <a:rPr lang="en-US" dirty="0" err="1"/>
              <a:t>Hgt</a:t>
            </a:r>
            <a:r>
              <a:rPr lang="en-US" dirty="0"/>
              <a:t> &amp; Exercise, and </a:t>
            </a:r>
            <a:r>
              <a:rPr lang="en-US" dirty="0" err="1"/>
              <a:t>Wgt</a:t>
            </a:r>
            <a:r>
              <a:rPr lang="en-US" dirty="0"/>
              <a:t> &amp; Exercise</a:t>
            </a:r>
          </a:p>
        </p:txBody>
      </p:sp>
    </p:spTree>
    <p:extLst>
      <p:ext uri="{BB962C8B-B14F-4D97-AF65-F5344CB8AC3E}">
        <p14:creationId xmlns:p14="http://schemas.microsoft.com/office/powerpoint/2010/main" val="92431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20913" y="361950"/>
            <a:ext cx="7772400" cy="1143000"/>
          </a:xfrm>
        </p:spPr>
        <p:txBody>
          <a:bodyPr/>
          <a:lstStyle/>
          <a:p>
            <a:r>
              <a:rPr lang="en-US" dirty="0">
                <a:solidFill>
                  <a:srgbClr val="FFFF66"/>
                </a:solidFill>
              </a:rPr>
              <a:t>Assignment #3</a:t>
            </a:r>
          </a:p>
        </p:txBody>
      </p:sp>
      <p:pic>
        <p:nvPicPr>
          <p:cNvPr id="20482" name="Picture 2" descr="2936 Ross Rd, Ames, IA 500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122" y="1504951"/>
            <a:ext cx="7499982" cy="42132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36213" y="5791201"/>
            <a:ext cx="6341801" cy="769441"/>
          </a:xfrm>
          <a:prstGeom prst="rect">
            <a:avLst/>
          </a:prstGeom>
        </p:spPr>
        <p:txBody>
          <a:bodyPr wrap="none">
            <a:spAutoFit/>
          </a:bodyPr>
          <a:lstStyle/>
          <a:p>
            <a:r>
              <a:rPr lang="en-US" sz="4400" dirty="0">
                <a:ea typeface="Times New Roman" panose="02020603050405020304" pitchFamily="18" charset="0"/>
              </a:rPr>
              <a:t>Ames Iowa Housing Prices</a:t>
            </a:r>
            <a:endParaRPr lang="en-US" sz="4400" dirty="0"/>
          </a:p>
        </p:txBody>
      </p:sp>
    </p:spTree>
    <p:extLst>
      <p:ext uri="{BB962C8B-B14F-4D97-AF65-F5344CB8AC3E}">
        <p14:creationId xmlns:p14="http://schemas.microsoft.com/office/powerpoint/2010/main" val="2074387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dirty="0">
                <a:solidFill>
                  <a:srgbClr val="FFFF66"/>
                </a:solidFill>
              </a:rPr>
              <a:t>Assignment #4</a:t>
            </a:r>
          </a:p>
        </p:txBody>
      </p:sp>
      <p:pic>
        <p:nvPicPr>
          <p:cNvPr id="48130" name="Picture 2" descr="Image result for used car lot"/>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416113" y="3910678"/>
            <a:ext cx="9175687" cy="2718722"/>
          </a:xfrm>
          <a:prstGeom prst="rect">
            <a:avLst/>
          </a:prstGeom>
          <a:noFill/>
          <a:extLst>
            <a:ext uri="{909E8E84-426E-40DD-AFC4-6F175D3DCCD1}">
              <a14:hiddenFill xmlns:a14="http://schemas.microsoft.com/office/drawing/2010/main">
                <a:solidFill>
                  <a:srgbClr val="FFFFFF"/>
                </a:solidFill>
              </a14:hiddenFill>
            </a:ext>
          </a:extLst>
        </p:spPr>
      </p:pic>
      <p:sp>
        <p:nvSpPr>
          <p:cNvPr id="258051" name="Text Box 3"/>
          <p:cNvSpPr txBox="1">
            <a:spLocks noChangeArrowheads="1"/>
          </p:cNvSpPr>
          <p:nvPr/>
        </p:nvSpPr>
        <p:spPr bwMode="auto">
          <a:xfrm>
            <a:off x="1447800" y="1905000"/>
            <a:ext cx="9144000" cy="1323439"/>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Suppose that you are interested in purchasing a used car. How much should you expect to pay?  Obviously, the price will depend on the type of car you get (the model) and how much it's been used. For this assignment you will investigate how the price might depend on the age, mileage, and state where purchased.</a:t>
            </a:r>
          </a:p>
        </p:txBody>
      </p:sp>
    </p:spTree>
    <p:extLst>
      <p:ext uri="{BB962C8B-B14F-4D97-AF65-F5344CB8AC3E}">
        <p14:creationId xmlns:p14="http://schemas.microsoft.com/office/powerpoint/2010/main" val="46973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057400" y="381000"/>
            <a:ext cx="8077200" cy="1143000"/>
          </a:xfrm>
        </p:spPr>
        <p:txBody>
          <a:bodyPr/>
          <a:lstStyle/>
          <a:p>
            <a:r>
              <a:rPr lang="en-US" dirty="0">
                <a:solidFill>
                  <a:srgbClr val="FFFF66"/>
                </a:solidFill>
              </a:rPr>
              <a:t>Comparing Two Regression Lines</a:t>
            </a:r>
            <a:br>
              <a:rPr lang="en-US" dirty="0">
                <a:solidFill>
                  <a:srgbClr val="FFFF66"/>
                </a:solidFill>
              </a:rPr>
            </a:br>
            <a:r>
              <a:rPr lang="en-US" dirty="0">
                <a:solidFill>
                  <a:srgbClr val="FFFF66"/>
                </a:solidFill>
              </a:rPr>
              <a:t>(with a multiple regression)</a:t>
            </a:r>
          </a:p>
        </p:txBody>
      </p:sp>
      <p:sp>
        <p:nvSpPr>
          <p:cNvPr id="197635" name="Text Box 3"/>
          <p:cNvSpPr txBox="1">
            <a:spLocks noChangeArrowheads="1"/>
          </p:cNvSpPr>
          <p:nvPr/>
        </p:nvSpPr>
        <p:spPr bwMode="auto">
          <a:xfrm>
            <a:off x="228600" y="2047032"/>
            <a:ext cx="8229600" cy="17399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dirty="0"/>
              <a:t>Example:   </a:t>
            </a:r>
          </a:p>
          <a:p>
            <a:pPr>
              <a:spcBef>
                <a:spcPct val="0"/>
              </a:spcBef>
            </a:pPr>
            <a:r>
              <a:rPr lang="en-US" dirty="0"/>
              <a:t>	Y=Active pulse</a:t>
            </a:r>
          </a:p>
          <a:p>
            <a:pPr>
              <a:spcBef>
                <a:spcPct val="0"/>
              </a:spcBef>
            </a:pPr>
            <a:r>
              <a:rPr lang="en-US" dirty="0"/>
              <a:t>	X</a:t>
            </a:r>
            <a:r>
              <a:rPr lang="en-US" baseline="-25000" dirty="0"/>
              <a:t>1</a:t>
            </a:r>
            <a:r>
              <a:rPr lang="en-US" dirty="0"/>
              <a:t>= Resting pulse	X</a:t>
            </a:r>
            <a:r>
              <a:rPr lang="en-US" baseline="-25000" dirty="0"/>
              <a:t>2</a:t>
            </a:r>
            <a:r>
              <a:rPr lang="en-US" dirty="0"/>
              <a:t>=Sex (0,1)</a:t>
            </a:r>
          </a:p>
        </p:txBody>
      </p:sp>
      <p:graphicFrame>
        <p:nvGraphicFramePr>
          <p:cNvPr id="197636" name="Object 4"/>
          <p:cNvGraphicFramePr>
            <a:graphicFrameLocks noChangeAspect="1"/>
          </p:cNvGraphicFramePr>
          <p:nvPr>
            <p:extLst>
              <p:ext uri="{D42A27DB-BD31-4B8C-83A1-F6EECF244321}">
                <p14:modId xmlns:p14="http://schemas.microsoft.com/office/powerpoint/2010/main" val="2365558232"/>
              </p:ext>
            </p:extLst>
          </p:nvPr>
        </p:nvGraphicFramePr>
        <p:xfrm>
          <a:off x="228600" y="4309964"/>
          <a:ext cx="9144000" cy="946150"/>
        </p:xfrm>
        <a:graphic>
          <a:graphicData uri="http://schemas.openxmlformats.org/presentationml/2006/ole">
            <mc:AlternateContent xmlns:mc="http://schemas.openxmlformats.org/markup-compatibility/2006">
              <mc:Choice xmlns:v="urn:schemas-microsoft-com:vml" Requires="v">
                <p:oleObj name="Equation" r:id="rId3" imgW="2209800" imgH="228600" progId="Equation.3">
                  <p:embed/>
                </p:oleObj>
              </mc:Choice>
              <mc:Fallback>
                <p:oleObj name="Equation" r:id="rId3" imgW="2209800" imgH="228600" progId="Equation.3">
                  <p:embed/>
                  <p:pic>
                    <p:nvPicPr>
                      <p:cNvPr id="1976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309964"/>
                        <a:ext cx="9144000" cy="94615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637" name="AutoShape 5"/>
          <p:cNvSpPr>
            <a:spLocks/>
          </p:cNvSpPr>
          <p:nvPr/>
        </p:nvSpPr>
        <p:spPr bwMode="auto">
          <a:xfrm>
            <a:off x="1524000" y="5986364"/>
            <a:ext cx="2286000" cy="527050"/>
          </a:xfrm>
          <a:prstGeom prst="borderCallout1">
            <a:avLst>
              <a:gd name="adj1" fmla="val -987"/>
              <a:gd name="adj2" fmla="val 50701"/>
              <a:gd name="adj3" fmla="val -125061"/>
              <a:gd name="adj4" fmla="val 78802"/>
            </a:avLst>
          </a:prstGeom>
          <a:solidFill>
            <a:schemeClr val="accent1"/>
          </a:solidFill>
          <a:ln w="57150">
            <a:solidFill>
              <a:schemeClr val="accent1"/>
            </a:solidFill>
            <a:miter lim="800000"/>
            <a:headEnd/>
            <a:tailEnd type="triangle" w="med" len="med"/>
          </a:ln>
        </p:spPr>
        <p:txBody>
          <a:bodyPr/>
          <a:lstStyle/>
          <a:p>
            <a:pPr algn="ctr"/>
            <a:r>
              <a:rPr lang="en-US" sz="3200" dirty="0">
                <a:solidFill>
                  <a:schemeClr val="tx1"/>
                </a:solidFill>
              </a:rPr>
              <a:t>Quantitative</a:t>
            </a:r>
          </a:p>
        </p:txBody>
      </p:sp>
      <p:sp>
        <p:nvSpPr>
          <p:cNvPr id="197638" name="AutoShape 6"/>
          <p:cNvSpPr>
            <a:spLocks/>
          </p:cNvSpPr>
          <p:nvPr/>
        </p:nvSpPr>
        <p:spPr bwMode="auto">
          <a:xfrm>
            <a:off x="4419600" y="5986364"/>
            <a:ext cx="1905000" cy="527050"/>
          </a:xfrm>
          <a:prstGeom prst="borderCallout1">
            <a:avLst>
              <a:gd name="adj1" fmla="val -4934"/>
              <a:gd name="adj2" fmla="val 50947"/>
              <a:gd name="adj3" fmla="val -129242"/>
              <a:gd name="adj4" fmla="val 50749"/>
            </a:avLst>
          </a:prstGeom>
          <a:solidFill>
            <a:schemeClr val="accent1"/>
          </a:solidFill>
          <a:ln w="57150">
            <a:solidFill>
              <a:schemeClr val="accent1"/>
            </a:solidFill>
            <a:miter lim="800000"/>
            <a:headEnd/>
            <a:tailEnd type="triangle" w="med" len="med"/>
          </a:ln>
        </p:spPr>
        <p:txBody>
          <a:bodyPr/>
          <a:lstStyle/>
          <a:p>
            <a:pPr algn="ctr"/>
            <a:r>
              <a:rPr lang="en-US" sz="3200" dirty="0">
                <a:solidFill>
                  <a:schemeClr val="tx1"/>
                </a:solidFill>
              </a:rPr>
              <a:t>Indicator</a:t>
            </a:r>
          </a:p>
        </p:txBody>
      </p:sp>
      <p:sp>
        <p:nvSpPr>
          <p:cNvPr id="197639" name="AutoShape 7"/>
          <p:cNvSpPr>
            <a:spLocks/>
          </p:cNvSpPr>
          <p:nvPr/>
        </p:nvSpPr>
        <p:spPr bwMode="auto">
          <a:xfrm>
            <a:off x="7070558" y="5986364"/>
            <a:ext cx="2286000" cy="527050"/>
          </a:xfrm>
          <a:prstGeom prst="borderCallout1">
            <a:avLst>
              <a:gd name="adj1" fmla="val -4078"/>
              <a:gd name="adj2" fmla="val 49649"/>
              <a:gd name="adj3" fmla="val -122821"/>
              <a:gd name="adj4" fmla="val 28692"/>
            </a:avLst>
          </a:prstGeom>
          <a:solidFill>
            <a:schemeClr val="accent1"/>
          </a:solidFill>
          <a:ln w="57150">
            <a:solidFill>
              <a:schemeClr val="accent1"/>
            </a:solidFill>
            <a:miter lim="800000"/>
            <a:headEnd/>
            <a:tailEnd type="triangle" w="med" len="med"/>
          </a:ln>
        </p:spPr>
        <p:txBody>
          <a:bodyPr/>
          <a:lstStyle/>
          <a:p>
            <a:pPr algn="ctr"/>
            <a:r>
              <a:rPr lang="en-US" sz="3200" dirty="0">
                <a:solidFill>
                  <a:schemeClr val="tx1"/>
                </a:solidFill>
              </a:rPr>
              <a:t>Interaction</a:t>
            </a:r>
          </a:p>
        </p:txBody>
      </p:sp>
    </p:spTree>
    <p:extLst>
      <p:ext uri="{BB962C8B-B14F-4D97-AF65-F5344CB8AC3E}">
        <p14:creationId xmlns:p14="http://schemas.microsoft.com/office/powerpoint/2010/main" val="90826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866900" y="16213"/>
            <a:ext cx="8153400" cy="1143000"/>
          </a:xfrm>
        </p:spPr>
        <p:txBody>
          <a:bodyPr/>
          <a:lstStyle/>
          <a:p>
            <a:r>
              <a:rPr lang="en-US" dirty="0">
                <a:solidFill>
                  <a:srgbClr val="FFFF66"/>
                </a:solidFill>
              </a:rPr>
              <a:t>Multiple regression model</a:t>
            </a:r>
          </a:p>
        </p:txBody>
      </p:sp>
      <p:sp>
        <p:nvSpPr>
          <p:cNvPr id="147459" name="Text Box 3"/>
          <p:cNvSpPr txBox="1">
            <a:spLocks noChangeArrowheads="1"/>
          </p:cNvSpPr>
          <p:nvPr/>
        </p:nvSpPr>
        <p:spPr bwMode="auto">
          <a:xfrm>
            <a:off x="457200" y="2634616"/>
            <a:ext cx="3886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lgn="ctr"/>
            <a:r>
              <a:rPr lang="en-US" dirty="0"/>
              <a:t>One term at a time: (t-test)</a:t>
            </a:r>
          </a:p>
        </p:txBody>
      </p:sp>
      <p:sp>
        <p:nvSpPr>
          <p:cNvPr id="147460" name="Text Box 4"/>
          <p:cNvSpPr txBox="1">
            <a:spLocks noChangeArrowheads="1"/>
          </p:cNvSpPr>
          <p:nvPr/>
        </p:nvSpPr>
        <p:spPr bwMode="auto">
          <a:xfrm>
            <a:off x="4495800" y="2710816"/>
            <a:ext cx="1981200" cy="1190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a:solidFill>
                  <a:schemeClr val="bg1"/>
                </a:solidFill>
              </a:rPr>
              <a:t>H</a:t>
            </a:r>
            <a:r>
              <a:rPr lang="en-US" baseline="-25000">
                <a:solidFill>
                  <a:schemeClr val="bg1"/>
                </a:solidFill>
              </a:rPr>
              <a:t>o</a:t>
            </a:r>
            <a:r>
              <a:rPr lang="en-US">
                <a:solidFill>
                  <a:schemeClr val="bg1"/>
                </a:solidFill>
              </a:rPr>
              <a:t>: </a:t>
            </a:r>
            <a:r>
              <a:rPr lang="en-US">
                <a:solidFill>
                  <a:schemeClr val="bg1"/>
                </a:solidFill>
                <a:sym typeface="Symbol" pitchFamily="18" charset="2"/>
              </a:rPr>
              <a:t></a:t>
            </a:r>
            <a:r>
              <a:rPr lang="en-US" baseline="-25000">
                <a:solidFill>
                  <a:schemeClr val="bg1"/>
                </a:solidFill>
                <a:sym typeface="Symbol" pitchFamily="18" charset="2"/>
              </a:rPr>
              <a:t>i</a:t>
            </a:r>
            <a:r>
              <a:rPr lang="en-US">
                <a:solidFill>
                  <a:schemeClr val="bg1"/>
                </a:solidFill>
                <a:sym typeface="Symbol" pitchFamily="18" charset="2"/>
              </a:rPr>
              <a:t>=0</a:t>
            </a:r>
          </a:p>
          <a:p>
            <a:pPr>
              <a:spcBef>
                <a:spcPct val="0"/>
              </a:spcBef>
            </a:pPr>
            <a:r>
              <a:rPr lang="en-US">
                <a:solidFill>
                  <a:schemeClr val="bg1"/>
                </a:solidFill>
                <a:sym typeface="Symbol" pitchFamily="18" charset="2"/>
              </a:rPr>
              <a:t>H</a:t>
            </a:r>
            <a:r>
              <a:rPr lang="en-US" baseline="-25000">
                <a:solidFill>
                  <a:schemeClr val="bg1"/>
                </a:solidFill>
                <a:sym typeface="Symbol" pitchFamily="18" charset="2"/>
              </a:rPr>
              <a:t>a</a:t>
            </a:r>
            <a:r>
              <a:rPr lang="en-US">
                <a:solidFill>
                  <a:schemeClr val="bg1"/>
                </a:solidFill>
                <a:sym typeface="Symbol" pitchFamily="18" charset="2"/>
              </a:rPr>
              <a:t>: </a:t>
            </a:r>
            <a:r>
              <a:rPr lang="en-US" baseline="-25000">
                <a:solidFill>
                  <a:schemeClr val="bg1"/>
                </a:solidFill>
                <a:sym typeface="Symbol" pitchFamily="18" charset="2"/>
              </a:rPr>
              <a:t>i</a:t>
            </a:r>
            <a:r>
              <a:rPr lang="en-US">
                <a:solidFill>
                  <a:schemeClr val="bg1"/>
                </a:solidFill>
                <a:sym typeface="Symbol" pitchFamily="18" charset="2"/>
              </a:rPr>
              <a:t>0</a:t>
            </a:r>
            <a:endParaRPr lang="en-US">
              <a:solidFill>
                <a:schemeClr val="bg1"/>
              </a:solidFill>
            </a:endParaRPr>
          </a:p>
        </p:txBody>
      </p:sp>
      <p:sp>
        <p:nvSpPr>
          <p:cNvPr id="147461" name="Text Box 5"/>
          <p:cNvSpPr txBox="1">
            <a:spLocks noChangeArrowheads="1"/>
          </p:cNvSpPr>
          <p:nvPr/>
        </p:nvSpPr>
        <p:spPr bwMode="auto">
          <a:xfrm>
            <a:off x="457200" y="4053841"/>
            <a:ext cx="3886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lgn="ctr"/>
            <a:r>
              <a:rPr lang="en-US" dirty="0"/>
              <a:t>All terms at once: (ANOVA)</a:t>
            </a:r>
          </a:p>
        </p:txBody>
      </p:sp>
      <p:sp>
        <p:nvSpPr>
          <p:cNvPr id="147462" name="Text Box 6"/>
          <p:cNvSpPr txBox="1">
            <a:spLocks noChangeArrowheads="1"/>
          </p:cNvSpPr>
          <p:nvPr/>
        </p:nvSpPr>
        <p:spPr bwMode="auto">
          <a:xfrm>
            <a:off x="4495800" y="4130040"/>
            <a:ext cx="4343400"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a:solidFill>
                  <a:schemeClr val="bg1"/>
                </a:solidFill>
              </a:rPr>
              <a:t>H</a:t>
            </a:r>
            <a:r>
              <a:rPr lang="en-US" baseline="-25000">
                <a:solidFill>
                  <a:schemeClr val="bg1"/>
                </a:solidFill>
              </a:rPr>
              <a:t>o</a:t>
            </a:r>
            <a:r>
              <a:rPr lang="en-US">
                <a:solidFill>
                  <a:schemeClr val="bg1"/>
                </a:solidFill>
              </a:rPr>
              <a:t>: </a:t>
            </a:r>
            <a:r>
              <a:rPr lang="en-US">
                <a:solidFill>
                  <a:schemeClr val="bg1"/>
                </a:solidFill>
                <a:sym typeface="Symbol" pitchFamily="18" charset="2"/>
              </a:rPr>
              <a:t></a:t>
            </a:r>
            <a:r>
              <a:rPr lang="en-US" baseline="-25000">
                <a:solidFill>
                  <a:schemeClr val="bg1"/>
                </a:solidFill>
                <a:sym typeface="Symbol" pitchFamily="18" charset="2"/>
              </a:rPr>
              <a:t>1</a:t>
            </a:r>
            <a:r>
              <a:rPr lang="en-US">
                <a:solidFill>
                  <a:schemeClr val="bg1"/>
                </a:solidFill>
                <a:sym typeface="Symbol" pitchFamily="18" charset="2"/>
              </a:rPr>
              <a:t>= </a:t>
            </a:r>
            <a:r>
              <a:rPr lang="en-US" baseline="-25000">
                <a:solidFill>
                  <a:schemeClr val="bg1"/>
                </a:solidFill>
                <a:sym typeface="Symbol" pitchFamily="18" charset="2"/>
              </a:rPr>
              <a:t>2</a:t>
            </a:r>
            <a:r>
              <a:rPr lang="en-US">
                <a:solidFill>
                  <a:schemeClr val="bg1"/>
                </a:solidFill>
                <a:sym typeface="Symbol" pitchFamily="18" charset="2"/>
              </a:rPr>
              <a:t>= ...=</a:t>
            </a:r>
            <a:r>
              <a:rPr lang="en-US" baseline="-25000">
                <a:solidFill>
                  <a:schemeClr val="bg1"/>
                </a:solidFill>
                <a:sym typeface="Symbol" pitchFamily="18" charset="2"/>
              </a:rPr>
              <a:t>k</a:t>
            </a:r>
            <a:r>
              <a:rPr lang="en-US">
                <a:solidFill>
                  <a:schemeClr val="bg1"/>
                </a:solidFill>
                <a:sym typeface="Symbol" pitchFamily="18" charset="2"/>
              </a:rPr>
              <a:t>= 0</a:t>
            </a:r>
          </a:p>
          <a:p>
            <a:pPr>
              <a:spcBef>
                <a:spcPct val="0"/>
              </a:spcBef>
            </a:pPr>
            <a:r>
              <a:rPr lang="en-US">
                <a:solidFill>
                  <a:schemeClr val="bg1"/>
                </a:solidFill>
                <a:sym typeface="Symbol" pitchFamily="18" charset="2"/>
              </a:rPr>
              <a:t>H</a:t>
            </a:r>
            <a:r>
              <a:rPr lang="en-US" baseline="-25000">
                <a:solidFill>
                  <a:schemeClr val="bg1"/>
                </a:solidFill>
                <a:sym typeface="Symbol" pitchFamily="18" charset="2"/>
              </a:rPr>
              <a:t>a</a:t>
            </a:r>
            <a:r>
              <a:rPr lang="en-US">
                <a:solidFill>
                  <a:schemeClr val="bg1"/>
                </a:solidFill>
                <a:sym typeface="Symbol" pitchFamily="18" charset="2"/>
              </a:rPr>
              <a:t>: Some </a:t>
            </a:r>
            <a:r>
              <a:rPr lang="en-US" baseline="-25000">
                <a:solidFill>
                  <a:schemeClr val="bg1"/>
                </a:solidFill>
                <a:sym typeface="Symbol" pitchFamily="18" charset="2"/>
              </a:rPr>
              <a:t>i</a:t>
            </a:r>
            <a:r>
              <a:rPr lang="en-US">
                <a:solidFill>
                  <a:schemeClr val="bg1"/>
                </a:solidFill>
                <a:sym typeface="Symbol" pitchFamily="18" charset="2"/>
              </a:rPr>
              <a:t>0 </a:t>
            </a:r>
          </a:p>
        </p:txBody>
      </p:sp>
      <p:sp>
        <p:nvSpPr>
          <p:cNvPr id="147463" name="Text Box 7"/>
          <p:cNvSpPr txBox="1">
            <a:spLocks noChangeArrowheads="1"/>
          </p:cNvSpPr>
          <p:nvPr/>
        </p:nvSpPr>
        <p:spPr bwMode="auto">
          <a:xfrm>
            <a:off x="483220" y="5654040"/>
            <a:ext cx="8229600" cy="762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lgn="ctr"/>
            <a:r>
              <a:rPr lang="en-US" sz="4400">
                <a:solidFill>
                  <a:schemeClr val="tx1"/>
                </a:solidFill>
              </a:rPr>
              <a:t>Is there anything in between?</a:t>
            </a:r>
          </a:p>
        </p:txBody>
      </p:sp>
      <mc:AlternateContent xmlns:mc="http://schemas.openxmlformats.org/markup-compatibility/2006" xmlns:a14="http://schemas.microsoft.com/office/drawing/2010/main">
        <mc:Choice Requires="a14">
          <p:sp>
            <p:nvSpPr>
              <p:cNvPr id="3" name="TextBox 2"/>
              <p:cNvSpPr txBox="1"/>
              <p:nvPr/>
            </p:nvSpPr>
            <p:spPr>
              <a:xfrm>
                <a:off x="304800" y="1600201"/>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𝑌</m:t>
                      </m:r>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𝑋</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2</m:t>
                          </m:r>
                        </m:sub>
                      </m:sSub>
                      <m:sSub>
                        <m:sSubPr>
                          <m:ctrlPr>
                            <a:rPr lang="en-US" i="1">
                              <a:latin typeface="Cambria Math" panose="02040503050406030204" pitchFamily="18" charset="0"/>
                            </a:rPr>
                          </m:ctrlPr>
                        </m:sSubPr>
                        <m:e>
                          <m:r>
                            <a:rPr lang="en-US" i="1">
                              <a:latin typeface="Cambria Math"/>
                            </a:rPr>
                            <m:t>𝑋</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𝛽</m:t>
                          </m:r>
                        </m:e>
                        <m:sub>
                          <m:r>
                            <a:rPr lang="en-US" i="1">
                              <a:latin typeface="Cambria Math"/>
                            </a:rPr>
                            <m:t>𝑘</m:t>
                          </m:r>
                        </m:sub>
                      </m:sSub>
                      <m:sSub>
                        <m:sSubPr>
                          <m:ctrlPr>
                            <a:rPr lang="en-US" i="1">
                              <a:latin typeface="Cambria Math" panose="02040503050406030204" pitchFamily="18" charset="0"/>
                            </a:rPr>
                          </m:ctrlPr>
                        </m:sSubPr>
                        <m:e>
                          <m:r>
                            <a:rPr lang="en-US" i="1">
                              <a:latin typeface="Cambria Math"/>
                            </a:rPr>
                            <m:t>𝑋</m:t>
                          </m:r>
                        </m:e>
                        <m:sub>
                          <m:r>
                            <a:rPr lang="en-US" i="1">
                              <a:latin typeface="Cambria Math"/>
                            </a:rPr>
                            <m:t>𝑘</m:t>
                          </m:r>
                        </m:sub>
                      </m:sSub>
                      <m:r>
                        <a:rPr lang="en-US" i="1">
                          <a:latin typeface="Cambria Math"/>
                        </a:rPr>
                        <m:t>+</m:t>
                      </m:r>
                      <m:r>
                        <a:rPr lang="en-US" i="1">
                          <a:latin typeface="Cambria Math"/>
                          <a:ea typeface="Cambria Math"/>
                        </a:rPr>
                        <m:t>𝜀</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04800" y="1600201"/>
                <a:ext cx="7848600" cy="461665"/>
              </a:xfrm>
              <a:prstGeom prst="rect">
                <a:avLst/>
              </a:prstGeom>
              <a:blipFill>
                <a:blip r:embed="rId2"/>
                <a:stretch>
                  <a:fillRect b="-18667"/>
                </a:stretch>
              </a:blipFill>
            </p:spPr>
            <p:txBody>
              <a:bodyPr/>
              <a:lstStyle/>
              <a:p>
                <a:r>
                  <a:rPr lang="en-US">
                    <a:noFill/>
                  </a:rPr>
                  <a:t> </a:t>
                </a:r>
              </a:p>
            </p:txBody>
          </p:sp>
        </mc:Fallback>
      </mc:AlternateContent>
      <p:sp>
        <p:nvSpPr>
          <p:cNvPr id="10" name="TextBox 9"/>
          <p:cNvSpPr txBox="1"/>
          <p:nvPr/>
        </p:nvSpPr>
        <p:spPr>
          <a:xfrm>
            <a:off x="76200" y="2032614"/>
            <a:ext cx="3276600" cy="461665"/>
          </a:xfrm>
          <a:prstGeom prst="rect">
            <a:avLst/>
          </a:prstGeom>
          <a:noFill/>
        </p:spPr>
        <p:txBody>
          <a:bodyPr wrap="square" rtlCol="0">
            <a:spAutoFit/>
          </a:bodyPr>
          <a:lstStyle/>
          <a:p>
            <a:r>
              <a:rPr lang="en-US" dirty="0"/>
              <a:t>We can test…</a:t>
            </a:r>
          </a:p>
        </p:txBody>
      </p:sp>
      <p:sp>
        <p:nvSpPr>
          <p:cNvPr id="4" name="Oval 3"/>
          <p:cNvSpPr/>
          <p:nvPr/>
        </p:nvSpPr>
        <p:spPr bwMode="auto">
          <a:xfrm>
            <a:off x="3733800" y="1447800"/>
            <a:ext cx="1143000" cy="908864"/>
          </a:xfrm>
          <a:prstGeom prst="ellipse">
            <a:avLst/>
          </a:prstGeom>
          <a:noFill/>
          <a:ln w="28575" cap="flat" cmpd="sng" algn="ctr">
            <a:solidFill>
              <a:schemeClr val="accent2">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600"/>
          </a:p>
        </p:txBody>
      </p:sp>
      <p:sp>
        <p:nvSpPr>
          <p:cNvPr id="12" name="Oval 11"/>
          <p:cNvSpPr/>
          <p:nvPr/>
        </p:nvSpPr>
        <p:spPr bwMode="auto">
          <a:xfrm>
            <a:off x="2057400" y="1371600"/>
            <a:ext cx="5181600" cy="908864"/>
          </a:xfrm>
          <a:prstGeom prst="ellipse">
            <a:avLst/>
          </a:prstGeom>
          <a:noFill/>
          <a:ln w="28575" cap="flat" cmpd="sng" algn="ctr">
            <a:solidFill>
              <a:schemeClr val="accent2">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600"/>
          </a:p>
        </p:txBody>
      </p:sp>
    </p:spTree>
    <p:extLst>
      <p:ext uri="{BB962C8B-B14F-4D97-AF65-F5344CB8AC3E}">
        <p14:creationId xmlns:p14="http://schemas.microsoft.com/office/powerpoint/2010/main" val="90565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40042" y="276588"/>
            <a:ext cx="9144000" cy="1143000"/>
          </a:xfrm>
        </p:spPr>
        <p:txBody>
          <a:bodyPr/>
          <a:lstStyle/>
          <a:p>
            <a:r>
              <a:rPr lang="en-US" sz="4000" dirty="0">
                <a:solidFill>
                  <a:srgbClr val="FFFF66"/>
                </a:solidFill>
              </a:rPr>
              <a:t>Tests to Compare Two Regression Lines</a:t>
            </a:r>
          </a:p>
        </p:txBody>
      </p:sp>
      <p:sp>
        <p:nvSpPr>
          <p:cNvPr id="201732" name="Text Box 4"/>
          <p:cNvSpPr txBox="1">
            <a:spLocks noChangeArrowheads="1"/>
          </p:cNvSpPr>
          <p:nvPr/>
        </p:nvSpPr>
        <p:spPr bwMode="auto">
          <a:xfrm>
            <a:off x="304800" y="2562589"/>
            <a:ext cx="3657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a:t>Different      slope?</a:t>
            </a:r>
          </a:p>
        </p:txBody>
      </p:sp>
      <p:sp>
        <p:nvSpPr>
          <p:cNvPr id="201733" name="Text Box 5"/>
          <p:cNvSpPr txBox="1">
            <a:spLocks noChangeArrowheads="1"/>
          </p:cNvSpPr>
          <p:nvPr/>
        </p:nvSpPr>
        <p:spPr bwMode="auto">
          <a:xfrm>
            <a:off x="3048000" y="2562589"/>
            <a:ext cx="2286000" cy="11906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a:solidFill>
                  <a:schemeClr val="tx1"/>
                </a:solidFill>
              </a:rPr>
              <a:t>H</a:t>
            </a:r>
            <a:r>
              <a:rPr lang="en-US" baseline="-25000">
                <a:solidFill>
                  <a:schemeClr val="tx1"/>
                </a:solidFill>
              </a:rPr>
              <a:t>o</a:t>
            </a:r>
            <a:r>
              <a:rPr lang="en-US">
                <a:solidFill>
                  <a:schemeClr val="tx1"/>
                </a:solidFill>
              </a:rPr>
              <a:t>: </a:t>
            </a:r>
            <a:r>
              <a:rPr lang="en-US">
                <a:solidFill>
                  <a:schemeClr val="tx1"/>
                </a:solidFill>
                <a:sym typeface="Symbol" pitchFamily="18" charset="2"/>
              </a:rPr>
              <a:t></a:t>
            </a:r>
            <a:r>
              <a:rPr lang="en-US" baseline="-25000">
                <a:solidFill>
                  <a:schemeClr val="tx1"/>
                </a:solidFill>
                <a:sym typeface="Symbol" pitchFamily="18" charset="2"/>
              </a:rPr>
              <a:t>3</a:t>
            </a:r>
            <a:r>
              <a:rPr lang="en-US">
                <a:solidFill>
                  <a:schemeClr val="tx1"/>
                </a:solidFill>
                <a:sym typeface="Symbol" pitchFamily="18" charset="2"/>
              </a:rPr>
              <a:t> = 0</a:t>
            </a:r>
          </a:p>
          <a:p>
            <a:pPr>
              <a:spcBef>
                <a:spcPct val="0"/>
              </a:spcBef>
            </a:pPr>
            <a:r>
              <a:rPr lang="en-US">
                <a:solidFill>
                  <a:schemeClr val="tx1"/>
                </a:solidFill>
              </a:rPr>
              <a:t>H</a:t>
            </a:r>
            <a:r>
              <a:rPr lang="en-US" baseline="-25000">
                <a:solidFill>
                  <a:schemeClr val="tx1"/>
                </a:solidFill>
              </a:rPr>
              <a:t>a</a:t>
            </a:r>
            <a:r>
              <a:rPr lang="en-US">
                <a:solidFill>
                  <a:schemeClr val="tx1"/>
                </a:solidFill>
              </a:rPr>
              <a:t>: </a:t>
            </a:r>
            <a:r>
              <a:rPr lang="en-US">
                <a:solidFill>
                  <a:schemeClr val="tx1"/>
                </a:solidFill>
                <a:sym typeface="Symbol" pitchFamily="18" charset="2"/>
              </a:rPr>
              <a:t></a:t>
            </a:r>
            <a:r>
              <a:rPr lang="en-US" baseline="-25000">
                <a:solidFill>
                  <a:schemeClr val="tx1"/>
                </a:solidFill>
                <a:sym typeface="Symbol" pitchFamily="18" charset="2"/>
              </a:rPr>
              <a:t>3</a:t>
            </a:r>
            <a:r>
              <a:rPr lang="en-US">
                <a:solidFill>
                  <a:schemeClr val="tx1"/>
                </a:solidFill>
                <a:sym typeface="Symbol" pitchFamily="18" charset="2"/>
              </a:rPr>
              <a:t>  0</a:t>
            </a:r>
          </a:p>
        </p:txBody>
      </p:sp>
      <p:sp>
        <p:nvSpPr>
          <p:cNvPr id="201734" name="Text Box 6"/>
          <p:cNvSpPr txBox="1">
            <a:spLocks noChangeArrowheads="1"/>
          </p:cNvSpPr>
          <p:nvPr/>
        </p:nvSpPr>
        <p:spPr bwMode="auto">
          <a:xfrm>
            <a:off x="228600" y="4086589"/>
            <a:ext cx="3657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a:t>Different intercept?</a:t>
            </a:r>
          </a:p>
        </p:txBody>
      </p:sp>
      <p:sp>
        <p:nvSpPr>
          <p:cNvPr id="201735" name="Text Box 7"/>
          <p:cNvSpPr txBox="1">
            <a:spLocks noChangeArrowheads="1"/>
          </p:cNvSpPr>
          <p:nvPr/>
        </p:nvSpPr>
        <p:spPr bwMode="auto">
          <a:xfrm>
            <a:off x="3048000" y="4086589"/>
            <a:ext cx="2286000" cy="11906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a:solidFill>
                  <a:schemeClr val="tx1"/>
                </a:solidFill>
              </a:rPr>
              <a:t>H</a:t>
            </a:r>
            <a:r>
              <a:rPr lang="en-US" baseline="-25000">
                <a:solidFill>
                  <a:schemeClr val="tx1"/>
                </a:solidFill>
              </a:rPr>
              <a:t>o</a:t>
            </a:r>
            <a:r>
              <a:rPr lang="en-US">
                <a:solidFill>
                  <a:schemeClr val="tx1"/>
                </a:solidFill>
              </a:rPr>
              <a:t>: </a:t>
            </a:r>
            <a:r>
              <a:rPr lang="en-US">
                <a:solidFill>
                  <a:schemeClr val="tx1"/>
                </a:solidFill>
                <a:sym typeface="Symbol" pitchFamily="18" charset="2"/>
              </a:rPr>
              <a:t></a:t>
            </a:r>
            <a:r>
              <a:rPr lang="en-US" baseline="-25000">
                <a:solidFill>
                  <a:schemeClr val="tx1"/>
                </a:solidFill>
                <a:sym typeface="Symbol" pitchFamily="18" charset="2"/>
              </a:rPr>
              <a:t>2</a:t>
            </a:r>
            <a:r>
              <a:rPr lang="en-US">
                <a:solidFill>
                  <a:schemeClr val="tx1"/>
                </a:solidFill>
                <a:sym typeface="Symbol" pitchFamily="18" charset="2"/>
              </a:rPr>
              <a:t> = 0</a:t>
            </a:r>
          </a:p>
          <a:p>
            <a:pPr>
              <a:spcBef>
                <a:spcPct val="0"/>
              </a:spcBef>
            </a:pPr>
            <a:r>
              <a:rPr lang="en-US">
                <a:solidFill>
                  <a:schemeClr val="tx1"/>
                </a:solidFill>
              </a:rPr>
              <a:t>H</a:t>
            </a:r>
            <a:r>
              <a:rPr lang="en-US" baseline="-25000">
                <a:solidFill>
                  <a:schemeClr val="tx1"/>
                </a:solidFill>
              </a:rPr>
              <a:t>a</a:t>
            </a:r>
            <a:r>
              <a:rPr lang="en-US">
                <a:solidFill>
                  <a:schemeClr val="tx1"/>
                </a:solidFill>
              </a:rPr>
              <a:t>: </a:t>
            </a:r>
            <a:r>
              <a:rPr lang="en-US">
                <a:solidFill>
                  <a:schemeClr val="tx1"/>
                </a:solidFill>
                <a:sym typeface="Symbol" pitchFamily="18" charset="2"/>
              </a:rPr>
              <a:t></a:t>
            </a:r>
            <a:r>
              <a:rPr lang="en-US" baseline="-25000">
                <a:solidFill>
                  <a:schemeClr val="tx1"/>
                </a:solidFill>
                <a:sym typeface="Symbol" pitchFamily="18" charset="2"/>
              </a:rPr>
              <a:t>2</a:t>
            </a:r>
            <a:r>
              <a:rPr lang="en-US">
                <a:solidFill>
                  <a:schemeClr val="tx1"/>
                </a:solidFill>
                <a:sym typeface="Symbol" pitchFamily="18" charset="2"/>
              </a:rPr>
              <a:t>  0</a:t>
            </a:r>
          </a:p>
        </p:txBody>
      </p:sp>
      <p:sp>
        <p:nvSpPr>
          <p:cNvPr id="201736" name="Text Box 8"/>
          <p:cNvSpPr txBox="1">
            <a:spLocks noChangeArrowheads="1"/>
          </p:cNvSpPr>
          <p:nvPr/>
        </p:nvSpPr>
        <p:spPr bwMode="auto">
          <a:xfrm>
            <a:off x="304800" y="5486764"/>
            <a:ext cx="2819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a:t>Different lines?</a:t>
            </a:r>
          </a:p>
        </p:txBody>
      </p:sp>
      <p:sp>
        <p:nvSpPr>
          <p:cNvPr id="201737" name="Text Box 9"/>
          <p:cNvSpPr txBox="1">
            <a:spLocks noChangeArrowheads="1"/>
          </p:cNvSpPr>
          <p:nvPr/>
        </p:nvSpPr>
        <p:spPr bwMode="auto">
          <a:xfrm>
            <a:off x="2971800" y="5486764"/>
            <a:ext cx="3886200" cy="11906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a:solidFill>
                  <a:schemeClr val="tx1"/>
                </a:solidFill>
              </a:rPr>
              <a:t>H</a:t>
            </a:r>
            <a:r>
              <a:rPr lang="en-US" baseline="-25000">
                <a:solidFill>
                  <a:schemeClr val="tx1"/>
                </a:solidFill>
              </a:rPr>
              <a:t>o</a:t>
            </a:r>
            <a:r>
              <a:rPr lang="en-US">
                <a:solidFill>
                  <a:schemeClr val="tx1"/>
                </a:solidFill>
              </a:rPr>
              <a:t>: </a:t>
            </a:r>
            <a:r>
              <a:rPr lang="en-US">
                <a:solidFill>
                  <a:schemeClr val="tx1"/>
                </a:solidFill>
                <a:sym typeface="Symbol" pitchFamily="18" charset="2"/>
              </a:rPr>
              <a:t></a:t>
            </a:r>
            <a:r>
              <a:rPr lang="en-US" baseline="-25000">
                <a:solidFill>
                  <a:schemeClr val="tx1"/>
                </a:solidFill>
                <a:sym typeface="Symbol" pitchFamily="18" charset="2"/>
              </a:rPr>
              <a:t>2</a:t>
            </a:r>
            <a:r>
              <a:rPr lang="en-US">
                <a:solidFill>
                  <a:schemeClr val="tx1"/>
                </a:solidFill>
                <a:sym typeface="Symbol" pitchFamily="18" charset="2"/>
              </a:rPr>
              <a:t> =</a:t>
            </a:r>
            <a:r>
              <a:rPr lang="en-US" baseline="-25000">
                <a:solidFill>
                  <a:schemeClr val="tx1"/>
                </a:solidFill>
                <a:sym typeface="Symbol" pitchFamily="18" charset="2"/>
              </a:rPr>
              <a:t>3</a:t>
            </a:r>
            <a:r>
              <a:rPr lang="en-US">
                <a:solidFill>
                  <a:schemeClr val="tx1"/>
                </a:solidFill>
                <a:sym typeface="Symbol" pitchFamily="18" charset="2"/>
              </a:rPr>
              <a:t> = 0</a:t>
            </a:r>
          </a:p>
          <a:p>
            <a:pPr>
              <a:spcBef>
                <a:spcPct val="0"/>
              </a:spcBef>
            </a:pPr>
            <a:r>
              <a:rPr lang="en-US">
                <a:solidFill>
                  <a:schemeClr val="tx1"/>
                </a:solidFill>
              </a:rPr>
              <a:t>H</a:t>
            </a:r>
            <a:r>
              <a:rPr lang="en-US" baseline="-25000">
                <a:solidFill>
                  <a:schemeClr val="tx1"/>
                </a:solidFill>
              </a:rPr>
              <a:t>a</a:t>
            </a:r>
            <a:r>
              <a:rPr lang="en-US">
                <a:solidFill>
                  <a:schemeClr val="tx1"/>
                </a:solidFill>
              </a:rPr>
              <a:t>: </a:t>
            </a:r>
            <a:r>
              <a:rPr lang="en-US">
                <a:solidFill>
                  <a:schemeClr val="tx1"/>
                </a:solidFill>
                <a:sym typeface="Symbol" pitchFamily="18" charset="2"/>
              </a:rPr>
              <a:t></a:t>
            </a:r>
            <a:r>
              <a:rPr lang="en-US" baseline="-25000">
                <a:solidFill>
                  <a:schemeClr val="tx1"/>
                </a:solidFill>
                <a:sym typeface="Symbol" pitchFamily="18" charset="2"/>
              </a:rPr>
              <a:t>2</a:t>
            </a:r>
            <a:r>
              <a:rPr lang="en-US">
                <a:solidFill>
                  <a:schemeClr val="tx1"/>
                </a:solidFill>
                <a:sym typeface="Symbol" pitchFamily="18" charset="2"/>
              </a:rPr>
              <a:t>  0 or </a:t>
            </a:r>
            <a:r>
              <a:rPr lang="en-US" baseline="-25000">
                <a:solidFill>
                  <a:schemeClr val="tx1"/>
                </a:solidFill>
                <a:sym typeface="Symbol" pitchFamily="18" charset="2"/>
              </a:rPr>
              <a:t>3</a:t>
            </a:r>
            <a:r>
              <a:rPr lang="en-US">
                <a:solidFill>
                  <a:schemeClr val="tx1"/>
                </a:solidFill>
                <a:sym typeface="Symbol" pitchFamily="18" charset="2"/>
              </a:rPr>
              <a:t>  0</a:t>
            </a:r>
          </a:p>
        </p:txBody>
      </p:sp>
      <p:sp>
        <p:nvSpPr>
          <p:cNvPr id="201738" name="Text Box 10"/>
          <p:cNvSpPr txBox="1">
            <a:spLocks noChangeArrowheads="1"/>
          </p:cNvSpPr>
          <p:nvPr/>
        </p:nvSpPr>
        <p:spPr bwMode="auto">
          <a:xfrm>
            <a:off x="5644393" y="264757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t>(t-test)</a:t>
            </a:r>
          </a:p>
        </p:txBody>
      </p:sp>
      <p:sp>
        <p:nvSpPr>
          <p:cNvPr id="201739" name="Text Box 11"/>
          <p:cNvSpPr txBox="1">
            <a:spLocks noChangeArrowheads="1"/>
          </p:cNvSpPr>
          <p:nvPr/>
        </p:nvSpPr>
        <p:spPr bwMode="auto">
          <a:xfrm>
            <a:off x="5719321" y="4398479"/>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t>(t-test)</a:t>
            </a:r>
          </a:p>
        </p:txBody>
      </p:sp>
      <p:sp>
        <p:nvSpPr>
          <p:cNvPr id="201740" name="Text Box 12"/>
          <p:cNvSpPr txBox="1">
            <a:spLocks noChangeArrowheads="1"/>
          </p:cNvSpPr>
          <p:nvPr/>
        </p:nvSpPr>
        <p:spPr bwMode="auto">
          <a:xfrm>
            <a:off x="7162800" y="5486764"/>
            <a:ext cx="175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t>(???)</a:t>
            </a:r>
          </a:p>
        </p:txBody>
      </p:sp>
      <p:sp>
        <p:nvSpPr>
          <p:cNvPr id="16" name="Oval 15"/>
          <p:cNvSpPr/>
          <p:nvPr/>
        </p:nvSpPr>
        <p:spPr bwMode="auto">
          <a:xfrm>
            <a:off x="3962400" y="1343388"/>
            <a:ext cx="3581400" cy="908864"/>
          </a:xfrm>
          <a:prstGeom prst="ellipse">
            <a:avLst/>
          </a:prstGeom>
          <a:noFill/>
          <a:ln w="28575" cap="flat" cmpd="sng" algn="ctr">
            <a:solidFill>
              <a:schemeClr val="accent2">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600"/>
          </a:p>
        </p:txBody>
      </p:sp>
      <mc:AlternateContent xmlns:mc="http://schemas.openxmlformats.org/markup-compatibility/2006" xmlns:a14="http://schemas.microsoft.com/office/drawing/2010/main">
        <mc:Choice Requires="a14">
          <p:sp>
            <p:nvSpPr>
              <p:cNvPr id="17" name="TextBox 16"/>
              <p:cNvSpPr txBox="1"/>
              <p:nvPr/>
            </p:nvSpPr>
            <p:spPr>
              <a:xfrm>
                <a:off x="152400" y="1419588"/>
                <a:ext cx="838200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a:rPr>
                        <m:t>𝑌</m:t>
                      </m:r>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𝛽</m:t>
                          </m:r>
                        </m:e>
                        <m:sub>
                          <m:r>
                            <a:rPr lang="en-US" sz="4000" i="1">
                              <a:latin typeface="Cambria Math"/>
                            </a:rPr>
                            <m:t>0</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𝛽</m:t>
                          </m:r>
                        </m:e>
                        <m:sub>
                          <m:r>
                            <a:rPr lang="en-US" sz="4000" i="1">
                              <a:latin typeface="Cambria Math"/>
                            </a:rPr>
                            <m:t>1</m:t>
                          </m:r>
                        </m:sub>
                      </m:sSub>
                      <m:sSub>
                        <m:sSubPr>
                          <m:ctrlPr>
                            <a:rPr lang="en-US" sz="4000" i="1">
                              <a:latin typeface="Cambria Math" panose="02040503050406030204" pitchFamily="18" charset="0"/>
                            </a:rPr>
                          </m:ctrlPr>
                        </m:sSubPr>
                        <m:e>
                          <m:r>
                            <a:rPr lang="en-US" sz="4000" i="1">
                              <a:latin typeface="Cambria Math"/>
                            </a:rPr>
                            <m:t>𝑋</m:t>
                          </m:r>
                        </m:e>
                        <m:sub>
                          <m:r>
                            <a:rPr lang="en-US" sz="4000" i="1">
                              <a:latin typeface="Cambria Math"/>
                            </a:rPr>
                            <m:t>1</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𝛽</m:t>
                          </m:r>
                        </m:e>
                        <m:sub>
                          <m:r>
                            <a:rPr lang="en-US" sz="4000" i="1">
                              <a:latin typeface="Cambria Math"/>
                            </a:rPr>
                            <m:t>2</m:t>
                          </m:r>
                        </m:sub>
                      </m:sSub>
                      <m:sSub>
                        <m:sSubPr>
                          <m:ctrlPr>
                            <a:rPr lang="en-US" sz="4000" i="1">
                              <a:latin typeface="Cambria Math" panose="02040503050406030204" pitchFamily="18" charset="0"/>
                            </a:rPr>
                          </m:ctrlPr>
                        </m:sSubPr>
                        <m:e>
                          <m:r>
                            <a:rPr lang="en-US" sz="4000" i="1">
                              <a:latin typeface="Cambria Math"/>
                            </a:rPr>
                            <m:t>𝑋</m:t>
                          </m:r>
                        </m:e>
                        <m:sub>
                          <m:r>
                            <a:rPr lang="en-US" sz="4000" i="1">
                              <a:latin typeface="Cambria Math"/>
                            </a:rPr>
                            <m:t>2</m:t>
                          </m:r>
                        </m:sub>
                      </m:sSub>
                      <m:r>
                        <a:rPr lang="en-US" sz="4000" i="1">
                          <a:latin typeface="Cambria Math"/>
                        </a:rPr>
                        <m:t>+</m:t>
                      </m:r>
                      <m:sSub>
                        <m:sSubPr>
                          <m:ctrlPr>
                            <a:rPr lang="en-US" sz="4000" i="1">
                              <a:latin typeface="Cambria Math" panose="02040503050406030204" pitchFamily="18" charset="0"/>
                            </a:rPr>
                          </m:ctrlPr>
                        </m:sSubPr>
                        <m:e>
                          <m:r>
                            <a:rPr lang="en-US" sz="4000" i="1">
                              <a:latin typeface="Cambria Math"/>
                            </a:rPr>
                            <m:t>𝛽</m:t>
                          </m:r>
                        </m:e>
                        <m:sub>
                          <m:r>
                            <a:rPr lang="en-US" sz="4000" i="1">
                              <a:latin typeface="Cambria Math"/>
                            </a:rPr>
                            <m:t>3</m:t>
                          </m:r>
                        </m:sub>
                      </m:sSub>
                      <m:sSub>
                        <m:sSubPr>
                          <m:ctrlPr>
                            <a:rPr lang="en-US" sz="4000" i="1">
                              <a:latin typeface="Cambria Math" panose="02040503050406030204" pitchFamily="18" charset="0"/>
                            </a:rPr>
                          </m:ctrlPr>
                        </m:sSubPr>
                        <m:e>
                          <m:r>
                            <a:rPr lang="en-US" sz="4000" i="1">
                              <a:latin typeface="Cambria Math"/>
                            </a:rPr>
                            <m:t>𝑋</m:t>
                          </m:r>
                        </m:e>
                        <m:sub>
                          <m:r>
                            <a:rPr lang="en-US" sz="4000" i="1">
                              <a:latin typeface="Cambria Math"/>
                            </a:rPr>
                            <m:t>1</m:t>
                          </m:r>
                        </m:sub>
                      </m:sSub>
                      <m:sSub>
                        <m:sSubPr>
                          <m:ctrlPr>
                            <a:rPr lang="en-US" sz="4000" i="1">
                              <a:latin typeface="Cambria Math" panose="02040503050406030204" pitchFamily="18" charset="0"/>
                            </a:rPr>
                          </m:ctrlPr>
                        </m:sSubPr>
                        <m:e>
                          <m:r>
                            <a:rPr lang="en-US" sz="4000" i="1">
                              <a:latin typeface="Cambria Math"/>
                            </a:rPr>
                            <m:t>𝑋</m:t>
                          </m:r>
                        </m:e>
                        <m:sub>
                          <m:r>
                            <a:rPr lang="en-US" sz="4000" i="1">
                              <a:latin typeface="Cambria Math"/>
                            </a:rPr>
                            <m:t>2</m:t>
                          </m:r>
                        </m:sub>
                      </m:sSub>
                      <m:r>
                        <a:rPr lang="en-US" sz="4000" i="1">
                          <a:latin typeface="Cambria Math"/>
                        </a:rPr>
                        <m:t>+</m:t>
                      </m:r>
                      <m:r>
                        <a:rPr lang="en-US" sz="4000" i="1">
                          <a:latin typeface="Cambria Math"/>
                          <a:ea typeface="Cambria Math"/>
                        </a:rPr>
                        <m:t>𝜀</m:t>
                      </m:r>
                    </m:oMath>
                  </m:oMathPara>
                </a14:m>
                <a:endParaRPr lang="en-US" sz="4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52400" y="1419588"/>
                <a:ext cx="8382000" cy="707886"/>
              </a:xfrm>
              <a:prstGeom prst="rect">
                <a:avLst/>
              </a:prstGeom>
              <a:blipFill>
                <a:blip r:embed="rId3"/>
                <a:stretch>
                  <a:fillRect/>
                </a:stretch>
              </a:blipFill>
            </p:spPr>
            <p:txBody>
              <a:bodyPr/>
              <a:lstStyle/>
              <a:p>
                <a:r>
                  <a:rPr lang="en-US">
                    <a:noFill/>
                  </a:rPr>
                  <a:t> </a:t>
                </a:r>
              </a:p>
            </p:txBody>
          </p:sp>
        </mc:Fallback>
      </mc:AlternateContent>
      <p:cxnSp>
        <p:nvCxnSpPr>
          <p:cNvPr id="3" name="Straight Arrow Connector 2"/>
          <p:cNvCxnSpPr/>
          <p:nvPr/>
        </p:nvCxnSpPr>
        <p:spPr bwMode="auto">
          <a:xfrm flipV="1">
            <a:off x="5562600" y="2410189"/>
            <a:ext cx="231648" cy="2867025"/>
          </a:xfrm>
          <a:prstGeom prst="straightConnector1">
            <a:avLst/>
          </a:prstGeom>
          <a:noFill/>
          <a:ln w="38100" cap="flat" cmpd="sng" algn="ctr">
            <a:solidFill>
              <a:schemeClr val="accent2">
                <a:lumMod val="20000"/>
                <a:lumOff val="80000"/>
              </a:schemeClr>
            </a:solidFill>
            <a:prstDash val="solid"/>
            <a:round/>
            <a:headEnd type="none" w="med" len="med"/>
            <a:tailEnd type="arrow"/>
          </a:ln>
          <a:effectLst/>
        </p:spPr>
      </p:cxnSp>
      <p:sp>
        <p:nvSpPr>
          <p:cNvPr id="18" name="Rectangle 17"/>
          <p:cNvSpPr/>
          <p:nvPr/>
        </p:nvSpPr>
        <p:spPr>
          <a:xfrm>
            <a:off x="8229600" y="2312513"/>
            <a:ext cx="3425952" cy="954107"/>
          </a:xfrm>
          <a:prstGeom prst="rect">
            <a:avLst/>
          </a:prstGeom>
        </p:spPr>
        <p:txBody>
          <a:bodyPr wrap="square">
            <a:spAutoFit/>
          </a:bodyPr>
          <a:lstStyle/>
          <a:p>
            <a:r>
              <a:rPr lang="en-US" sz="2800" i="1" dirty="0">
                <a:solidFill>
                  <a:schemeClr val="bg1"/>
                </a:solidFill>
              </a:rPr>
              <a:t>How do we test just a subset of predictors?</a:t>
            </a:r>
          </a:p>
        </p:txBody>
      </p:sp>
    </p:spTree>
    <p:extLst>
      <p:ext uri="{BB962C8B-B14F-4D97-AF65-F5344CB8AC3E}">
        <p14:creationId xmlns:p14="http://schemas.microsoft.com/office/powerpoint/2010/main" val="388835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09800" y="228600"/>
            <a:ext cx="7772400" cy="1143000"/>
          </a:xfrm>
        </p:spPr>
        <p:txBody>
          <a:bodyPr/>
          <a:lstStyle/>
          <a:p>
            <a:r>
              <a:rPr lang="en-US" dirty="0">
                <a:solidFill>
                  <a:srgbClr val="FFFF66"/>
                </a:solidFill>
              </a:rPr>
              <a:t>Nested Models</a:t>
            </a:r>
          </a:p>
        </p:txBody>
      </p:sp>
      <p:sp>
        <p:nvSpPr>
          <p:cNvPr id="148483" name="Text Box 3"/>
          <p:cNvSpPr txBox="1">
            <a:spLocks noChangeArrowheads="1"/>
          </p:cNvSpPr>
          <p:nvPr/>
        </p:nvSpPr>
        <p:spPr bwMode="auto">
          <a:xfrm>
            <a:off x="152400" y="1295400"/>
            <a:ext cx="8915400" cy="15696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solidFill>
                  <a:schemeClr val="bg1"/>
                </a:solidFill>
              </a:rPr>
              <a:t>Definition</a:t>
            </a:r>
            <a:r>
              <a:rPr lang="en-US" sz="3200" dirty="0"/>
              <a:t>: If </a:t>
            </a:r>
            <a:r>
              <a:rPr lang="en-US" sz="3200" u="sng" dirty="0"/>
              <a:t>all</a:t>
            </a:r>
            <a:r>
              <a:rPr lang="en-US" sz="3200" dirty="0"/>
              <a:t> of the predictors in Model A are also in a bigger Model B, we say that Model A is </a:t>
            </a:r>
            <a:r>
              <a:rPr lang="en-US" sz="3200" i="1" dirty="0">
                <a:solidFill>
                  <a:schemeClr val="bg1"/>
                </a:solidFill>
              </a:rPr>
              <a:t>nested</a:t>
            </a:r>
            <a:r>
              <a:rPr lang="en-US" sz="3200" dirty="0"/>
              <a:t> in Model B.</a:t>
            </a:r>
          </a:p>
        </p:txBody>
      </p:sp>
      <mc:AlternateContent xmlns:mc="http://schemas.openxmlformats.org/markup-compatibility/2006" xmlns:a14="http://schemas.microsoft.com/office/drawing/2010/main">
        <mc:Choice Requires="a14">
          <p:sp>
            <p:nvSpPr>
              <p:cNvPr id="148484" name="Text Box 4"/>
              <p:cNvSpPr txBox="1">
                <a:spLocks noChangeArrowheads="1"/>
              </p:cNvSpPr>
              <p:nvPr/>
            </p:nvSpPr>
            <p:spPr bwMode="auto">
              <a:xfrm>
                <a:off x="228600" y="3276600"/>
                <a:ext cx="9601200" cy="1107996"/>
              </a:xfrm>
              <a:prstGeom prst="rect">
                <a:avLst/>
              </a:prstGeom>
              <a:noFill/>
              <a:ln w="9525">
                <a:noFill/>
                <a:miter lim="800000"/>
                <a:headEnd/>
                <a:tailEnd/>
              </a:ln>
              <a:effectLst/>
            </p:spPr>
            <p:txBody>
              <a:bodyPr wrap="square">
                <a:spAutoFit/>
              </a:bodyPr>
              <a:lstStyle/>
              <a:p>
                <a:pPr>
                  <a:spcBef>
                    <a:spcPts val="0"/>
                  </a:spcBef>
                  <a:spcAft>
                    <a:spcPts val="600"/>
                  </a:spcAft>
                  <a:defRPr/>
                </a:pPr>
                <a:r>
                  <a:rPr lang="en-US" sz="2800" dirty="0"/>
                  <a:t>Example:  </a:t>
                </a:r>
                <a14:m>
                  <m:oMath xmlns:m="http://schemas.openxmlformats.org/officeDocument/2006/math">
                    <m:r>
                      <a:rPr lang="en-US" sz="2800" i="1" dirty="0">
                        <a:solidFill>
                          <a:schemeClr val="bg1"/>
                        </a:solidFill>
                        <a:latin typeface="Cambria Math"/>
                      </a:rPr>
                      <m:t>𝐴𝑐𝑡𝑖𝑣𝑒</m:t>
                    </m:r>
                    <m:r>
                      <a:rPr lang="en-US" sz="2800" i="1" dirty="0">
                        <a:solidFill>
                          <a:schemeClr val="bg1"/>
                        </a:solidFill>
                        <a:latin typeface="Cambria Math"/>
                      </a:rPr>
                      <m:t>=</m:t>
                    </m:r>
                    <m:sSub>
                      <m:sSubPr>
                        <m:ctrlPr>
                          <a:rPr lang="en-US" sz="2800" i="1" dirty="0">
                            <a:solidFill>
                              <a:schemeClr val="bg1"/>
                            </a:solidFill>
                            <a:latin typeface="Cambria Math" panose="02040503050406030204" pitchFamily="18" charset="0"/>
                          </a:rPr>
                        </m:ctrlPr>
                      </m:sSubPr>
                      <m:e>
                        <m:r>
                          <a:rPr lang="en-US" sz="2800" i="1" dirty="0">
                            <a:solidFill>
                              <a:schemeClr val="bg1"/>
                            </a:solidFill>
                            <a:latin typeface="Cambria Math"/>
                          </a:rPr>
                          <m:t>𝛽</m:t>
                        </m:r>
                      </m:e>
                      <m:sub>
                        <m:r>
                          <a:rPr lang="en-US" sz="2800" i="1" dirty="0">
                            <a:solidFill>
                              <a:schemeClr val="bg1"/>
                            </a:solidFill>
                            <a:latin typeface="Cambria Math"/>
                          </a:rPr>
                          <m:t>0</m:t>
                        </m:r>
                      </m:sub>
                    </m:sSub>
                    <m:r>
                      <a:rPr lang="en-US" sz="2800" i="1" dirty="0">
                        <a:solidFill>
                          <a:schemeClr val="bg1"/>
                        </a:solidFill>
                        <a:latin typeface="Cambria Math"/>
                      </a:rPr>
                      <m:t>+</m:t>
                    </m:r>
                    <m:sSub>
                      <m:sSubPr>
                        <m:ctrlPr>
                          <a:rPr lang="en-US" sz="2800" i="1" dirty="0">
                            <a:solidFill>
                              <a:schemeClr val="bg1"/>
                            </a:solidFill>
                            <a:latin typeface="Cambria Math" panose="02040503050406030204" pitchFamily="18" charset="0"/>
                          </a:rPr>
                        </m:ctrlPr>
                      </m:sSubPr>
                      <m:e>
                        <m:r>
                          <a:rPr lang="en-US" sz="2800" i="1" dirty="0">
                            <a:solidFill>
                              <a:schemeClr val="bg1"/>
                            </a:solidFill>
                            <a:latin typeface="Cambria Math"/>
                          </a:rPr>
                          <m:t>𝛽</m:t>
                        </m:r>
                      </m:e>
                      <m:sub>
                        <m:r>
                          <a:rPr lang="en-US" sz="2800" i="1" dirty="0">
                            <a:solidFill>
                              <a:schemeClr val="bg1"/>
                            </a:solidFill>
                            <a:latin typeface="Cambria Math"/>
                          </a:rPr>
                          <m:t>1</m:t>
                        </m:r>
                      </m:sub>
                    </m:sSub>
                    <m:r>
                      <a:rPr lang="en-US" sz="2800" i="1" dirty="0">
                        <a:solidFill>
                          <a:schemeClr val="bg1"/>
                        </a:solidFill>
                        <a:latin typeface="Cambria Math"/>
                        <a:sym typeface="Symbol" pitchFamily="18" charset="2"/>
                      </a:rPr>
                      <m:t>𝑅𝑒𝑠𝑡</m:t>
                    </m:r>
                    <m:r>
                      <a:rPr lang="en-US" sz="2800" i="1" dirty="0">
                        <a:solidFill>
                          <a:schemeClr val="bg1"/>
                        </a:solidFill>
                        <a:latin typeface="Cambria Math"/>
                        <a:sym typeface="Symbol" pitchFamily="18" charset="2"/>
                      </a:rPr>
                      <m:t>+ </m:t>
                    </m:r>
                    <m:r>
                      <a:rPr lang="el-GR" sz="2800" i="1" dirty="0">
                        <a:solidFill>
                          <a:schemeClr val="bg1"/>
                        </a:solidFill>
                        <a:latin typeface="Cambria Math"/>
                        <a:cs typeface="Courier New"/>
                        <a:sym typeface="Symbol" pitchFamily="18" charset="2"/>
                      </a:rPr>
                      <m:t>𝜀</m:t>
                    </m:r>
                    <m:r>
                      <a:rPr lang="en-US" sz="2800" i="1" dirty="0">
                        <a:solidFill>
                          <a:schemeClr val="bg1"/>
                        </a:solidFill>
                        <a:latin typeface="Cambria Math"/>
                        <a:cs typeface="Courier New"/>
                        <a:sym typeface="Symbol" pitchFamily="18" charset="2"/>
                      </a:rPr>
                      <m:t>  </m:t>
                    </m:r>
                  </m:oMath>
                </a14:m>
                <a:r>
                  <a:rPr lang="en-US" sz="2800" dirty="0">
                    <a:sym typeface="Symbol" pitchFamily="18" charset="2"/>
                  </a:rPr>
                  <a:t> is nested in </a:t>
                </a:r>
              </a:p>
              <a:p>
                <a:pPr>
                  <a:spcBef>
                    <a:spcPts val="0"/>
                  </a:spcBef>
                  <a:spcAft>
                    <a:spcPts val="600"/>
                  </a:spcAft>
                  <a:defRPr/>
                </a:pPr>
                <a14:m>
                  <m:oMathPara xmlns:m="http://schemas.openxmlformats.org/officeDocument/2006/math">
                    <m:oMathParaPr>
                      <m:jc m:val="centerGroup"/>
                    </m:oMathParaPr>
                    <m:oMath xmlns:m="http://schemas.openxmlformats.org/officeDocument/2006/math">
                      <m:r>
                        <a:rPr lang="en-US" sz="2800" i="1" dirty="0">
                          <a:solidFill>
                            <a:schemeClr val="bg1"/>
                          </a:solidFill>
                          <a:latin typeface="Cambria Math"/>
                        </a:rPr>
                        <m:t>𝐴𝑐𝑡𝑖𝑣𝑒</m:t>
                      </m:r>
                      <m:r>
                        <a:rPr lang="en-US" sz="2800" i="1" dirty="0">
                          <a:solidFill>
                            <a:schemeClr val="bg1"/>
                          </a:solidFill>
                          <a:latin typeface="Cambria Math"/>
                        </a:rPr>
                        <m:t>=</m:t>
                      </m:r>
                      <m:sSub>
                        <m:sSubPr>
                          <m:ctrlPr>
                            <a:rPr lang="en-US" sz="2800" i="1" dirty="0">
                              <a:solidFill>
                                <a:schemeClr val="bg1"/>
                              </a:solidFill>
                              <a:latin typeface="Cambria Math" panose="02040503050406030204" pitchFamily="18" charset="0"/>
                            </a:rPr>
                          </m:ctrlPr>
                        </m:sSubPr>
                        <m:e>
                          <m:r>
                            <a:rPr lang="en-US" sz="2800" i="1" dirty="0">
                              <a:solidFill>
                                <a:schemeClr val="bg1"/>
                              </a:solidFill>
                              <a:latin typeface="Cambria Math"/>
                            </a:rPr>
                            <m:t>𝛽</m:t>
                          </m:r>
                        </m:e>
                        <m:sub>
                          <m:r>
                            <a:rPr lang="en-US" sz="2800" i="1" dirty="0">
                              <a:solidFill>
                                <a:schemeClr val="bg1"/>
                              </a:solidFill>
                              <a:latin typeface="Cambria Math"/>
                            </a:rPr>
                            <m:t>0</m:t>
                          </m:r>
                        </m:sub>
                      </m:sSub>
                      <m:r>
                        <a:rPr lang="en-US" sz="2800" i="1" dirty="0">
                          <a:solidFill>
                            <a:schemeClr val="bg1"/>
                          </a:solidFill>
                          <a:latin typeface="Cambria Math"/>
                        </a:rPr>
                        <m:t>+</m:t>
                      </m:r>
                      <m:sSub>
                        <m:sSubPr>
                          <m:ctrlPr>
                            <a:rPr lang="en-US" sz="2800" i="1" dirty="0">
                              <a:solidFill>
                                <a:schemeClr val="bg1"/>
                              </a:solidFill>
                              <a:latin typeface="Cambria Math" panose="02040503050406030204" pitchFamily="18" charset="0"/>
                            </a:rPr>
                          </m:ctrlPr>
                        </m:sSubPr>
                        <m:e>
                          <m:r>
                            <a:rPr lang="en-US" sz="2800" i="1" dirty="0">
                              <a:solidFill>
                                <a:schemeClr val="bg1"/>
                              </a:solidFill>
                              <a:latin typeface="Cambria Math"/>
                            </a:rPr>
                            <m:t>𝛽</m:t>
                          </m:r>
                        </m:e>
                        <m:sub>
                          <m:r>
                            <a:rPr lang="en-US" sz="2800" i="1" dirty="0">
                              <a:solidFill>
                                <a:schemeClr val="bg1"/>
                              </a:solidFill>
                              <a:latin typeface="Cambria Math"/>
                            </a:rPr>
                            <m:t>1</m:t>
                          </m:r>
                        </m:sub>
                      </m:sSub>
                      <m:r>
                        <a:rPr lang="en-US" sz="2800" i="1" dirty="0">
                          <a:solidFill>
                            <a:schemeClr val="bg1"/>
                          </a:solidFill>
                          <a:latin typeface="Cambria Math"/>
                          <a:sym typeface="Symbol" pitchFamily="18" charset="2"/>
                        </a:rPr>
                        <m:t>𝑅𝑒𝑠𝑡</m:t>
                      </m:r>
                      <m:r>
                        <a:rPr lang="en-US" sz="2800" i="1" dirty="0">
                          <a:solidFill>
                            <a:schemeClr val="bg1"/>
                          </a:solidFill>
                          <a:latin typeface="Cambria Math"/>
                          <a:sym typeface="Symbol" pitchFamily="18" charset="2"/>
                        </a:rPr>
                        <m:t>+</m:t>
                      </m:r>
                      <m:sSub>
                        <m:sSubPr>
                          <m:ctrlPr>
                            <a:rPr lang="en-US" sz="2800" i="1" dirty="0">
                              <a:solidFill>
                                <a:schemeClr val="bg1"/>
                              </a:solidFill>
                              <a:latin typeface="Cambria Math" panose="02040503050406030204" pitchFamily="18" charset="0"/>
                              <a:sym typeface="Symbol" pitchFamily="18" charset="2"/>
                            </a:rPr>
                          </m:ctrlPr>
                        </m:sSubPr>
                        <m:e>
                          <m:r>
                            <a:rPr lang="en-US" sz="2800" i="1" dirty="0">
                              <a:solidFill>
                                <a:schemeClr val="bg1"/>
                              </a:solidFill>
                              <a:latin typeface="Cambria Math"/>
                              <a:sym typeface="Symbol" pitchFamily="18" charset="2"/>
                            </a:rPr>
                            <m:t></m:t>
                          </m:r>
                        </m:e>
                        <m:sub>
                          <m:r>
                            <a:rPr lang="en-US" sz="2800" i="1" dirty="0">
                              <a:solidFill>
                                <a:schemeClr val="bg1"/>
                              </a:solidFill>
                              <a:latin typeface="Cambria Math"/>
                              <a:sym typeface="Symbol" pitchFamily="18" charset="2"/>
                            </a:rPr>
                            <m:t>2</m:t>
                          </m:r>
                        </m:sub>
                      </m:sSub>
                      <m:r>
                        <a:rPr lang="en-US" sz="2800" b="0" i="1" dirty="0" smtClean="0">
                          <a:solidFill>
                            <a:schemeClr val="bg1"/>
                          </a:solidFill>
                          <a:latin typeface="Cambria Math" panose="02040503050406030204" pitchFamily="18" charset="0"/>
                          <a:sym typeface="Symbol" pitchFamily="18" charset="2"/>
                        </a:rPr>
                        <m:t>𝑆𝑒𝑥</m:t>
                      </m:r>
                      <m:r>
                        <a:rPr lang="en-US" sz="2800" i="1" dirty="0">
                          <a:solidFill>
                            <a:schemeClr val="bg1"/>
                          </a:solidFill>
                          <a:latin typeface="Cambria Math"/>
                          <a:sym typeface="Symbol" pitchFamily="18" charset="2"/>
                        </a:rPr>
                        <m:t>+</m:t>
                      </m:r>
                      <m:sSub>
                        <m:sSubPr>
                          <m:ctrlPr>
                            <a:rPr lang="en-US" sz="2800" i="1" dirty="0">
                              <a:solidFill>
                                <a:schemeClr val="bg1"/>
                              </a:solidFill>
                              <a:latin typeface="Cambria Math" panose="02040503050406030204" pitchFamily="18" charset="0"/>
                              <a:sym typeface="Symbol" pitchFamily="18" charset="2"/>
                            </a:rPr>
                          </m:ctrlPr>
                        </m:sSubPr>
                        <m:e>
                          <m:r>
                            <a:rPr lang="en-US" sz="2800" i="1" dirty="0">
                              <a:solidFill>
                                <a:schemeClr val="bg1"/>
                              </a:solidFill>
                              <a:latin typeface="Cambria Math"/>
                              <a:sym typeface="Symbol" pitchFamily="18" charset="2"/>
                            </a:rPr>
                            <m:t></m:t>
                          </m:r>
                        </m:e>
                        <m:sub>
                          <m:r>
                            <a:rPr lang="en-US" sz="2800" i="1" dirty="0">
                              <a:solidFill>
                                <a:schemeClr val="bg1"/>
                              </a:solidFill>
                              <a:latin typeface="Cambria Math"/>
                              <a:sym typeface="Symbol" pitchFamily="18" charset="2"/>
                            </a:rPr>
                            <m:t>3</m:t>
                          </m:r>
                        </m:sub>
                      </m:sSub>
                      <m:r>
                        <a:rPr lang="en-US" sz="2800" i="1" dirty="0">
                          <a:solidFill>
                            <a:schemeClr val="bg1"/>
                          </a:solidFill>
                          <a:latin typeface="Cambria Math"/>
                          <a:sym typeface="Symbol" pitchFamily="18" charset="2"/>
                        </a:rPr>
                        <m:t>𝑅𝑒𝑠𝑡</m:t>
                      </m:r>
                      <m:r>
                        <a:rPr lang="en-US" sz="2800" i="1" dirty="0">
                          <a:solidFill>
                            <a:schemeClr val="bg1"/>
                          </a:solidFill>
                          <a:latin typeface="Cambria Math"/>
                          <a:sym typeface="Symbol" pitchFamily="18" charset="2"/>
                        </a:rPr>
                        <m:t>∗</m:t>
                      </m:r>
                      <m:r>
                        <a:rPr lang="en-US" sz="2800" b="0" i="1" dirty="0" smtClean="0">
                          <a:solidFill>
                            <a:schemeClr val="bg1"/>
                          </a:solidFill>
                          <a:latin typeface="Cambria Math" panose="02040503050406030204" pitchFamily="18" charset="0"/>
                          <a:sym typeface="Symbol" pitchFamily="18" charset="2"/>
                        </a:rPr>
                        <m:t>𝑆𝑒𝑥</m:t>
                      </m:r>
                      <m:r>
                        <a:rPr lang="en-US" sz="2800" i="1" dirty="0">
                          <a:solidFill>
                            <a:schemeClr val="bg1"/>
                          </a:solidFill>
                          <a:latin typeface="Cambria Math"/>
                          <a:sym typeface="Symbol" pitchFamily="18" charset="2"/>
                        </a:rPr>
                        <m:t>+</m:t>
                      </m:r>
                      <m:r>
                        <a:rPr lang="el-GR" sz="2800" i="1" dirty="0">
                          <a:solidFill>
                            <a:schemeClr val="bg1"/>
                          </a:solidFill>
                          <a:latin typeface="Cambria Math"/>
                          <a:cs typeface="Courier New"/>
                          <a:sym typeface="Symbol" pitchFamily="18" charset="2"/>
                        </a:rPr>
                        <m:t>𝜀</m:t>
                      </m:r>
                      <m:r>
                        <a:rPr lang="en-US" sz="2800" i="1" dirty="0">
                          <a:solidFill>
                            <a:schemeClr val="bg1"/>
                          </a:solidFill>
                          <a:latin typeface="Cambria Math"/>
                          <a:cs typeface="Courier New"/>
                          <a:sym typeface="Symbol" pitchFamily="18" charset="2"/>
                        </a:rPr>
                        <m:t> </m:t>
                      </m:r>
                    </m:oMath>
                  </m:oMathPara>
                </a14:m>
                <a:endParaRPr lang="en-US" sz="2800" dirty="0"/>
              </a:p>
            </p:txBody>
          </p:sp>
        </mc:Choice>
        <mc:Fallback xmlns="">
          <p:sp>
            <p:nvSpPr>
              <p:cNvPr id="148484" name="Text Box 4"/>
              <p:cNvSpPr txBox="1">
                <a:spLocks noRot="1" noChangeAspect="1" noMove="1" noResize="1" noEditPoints="1" noAdjustHandles="1" noChangeArrowheads="1" noChangeShapeType="1" noTextEdit="1"/>
              </p:cNvSpPr>
              <p:nvPr/>
            </p:nvSpPr>
            <p:spPr bwMode="auto">
              <a:xfrm>
                <a:off x="228600" y="3276600"/>
                <a:ext cx="9601200" cy="1107996"/>
              </a:xfrm>
              <a:prstGeom prst="rect">
                <a:avLst/>
              </a:prstGeom>
              <a:blipFill>
                <a:blip r:embed="rId2"/>
                <a:stretch>
                  <a:fillRect l="-1333" t="-6077"/>
                </a:stretch>
              </a:blipFill>
              <a:ln w="9525">
                <a:noFill/>
                <a:miter lim="800000"/>
                <a:headEnd/>
                <a:tailEnd/>
              </a:ln>
              <a:effectLst/>
            </p:spPr>
            <p:txBody>
              <a:bodyPr/>
              <a:lstStyle/>
              <a:p>
                <a:r>
                  <a:rPr lang="en-US">
                    <a:noFill/>
                  </a:rPr>
                  <a:t> </a:t>
                </a:r>
              </a:p>
            </p:txBody>
          </p:sp>
        </mc:Fallback>
      </mc:AlternateContent>
      <p:sp>
        <p:nvSpPr>
          <p:cNvPr id="148485" name="Text Box 5"/>
          <p:cNvSpPr txBox="1">
            <a:spLocks noChangeArrowheads="1"/>
          </p:cNvSpPr>
          <p:nvPr/>
        </p:nvSpPr>
        <p:spPr bwMode="auto">
          <a:xfrm>
            <a:off x="152400" y="4796136"/>
            <a:ext cx="8915400" cy="2011363"/>
          </a:xfrm>
          <a:prstGeom prst="rect">
            <a:avLst/>
          </a:prstGeom>
          <a:solidFill>
            <a:schemeClr val="tx1"/>
          </a:solidFill>
          <a:ln>
            <a:noFill/>
          </a:ln>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ts val="1000"/>
              </a:spcBef>
            </a:pPr>
            <a:r>
              <a:rPr lang="en-US" dirty="0">
                <a:solidFill>
                  <a:schemeClr val="bg1"/>
                </a:solidFill>
              </a:rPr>
              <a:t>Test for Nested Models:</a:t>
            </a:r>
            <a:r>
              <a:rPr lang="en-US" dirty="0"/>
              <a:t> </a:t>
            </a:r>
          </a:p>
          <a:p>
            <a:pPr>
              <a:spcBef>
                <a:spcPts val="1000"/>
              </a:spcBef>
            </a:pPr>
            <a:r>
              <a:rPr lang="en-US" dirty="0"/>
              <a:t>Do we really need the </a:t>
            </a:r>
            <a:r>
              <a:rPr lang="en-US" i="1" dirty="0"/>
              <a:t>extra</a:t>
            </a:r>
            <a:r>
              <a:rPr lang="en-US" dirty="0"/>
              <a:t> terms in Model B?</a:t>
            </a:r>
          </a:p>
          <a:p>
            <a:pPr>
              <a:spcBef>
                <a:spcPts val="1000"/>
              </a:spcBef>
            </a:pPr>
            <a:r>
              <a:rPr lang="en-US" dirty="0"/>
              <a:t>i.e. How much do they “add” to Model A? </a:t>
            </a:r>
          </a:p>
        </p:txBody>
      </p:sp>
    </p:spTree>
    <p:extLst>
      <p:ext uri="{BB962C8B-B14F-4D97-AF65-F5344CB8AC3E}">
        <p14:creationId xmlns:p14="http://schemas.microsoft.com/office/powerpoint/2010/main" val="18013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209800" y="152400"/>
            <a:ext cx="7772400" cy="1143000"/>
          </a:xfrm>
        </p:spPr>
        <p:txBody>
          <a:bodyPr/>
          <a:lstStyle/>
          <a:p>
            <a:r>
              <a:rPr lang="en-US">
                <a:solidFill>
                  <a:srgbClr val="FFFF66"/>
                </a:solidFill>
              </a:rPr>
              <a:t>Nested F-test</a:t>
            </a:r>
          </a:p>
        </p:txBody>
      </p:sp>
      <p:sp>
        <p:nvSpPr>
          <p:cNvPr id="10243" name="TextBox 2"/>
          <p:cNvSpPr txBox="1">
            <a:spLocks noChangeArrowheads="1"/>
          </p:cNvSpPr>
          <p:nvPr/>
        </p:nvSpPr>
        <p:spPr bwMode="auto">
          <a:xfrm>
            <a:off x="228600" y="1447800"/>
            <a:ext cx="8458200" cy="50165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solidFill>
                  <a:schemeClr val="bg1"/>
                </a:solidFill>
              </a:rPr>
              <a:t>Basic idea: </a:t>
            </a:r>
          </a:p>
          <a:p>
            <a:r>
              <a:rPr lang="en-US" sz="3200" dirty="0"/>
              <a:t>1. Find how much “extra” variability is explained when the “new” terms being tested are added. </a:t>
            </a:r>
          </a:p>
          <a:p>
            <a:r>
              <a:rPr lang="en-US" sz="3200" dirty="0"/>
              <a:t>2. Divide by the number of new terms to get a mean square for the </a:t>
            </a:r>
            <a:r>
              <a:rPr lang="en-US" sz="3200" i="1" dirty="0"/>
              <a:t>new</a:t>
            </a:r>
            <a:r>
              <a:rPr lang="en-US" sz="3200" dirty="0"/>
              <a:t> part of the model. </a:t>
            </a:r>
          </a:p>
          <a:p>
            <a:r>
              <a:rPr lang="en-US" sz="3200" dirty="0"/>
              <a:t>3. Divide this mean square by the MSE for the “full” model to get an F-statistic. </a:t>
            </a:r>
          </a:p>
          <a:p>
            <a:r>
              <a:rPr lang="en-US" sz="3200" dirty="0"/>
              <a:t>4. Compare to an F-distribution to find a p-value.</a:t>
            </a:r>
          </a:p>
        </p:txBody>
      </p:sp>
    </p:spTree>
    <p:extLst>
      <p:ext uri="{BB962C8B-B14F-4D97-AF65-F5344CB8AC3E}">
        <p14:creationId xmlns:p14="http://schemas.microsoft.com/office/powerpoint/2010/main" val="332746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66700" y="3895502"/>
                <a:ext cx="8801100" cy="1311256"/>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a:solidFill>
                            <a:schemeClr val="tx1"/>
                          </a:solidFill>
                          <a:latin typeface="Cambria Math"/>
                        </a:rPr>
                        <m:t>𝐹</m:t>
                      </m:r>
                      <m:r>
                        <a:rPr lang="en-US" sz="3000" i="1">
                          <a:solidFill>
                            <a:schemeClr val="tx1"/>
                          </a:solidFill>
                          <a:latin typeface="Cambria Math"/>
                        </a:rPr>
                        <m:t>=</m:t>
                      </m:r>
                      <m:f>
                        <m:fPr>
                          <m:ctrlPr>
                            <a:rPr lang="en-US" sz="3000" i="1">
                              <a:solidFill>
                                <a:schemeClr val="tx1"/>
                              </a:solidFill>
                              <a:latin typeface="Cambria Math" panose="02040503050406030204" pitchFamily="18" charset="0"/>
                            </a:rPr>
                          </m:ctrlPr>
                        </m:fPr>
                        <m:num>
                          <m:f>
                            <m:fPr>
                              <m:type m:val="skw"/>
                              <m:ctrlPr>
                                <a:rPr lang="en-US" sz="3000" i="1">
                                  <a:solidFill>
                                    <a:schemeClr val="tx1"/>
                                  </a:solidFill>
                                  <a:latin typeface="Cambria Math" panose="02040503050406030204" pitchFamily="18" charset="0"/>
                                </a:rPr>
                              </m:ctrlPr>
                            </m:fPr>
                            <m:num>
                              <m:r>
                                <a:rPr lang="en-US" sz="3000" i="1">
                                  <a:solidFill>
                                    <a:schemeClr val="tx1"/>
                                  </a:solidFill>
                                  <a:latin typeface="Cambria Math"/>
                                </a:rPr>
                                <m:t>(</m:t>
                              </m:r>
                              <m:r>
                                <a:rPr lang="en-US" sz="3000" i="1">
                                  <a:solidFill>
                                    <a:schemeClr val="tx1"/>
                                  </a:solidFill>
                                  <a:latin typeface="Cambria Math"/>
                                </a:rPr>
                                <m:t>𝑆𝑆𝑀𝑜𝑑𝑒</m:t>
                              </m:r>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a:rPr>
                                    <m:t>𝑙</m:t>
                                  </m:r>
                                </m:e>
                                <m:sub>
                                  <m:r>
                                    <a:rPr lang="en-US" sz="3000" i="1">
                                      <a:solidFill>
                                        <a:schemeClr val="tx1"/>
                                      </a:solidFill>
                                      <a:latin typeface="Cambria Math"/>
                                    </a:rPr>
                                    <m:t>𝐹𝑢𝑙𝑙</m:t>
                                  </m:r>
                                </m:sub>
                              </m:sSub>
                              <m:r>
                                <a:rPr lang="en-US" sz="3000" i="1">
                                  <a:solidFill>
                                    <a:schemeClr val="tx1"/>
                                  </a:solidFill>
                                  <a:latin typeface="Cambria Math"/>
                                </a:rPr>
                                <m:t>−</m:t>
                              </m:r>
                              <m:r>
                                <a:rPr lang="en-US" sz="3000" i="1">
                                  <a:solidFill>
                                    <a:schemeClr val="tx1"/>
                                  </a:solidFill>
                                  <a:latin typeface="Cambria Math"/>
                                </a:rPr>
                                <m:t>𝑆𝑆𝑀𝑜𝑑𝑒</m:t>
                              </m:r>
                              <m:sSub>
                                <m:sSubPr>
                                  <m:ctrlPr>
                                    <a:rPr lang="en-US" sz="3000" i="1">
                                      <a:solidFill>
                                        <a:schemeClr val="tx1"/>
                                      </a:solidFill>
                                      <a:latin typeface="Cambria Math" panose="02040503050406030204" pitchFamily="18" charset="0"/>
                                    </a:rPr>
                                  </m:ctrlPr>
                                </m:sSubPr>
                                <m:e>
                                  <m:r>
                                    <a:rPr lang="en-US" sz="3000" i="1">
                                      <a:solidFill>
                                        <a:schemeClr val="tx1"/>
                                      </a:solidFill>
                                      <a:latin typeface="Cambria Math"/>
                                    </a:rPr>
                                    <m:t>𝑙</m:t>
                                  </m:r>
                                </m:e>
                                <m:sub>
                                  <m:r>
                                    <a:rPr lang="en-US" sz="3000" i="1">
                                      <a:solidFill>
                                        <a:schemeClr val="tx1"/>
                                      </a:solidFill>
                                      <a:latin typeface="Cambria Math"/>
                                    </a:rPr>
                                    <m:t>𝑅𝑒𝑑𝑢𝑐𝑒𝑑</m:t>
                                  </m:r>
                                </m:sub>
                              </m:sSub>
                              <m:r>
                                <a:rPr lang="en-US" sz="3000" i="1">
                                  <a:solidFill>
                                    <a:schemeClr val="tx1"/>
                                  </a:solidFill>
                                  <a:latin typeface="Cambria Math"/>
                                </a:rPr>
                                <m:t>)</m:t>
                              </m:r>
                            </m:num>
                            <m:den>
                              <m:r>
                                <a:rPr lang="en-US" sz="3000" i="1">
                                  <a:solidFill>
                                    <a:schemeClr val="tx1"/>
                                  </a:solidFill>
                                  <a:latin typeface="Cambria Math"/>
                                </a:rPr>
                                <m:t># </m:t>
                              </m:r>
                              <m:r>
                                <a:rPr lang="en-US" sz="3000" i="1">
                                  <a:solidFill>
                                    <a:schemeClr val="tx1"/>
                                  </a:solidFill>
                                  <a:latin typeface="Cambria Math"/>
                                </a:rPr>
                                <m:t>𝑝𝑟𝑒𝑑𝑖𝑐𝑡𝑜𝑟𝑠</m:t>
                              </m:r>
                            </m:den>
                          </m:f>
                        </m:num>
                        <m:den>
                          <m:r>
                            <a:rPr lang="en-US" sz="3000" i="1">
                              <a:solidFill>
                                <a:schemeClr val="tx1"/>
                              </a:solidFill>
                              <a:latin typeface="Cambria Math" charset="0"/>
                            </a:rPr>
                            <m:t>𝑀𝑆𝐸</m:t>
                          </m:r>
                          <m:r>
                            <a:rPr lang="en-US" sz="3000" i="1" baseline="-25000">
                              <a:solidFill>
                                <a:schemeClr val="tx1"/>
                              </a:solidFill>
                              <a:latin typeface="Cambria Math" charset="0"/>
                            </a:rPr>
                            <m:t>𝐹𝑢𝑙𝑙</m:t>
                          </m:r>
                        </m:den>
                      </m:f>
                    </m:oMath>
                  </m:oMathPara>
                </a14:m>
                <a:endParaRPr lang="en-US" sz="3000" dirty="0"/>
              </a:p>
            </p:txBody>
          </p:sp>
        </mc:Choice>
        <mc:Fallback xmlns="">
          <p:sp>
            <p:nvSpPr>
              <p:cNvPr id="2" name="TextBox 1"/>
              <p:cNvSpPr txBox="1">
                <a:spLocks noRot="1" noChangeAspect="1" noMove="1" noResize="1" noEditPoints="1" noAdjustHandles="1" noChangeArrowheads="1" noChangeShapeType="1" noTextEdit="1"/>
              </p:cNvSpPr>
              <p:nvPr/>
            </p:nvSpPr>
            <p:spPr>
              <a:xfrm>
                <a:off x="266700" y="3895502"/>
                <a:ext cx="8801100" cy="1311256"/>
              </a:xfrm>
              <a:prstGeom prst="rect">
                <a:avLst/>
              </a:prstGeom>
              <a:blipFill>
                <a:blip r:embed="rId2"/>
                <a:stretch>
                  <a:fillRect b="-2791"/>
                </a:stretch>
              </a:blipFill>
            </p:spPr>
            <p:txBody>
              <a:bodyPr/>
              <a:lstStyle/>
              <a:p>
                <a:r>
                  <a:rPr lang="en-US">
                    <a:noFill/>
                  </a:rPr>
                  <a:t> </a:t>
                </a:r>
              </a:p>
            </p:txBody>
          </p:sp>
        </mc:Fallback>
      </mc:AlternateContent>
      <p:sp>
        <p:nvSpPr>
          <p:cNvPr id="1027" name="Rectangle 2"/>
          <p:cNvSpPr>
            <a:spLocks noGrp="1" noChangeArrowheads="1"/>
          </p:cNvSpPr>
          <p:nvPr>
            <p:ph type="title"/>
          </p:nvPr>
        </p:nvSpPr>
        <p:spPr>
          <a:xfrm>
            <a:off x="2133600" y="152400"/>
            <a:ext cx="7772400" cy="1143000"/>
          </a:xfrm>
        </p:spPr>
        <p:txBody>
          <a:bodyPr/>
          <a:lstStyle/>
          <a:p>
            <a:r>
              <a:rPr lang="en-US" dirty="0">
                <a:solidFill>
                  <a:srgbClr val="FFFF66"/>
                </a:solidFill>
              </a:rPr>
              <a:t>Nested F-test</a:t>
            </a:r>
          </a:p>
        </p:txBody>
      </p:sp>
      <p:sp>
        <p:nvSpPr>
          <p:cNvPr id="1028" name="Text Box 3"/>
          <p:cNvSpPr txBox="1">
            <a:spLocks noChangeArrowheads="1"/>
          </p:cNvSpPr>
          <p:nvPr/>
        </p:nvSpPr>
        <p:spPr bwMode="auto">
          <a:xfrm>
            <a:off x="762000" y="1308340"/>
            <a:ext cx="8229600" cy="1323439"/>
          </a:xfrm>
          <a:prstGeom prst="rect">
            <a:avLst/>
          </a:prstGeom>
          <a:solidFill>
            <a:schemeClr val="tx1"/>
          </a:solidFill>
          <a:ln>
            <a:noFill/>
          </a:ln>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t>Test:  H</a:t>
            </a:r>
            <a:r>
              <a:rPr lang="en-US" sz="3200" baseline="-25000" dirty="0"/>
              <a:t>o</a:t>
            </a:r>
            <a:r>
              <a:rPr lang="en-US" sz="3200" dirty="0"/>
              <a:t>: </a:t>
            </a:r>
            <a:r>
              <a:rPr lang="en-US" sz="3200" dirty="0">
                <a:sym typeface="Symbol" pitchFamily="18" charset="2"/>
              </a:rPr>
              <a:t></a:t>
            </a:r>
            <a:r>
              <a:rPr lang="en-US" sz="3200" baseline="-25000" dirty="0" err="1">
                <a:sym typeface="Symbol" pitchFamily="18" charset="2"/>
              </a:rPr>
              <a:t>i</a:t>
            </a:r>
            <a:r>
              <a:rPr lang="en-US" sz="3200" dirty="0">
                <a:sym typeface="Symbol" pitchFamily="18" charset="2"/>
              </a:rPr>
              <a:t>=0 for a “subset” of predictors</a:t>
            </a:r>
          </a:p>
          <a:p>
            <a:r>
              <a:rPr lang="en-US" sz="3200" dirty="0">
                <a:sym typeface="Symbol" pitchFamily="18" charset="2"/>
              </a:rPr>
              <a:t>          H</a:t>
            </a:r>
            <a:r>
              <a:rPr lang="en-US" sz="3200" baseline="-25000" dirty="0">
                <a:sym typeface="Symbol" pitchFamily="18" charset="2"/>
              </a:rPr>
              <a:t>a</a:t>
            </a:r>
            <a:r>
              <a:rPr lang="en-US" sz="3200" dirty="0">
                <a:sym typeface="Symbol" pitchFamily="18" charset="2"/>
              </a:rPr>
              <a:t>:  </a:t>
            </a:r>
            <a:r>
              <a:rPr lang="en-US" sz="3200" baseline="-25000" dirty="0">
                <a:sym typeface="Symbol" pitchFamily="18" charset="2"/>
              </a:rPr>
              <a:t>i</a:t>
            </a:r>
            <a:r>
              <a:rPr lang="en-US" sz="3200" dirty="0">
                <a:sym typeface="Symbol" pitchFamily="18" charset="2"/>
              </a:rPr>
              <a:t>0  for some predictors in the subset</a:t>
            </a:r>
          </a:p>
        </p:txBody>
      </p:sp>
      <p:sp>
        <p:nvSpPr>
          <p:cNvPr id="137221" name="Text Box 5"/>
          <p:cNvSpPr txBox="1">
            <a:spLocks noChangeArrowheads="1"/>
          </p:cNvSpPr>
          <p:nvPr/>
        </p:nvSpPr>
        <p:spPr bwMode="auto">
          <a:xfrm>
            <a:off x="2819400" y="6261339"/>
            <a:ext cx="571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t>Compare to </a:t>
            </a:r>
            <a:r>
              <a:rPr lang="en-US" sz="3200" i="1" dirty="0"/>
              <a:t>F-distribution</a:t>
            </a:r>
          </a:p>
        </p:txBody>
      </p:sp>
      <p:sp>
        <p:nvSpPr>
          <p:cNvPr id="137222" name="Text Box 6"/>
          <p:cNvSpPr txBox="1">
            <a:spLocks noChangeArrowheads="1"/>
          </p:cNvSpPr>
          <p:nvPr/>
        </p:nvSpPr>
        <p:spPr bwMode="auto">
          <a:xfrm>
            <a:off x="76200" y="2679940"/>
            <a:ext cx="2743200" cy="1077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a:solidFill>
                  <a:schemeClr val="tx1"/>
                </a:solidFill>
              </a:rPr>
              <a:t>Explained by full model</a:t>
            </a:r>
          </a:p>
        </p:txBody>
      </p:sp>
      <p:sp>
        <p:nvSpPr>
          <p:cNvPr id="137223" name="Line 7"/>
          <p:cNvSpPr>
            <a:spLocks noChangeShapeType="1"/>
          </p:cNvSpPr>
          <p:nvPr/>
        </p:nvSpPr>
        <p:spPr bwMode="auto">
          <a:xfrm>
            <a:off x="1828800" y="3594339"/>
            <a:ext cx="762000" cy="4572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37224" name="Text Box 8"/>
          <p:cNvSpPr txBox="1">
            <a:spLocks noChangeArrowheads="1"/>
          </p:cNvSpPr>
          <p:nvPr/>
        </p:nvSpPr>
        <p:spPr bwMode="auto">
          <a:xfrm>
            <a:off x="6553200" y="2679940"/>
            <a:ext cx="2667000" cy="1077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solidFill>
                  <a:schemeClr val="tx1"/>
                </a:solidFill>
              </a:rPr>
              <a:t>Explained by reduced model</a:t>
            </a:r>
          </a:p>
        </p:txBody>
      </p:sp>
      <p:sp>
        <p:nvSpPr>
          <p:cNvPr id="137225" name="Line 9"/>
          <p:cNvSpPr>
            <a:spLocks noChangeShapeType="1"/>
          </p:cNvSpPr>
          <p:nvPr/>
        </p:nvSpPr>
        <p:spPr bwMode="auto">
          <a:xfrm flipH="1">
            <a:off x="5257800" y="3441939"/>
            <a:ext cx="1371600" cy="5334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37226" name="Text Box 10"/>
          <p:cNvSpPr txBox="1">
            <a:spLocks noChangeArrowheads="1"/>
          </p:cNvSpPr>
          <p:nvPr/>
        </p:nvSpPr>
        <p:spPr bwMode="auto">
          <a:xfrm>
            <a:off x="266700" y="5499340"/>
            <a:ext cx="2362200" cy="1077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a:solidFill>
                  <a:schemeClr val="tx1"/>
                </a:solidFill>
              </a:rPr>
              <a:t>Based on  full model</a:t>
            </a:r>
          </a:p>
        </p:txBody>
      </p:sp>
      <p:sp>
        <p:nvSpPr>
          <p:cNvPr id="137227" name="Line 11"/>
          <p:cNvSpPr>
            <a:spLocks noChangeShapeType="1"/>
          </p:cNvSpPr>
          <p:nvPr/>
        </p:nvSpPr>
        <p:spPr bwMode="auto">
          <a:xfrm flipV="1">
            <a:off x="2667000" y="5194539"/>
            <a:ext cx="1295400" cy="6096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37228" name="Text Box 12"/>
          <p:cNvSpPr txBox="1">
            <a:spLocks noChangeArrowheads="1"/>
          </p:cNvSpPr>
          <p:nvPr/>
        </p:nvSpPr>
        <p:spPr bwMode="auto">
          <a:xfrm>
            <a:off x="6350120" y="5244680"/>
            <a:ext cx="2133600" cy="10772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solidFill>
                  <a:schemeClr val="tx1"/>
                </a:solidFill>
              </a:rPr>
              <a:t>#predictors tested in H</a:t>
            </a:r>
            <a:r>
              <a:rPr lang="en-US" sz="3200" baseline="-25000" dirty="0">
                <a:solidFill>
                  <a:schemeClr val="tx1"/>
                </a:solidFill>
              </a:rPr>
              <a:t>0</a:t>
            </a:r>
            <a:endParaRPr lang="en-US" sz="3200" dirty="0">
              <a:solidFill>
                <a:schemeClr val="tx1"/>
              </a:solidFill>
            </a:endParaRPr>
          </a:p>
        </p:txBody>
      </p:sp>
      <p:sp>
        <p:nvSpPr>
          <p:cNvPr id="137229" name="Line 13"/>
          <p:cNvSpPr>
            <a:spLocks noChangeShapeType="1"/>
          </p:cNvSpPr>
          <p:nvPr/>
        </p:nvSpPr>
        <p:spPr bwMode="auto">
          <a:xfrm flipV="1">
            <a:off x="6883520" y="4774512"/>
            <a:ext cx="609600" cy="672861"/>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Tree>
    <p:extLst>
      <p:ext uri="{BB962C8B-B14F-4D97-AF65-F5344CB8AC3E}">
        <p14:creationId xmlns:p14="http://schemas.microsoft.com/office/powerpoint/2010/main" val="152353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484" y="189821"/>
            <a:ext cx="7772400" cy="1143000"/>
          </a:xfrm>
        </p:spPr>
        <p:txBody>
          <a:bodyPr/>
          <a:lstStyle/>
          <a:p>
            <a:r>
              <a:rPr lang="en-US" dirty="0">
                <a:solidFill>
                  <a:srgbClr val="FFFF66"/>
                </a:solidFill>
              </a:rPr>
              <a:t>Nested F-test</a:t>
            </a:r>
          </a:p>
        </p:txBody>
      </p:sp>
      <mc:AlternateContent xmlns:mc="http://schemas.openxmlformats.org/markup-compatibility/2006" xmlns:a14="http://schemas.microsoft.com/office/drawing/2010/main">
        <mc:Choice Requires="a14">
          <p:sp>
            <p:nvSpPr>
              <p:cNvPr id="6" name="Rectangle 5"/>
              <p:cNvSpPr/>
              <p:nvPr/>
            </p:nvSpPr>
            <p:spPr>
              <a:xfrm>
                <a:off x="152400" y="1524000"/>
                <a:ext cx="9134856" cy="523220"/>
              </a:xfrm>
              <a:prstGeom prst="rect">
                <a:avLst/>
              </a:prstGeom>
              <a:solidFill>
                <a:schemeClr val="tx2"/>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a:rPr>
                        <m:t>𝐴𝑐𝑡𝑖𝑣𝑒</m:t>
                      </m:r>
                      <m:r>
                        <a:rPr lang="en-US" sz="2800" i="1" dirty="0" smtClean="0">
                          <a:latin typeface="Cambria Math"/>
                        </a:rPr>
                        <m:t> =</m:t>
                      </m:r>
                      <m:sSub>
                        <m:sSubPr>
                          <m:ctrlPr>
                            <a:rPr lang="en-US" sz="2800" i="1" dirty="0">
                              <a:latin typeface="Cambria Math" panose="02040503050406030204" pitchFamily="18" charset="0"/>
                            </a:rPr>
                          </m:ctrlPr>
                        </m:sSubPr>
                        <m:e>
                          <m:r>
                            <a:rPr lang="en-US" sz="2800" i="1" dirty="0">
                              <a:latin typeface="Cambria Math"/>
                            </a:rPr>
                            <m:t>𝛽</m:t>
                          </m:r>
                        </m:e>
                        <m:sub>
                          <m:r>
                            <a:rPr lang="en-US" sz="2800" i="1" dirty="0">
                              <a:latin typeface="Cambria Math"/>
                            </a:rPr>
                            <m:t>0</m:t>
                          </m:r>
                        </m:sub>
                      </m:sSub>
                      <m:r>
                        <a:rPr lang="en-US" sz="2800" i="1" dirty="0">
                          <a:latin typeface="Cambria Math"/>
                        </a:rPr>
                        <m:t>+</m:t>
                      </m:r>
                      <m:r>
                        <a:rPr lang="en-US" sz="2800" i="1" dirty="0">
                          <a:latin typeface="Cambria Math"/>
                          <a:sym typeface="Symbol" pitchFamily="18" charset="2"/>
                        </a:rPr>
                        <m:t>𝛽</m:t>
                      </m:r>
                      <m:r>
                        <a:rPr lang="en-US" sz="2800" i="1" baseline="-25000" dirty="0">
                          <a:latin typeface="Cambria Math"/>
                          <a:sym typeface="Symbol" pitchFamily="18" charset="2"/>
                        </a:rPr>
                        <m:t>1</m:t>
                      </m:r>
                      <m:r>
                        <a:rPr lang="en-US" sz="2800" i="1" dirty="0">
                          <a:latin typeface="Cambria Math"/>
                          <a:sym typeface="Symbol" pitchFamily="18" charset="2"/>
                        </a:rPr>
                        <m:t>𝑅𝑒𝑠𝑡</m:t>
                      </m:r>
                      <m:r>
                        <a:rPr lang="en-US" sz="2800" i="1" dirty="0">
                          <a:solidFill>
                            <a:schemeClr val="bg1"/>
                          </a:solidFill>
                          <a:latin typeface="Cambria Math"/>
                          <a:sym typeface="Symbol" pitchFamily="18" charset="2"/>
                        </a:rPr>
                        <m:t>+</m:t>
                      </m:r>
                      <m:sSub>
                        <m:sSubPr>
                          <m:ctrlPr>
                            <a:rPr lang="en-US" sz="2800" i="1" dirty="0">
                              <a:solidFill>
                                <a:schemeClr val="bg1"/>
                              </a:solidFill>
                              <a:latin typeface="Cambria Math" panose="02040503050406030204" pitchFamily="18" charset="0"/>
                              <a:sym typeface="Symbol" pitchFamily="18" charset="2"/>
                            </a:rPr>
                          </m:ctrlPr>
                        </m:sSubPr>
                        <m:e>
                          <m:r>
                            <a:rPr lang="en-US" sz="2800" i="1" dirty="0">
                              <a:solidFill>
                                <a:schemeClr val="bg1"/>
                              </a:solidFill>
                              <a:latin typeface="Cambria Math"/>
                              <a:sym typeface="Symbol" pitchFamily="18" charset="2"/>
                            </a:rPr>
                            <m:t></m:t>
                          </m:r>
                        </m:e>
                        <m:sub>
                          <m:r>
                            <a:rPr lang="en-US" sz="2800" i="1" dirty="0">
                              <a:solidFill>
                                <a:schemeClr val="bg1"/>
                              </a:solidFill>
                              <a:latin typeface="Cambria Math"/>
                              <a:sym typeface="Symbol" pitchFamily="18" charset="2"/>
                            </a:rPr>
                            <m:t>2</m:t>
                          </m:r>
                        </m:sub>
                      </m:sSub>
                      <m:r>
                        <a:rPr lang="en-US" sz="2800" b="0" i="1" dirty="0" smtClean="0">
                          <a:solidFill>
                            <a:schemeClr val="bg1"/>
                          </a:solidFill>
                          <a:latin typeface="Cambria Math" panose="02040503050406030204" pitchFamily="18" charset="0"/>
                          <a:sym typeface="Symbol" pitchFamily="18" charset="2"/>
                        </a:rPr>
                        <m:t>𝑆𝑒𝑥</m:t>
                      </m:r>
                      <m:r>
                        <a:rPr lang="en-US" sz="2800" i="1" dirty="0">
                          <a:solidFill>
                            <a:schemeClr val="bg1"/>
                          </a:solidFill>
                          <a:latin typeface="Cambria Math"/>
                          <a:sym typeface="Symbol" pitchFamily="18" charset="2"/>
                        </a:rPr>
                        <m:t>+ 3</m:t>
                      </m:r>
                      <m:r>
                        <a:rPr lang="en-US" sz="2800" i="1" dirty="0">
                          <a:solidFill>
                            <a:schemeClr val="bg1"/>
                          </a:solidFill>
                          <a:latin typeface="Cambria Math"/>
                          <a:sym typeface="Symbol" pitchFamily="18" charset="2"/>
                        </a:rPr>
                        <m:t>𝑅𝑒𝑠𝑡𝑆𝑒𝑥</m:t>
                      </m:r>
                      <m:r>
                        <a:rPr lang="en-US" sz="2800" i="1" dirty="0">
                          <a:solidFill>
                            <a:schemeClr val="bg1"/>
                          </a:solidFill>
                          <a:latin typeface="Cambria Math"/>
                          <a:sym typeface="Symbol" pitchFamily="18" charset="2"/>
                        </a:rPr>
                        <m:t> +</m:t>
                      </m:r>
                      <m:r>
                        <a:rPr lang="el-GR" sz="2800" i="1" dirty="0">
                          <a:latin typeface="Cambria Math"/>
                          <a:cs typeface="Courier New"/>
                          <a:sym typeface="Symbol" pitchFamily="18" charset="2"/>
                        </a:rPr>
                        <m:t>𝜀</m:t>
                      </m:r>
                      <m:r>
                        <a:rPr lang="en-US" sz="2800" i="1" dirty="0">
                          <a:latin typeface="Cambria Math"/>
                          <a:cs typeface="Courier New"/>
                          <a:sym typeface="Symbol" pitchFamily="18" charset="2"/>
                        </a:rPr>
                        <m:t> </m:t>
                      </m:r>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152400" y="1524000"/>
                <a:ext cx="9134856" cy="523220"/>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219456" y="2478486"/>
            <a:ext cx="2667000" cy="1154162"/>
          </a:xfrm>
          <a:prstGeom prst="rect">
            <a:avLst/>
          </a:prstGeom>
          <a:solidFill>
            <a:schemeClr val="tx1"/>
          </a:solidFill>
        </p:spPr>
        <p:txBody>
          <a:bodyPr wrap="square" rtlCol="0">
            <a:spAutoFit/>
          </a:bodyPr>
          <a:lstStyle/>
          <a:p>
            <a:pPr>
              <a:spcBef>
                <a:spcPts val="600"/>
              </a:spcBef>
            </a:pPr>
            <a:r>
              <a:rPr lang="en-US" sz="3200" dirty="0"/>
              <a:t>H</a:t>
            </a:r>
            <a:r>
              <a:rPr lang="en-US" sz="3200" baseline="-25000" dirty="0"/>
              <a:t>0</a:t>
            </a:r>
            <a:r>
              <a:rPr lang="en-US" sz="3200" dirty="0"/>
              <a:t>: </a:t>
            </a:r>
            <a:r>
              <a:rPr lang="el-GR" sz="3200" dirty="0"/>
              <a:t>β</a:t>
            </a:r>
            <a:r>
              <a:rPr lang="en-US" sz="3200" baseline="-25000" dirty="0"/>
              <a:t>2</a:t>
            </a:r>
            <a:r>
              <a:rPr lang="en-US" sz="3200" dirty="0"/>
              <a:t>=</a:t>
            </a:r>
            <a:r>
              <a:rPr lang="el-GR" sz="3200" dirty="0"/>
              <a:t>β</a:t>
            </a:r>
            <a:r>
              <a:rPr lang="en-US" sz="3200" baseline="-25000" dirty="0"/>
              <a:t>3</a:t>
            </a:r>
            <a:r>
              <a:rPr lang="en-US" sz="3200" dirty="0"/>
              <a:t>=0</a:t>
            </a:r>
          </a:p>
          <a:p>
            <a:pPr>
              <a:spcBef>
                <a:spcPts val="600"/>
              </a:spcBef>
            </a:pPr>
            <a:r>
              <a:rPr lang="en-US" sz="3200" dirty="0"/>
              <a:t>H</a:t>
            </a:r>
            <a:r>
              <a:rPr lang="en-US" sz="3200" baseline="-25000" dirty="0"/>
              <a:t>a</a:t>
            </a:r>
            <a:r>
              <a:rPr lang="en-US" sz="3200" dirty="0"/>
              <a:t>: Some </a:t>
            </a:r>
            <a:r>
              <a:rPr lang="el-GR" sz="3200" dirty="0"/>
              <a:t>β</a:t>
            </a:r>
            <a:r>
              <a:rPr lang="en-US" sz="3200" baseline="-25000" dirty="0"/>
              <a:t>i</a:t>
            </a:r>
            <a:r>
              <a:rPr lang="en-US" sz="3200" dirty="0"/>
              <a:t>≠0 </a:t>
            </a:r>
          </a:p>
        </p:txBody>
      </p:sp>
      <p:sp>
        <p:nvSpPr>
          <p:cNvPr id="9" name="TextBox 8"/>
          <p:cNvSpPr txBox="1"/>
          <p:nvPr/>
        </p:nvSpPr>
        <p:spPr>
          <a:xfrm>
            <a:off x="3457956" y="2372704"/>
            <a:ext cx="6019800" cy="1569660"/>
          </a:xfrm>
          <a:prstGeom prst="rect">
            <a:avLst/>
          </a:prstGeom>
          <a:noFill/>
        </p:spPr>
        <p:txBody>
          <a:bodyPr wrap="square" rtlCol="0">
            <a:spAutoFit/>
          </a:bodyPr>
          <a:lstStyle/>
          <a:p>
            <a:r>
              <a:rPr lang="en-US" sz="3200" dirty="0"/>
              <a:t>Compare mean square for the “extra” variability to the mean square error for the full model. </a:t>
            </a:r>
          </a:p>
        </p:txBody>
      </p:sp>
      <p:sp>
        <p:nvSpPr>
          <p:cNvPr id="15" name="Rectangle 3"/>
          <p:cNvSpPr>
            <a:spLocks noChangeArrowheads="1"/>
          </p:cNvSpPr>
          <p:nvPr/>
        </p:nvSpPr>
        <p:spPr bwMode="auto">
          <a:xfrm>
            <a:off x="143256" y="4215826"/>
            <a:ext cx="9144000" cy="25545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nl-NL" sz="2000" b="1" dirty="0">
                <a:solidFill>
                  <a:schemeClr val="accent2">
                    <a:lumMod val="50000"/>
                  </a:schemeClr>
                </a:solidFill>
                <a:latin typeface="Courier New" pitchFamily="49" charset="0"/>
                <a:cs typeface="Courier New" pitchFamily="49" charset="0"/>
              </a:rPr>
              <a:t>anova(modelP_Reduced, modelPint)</a:t>
            </a:r>
          </a:p>
          <a:p>
            <a:pPr>
              <a:spcBef>
                <a:spcPct val="0"/>
              </a:spcBef>
            </a:pPr>
            <a:r>
              <a:rPr lang="nl-NL" sz="2000" b="1" dirty="0">
                <a:solidFill>
                  <a:schemeClr val="tx1"/>
                </a:solidFill>
                <a:latin typeface="Courier New" pitchFamily="49" charset="0"/>
                <a:cs typeface="Courier New" pitchFamily="49" charset="0"/>
              </a:rPr>
              <a:t>Analysis of Variance Table</a:t>
            </a:r>
          </a:p>
          <a:p>
            <a:pPr>
              <a:spcBef>
                <a:spcPct val="0"/>
              </a:spcBef>
            </a:pPr>
            <a:endParaRPr lang="nl-NL" sz="2000" b="1" dirty="0">
              <a:solidFill>
                <a:schemeClr val="tx1"/>
              </a:solidFill>
              <a:latin typeface="Courier New" pitchFamily="49" charset="0"/>
              <a:cs typeface="Courier New" pitchFamily="49" charset="0"/>
            </a:endParaRPr>
          </a:p>
          <a:p>
            <a:pPr>
              <a:spcBef>
                <a:spcPct val="0"/>
              </a:spcBef>
            </a:pPr>
            <a:r>
              <a:rPr lang="nl-NL" sz="2000" b="1" dirty="0">
                <a:solidFill>
                  <a:schemeClr val="tx1"/>
                </a:solidFill>
                <a:latin typeface="Courier New" pitchFamily="49" charset="0"/>
                <a:cs typeface="Courier New" pitchFamily="49" charset="0"/>
              </a:rPr>
              <a:t>Model 1: Active ~ Rest</a:t>
            </a:r>
          </a:p>
          <a:p>
            <a:pPr>
              <a:spcBef>
                <a:spcPct val="0"/>
              </a:spcBef>
            </a:pPr>
            <a:r>
              <a:rPr lang="nl-NL" sz="2000" b="1" dirty="0">
                <a:solidFill>
                  <a:schemeClr val="tx1"/>
                </a:solidFill>
                <a:latin typeface="Courier New" pitchFamily="49" charset="0"/>
                <a:cs typeface="Courier New" pitchFamily="49" charset="0"/>
              </a:rPr>
              <a:t>Model 2: Active ~ Rest + Sex + Rest * Sex</a:t>
            </a:r>
          </a:p>
          <a:p>
            <a:pPr>
              <a:spcBef>
                <a:spcPct val="0"/>
              </a:spcBef>
            </a:pPr>
            <a:r>
              <a:rPr lang="nl-NL" sz="2000" b="1" dirty="0">
                <a:solidFill>
                  <a:schemeClr val="tx1"/>
                </a:solidFill>
                <a:latin typeface="Courier New" pitchFamily="49" charset="0"/>
                <a:cs typeface="Courier New" pitchFamily="49" charset="0"/>
              </a:rPr>
              <a:t>  Res.Df   RSS  </a:t>
            </a:r>
            <a:r>
              <a:rPr lang="nl-NL" sz="2000" b="1" dirty="0" err="1">
                <a:solidFill>
                  <a:schemeClr val="tx1"/>
                </a:solidFill>
                <a:latin typeface="Courier New" pitchFamily="49" charset="0"/>
                <a:cs typeface="Courier New" pitchFamily="49" charset="0"/>
              </a:rPr>
              <a:t>Df</a:t>
            </a:r>
            <a:r>
              <a:rPr lang="nl-NL" sz="2000" b="1" dirty="0">
                <a:solidFill>
                  <a:schemeClr val="tx1"/>
                </a:solidFill>
                <a:latin typeface="Courier New" pitchFamily="49" charset="0"/>
                <a:cs typeface="Courier New" pitchFamily="49" charset="0"/>
              </a:rPr>
              <a:t>   </a:t>
            </a:r>
            <a:r>
              <a:rPr lang="nl-NL" sz="2000" b="1" dirty="0" err="1">
                <a:solidFill>
                  <a:schemeClr val="tx1"/>
                </a:solidFill>
                <a:latin typeface="Courier New" pitchFamily="49" charset="0"/>
                <a:cs typeface="Courier New" pitchFamily="49" charset="0"/>
              </a:rPr>
              <a:t>Sum</a:t>
            </a:r>
            <a:r>
              <a:rPr lang="nl-NL" sz="2000" b="1" dirty="0">
                <a:solidFill>
                  <a:schemeClr val="tx1"/>
                </a:solidFill>
                <a:latin typeface="Courier New" pitchFamily="49" charset="0"/>
                <a:cs typeface="Courier New" pitchFamily="49" charset="0"/>
              </a:rPr>
              <a:t> of </a:t>
            </a:r>
            <a:r>
              <a:rPr lang="nl-NL" sz="2000" b="1" dirty="0" err="1">
                <a:solidFill>
                  <a:schemeClr val="tx1"/>
                </a:solidFill>
                <a:latin typeface="Courier New" pitchFamily="49" charset="0"/>
                <a:cs typeface="Courier New" pitchFamily="49" charset="0"/>
              </a:rPr>
              <a:t>Sq</a:t>
            </a:r>
            <a:r>
              <a:rPr lang="nl-NL" sz="2000" b="1" dirty="0">
                <a:solidFill>
                  <a:schemeClr val="tx1"/>
                </a:solidFill>
                <a:latin typeface="Courier New" pitchFamily="49" charset="0"/>
                <a:cs typeface="Courier New" pitchFamily="49" charset="0"/>
              </a:rPr>
              <a:t>       F   Pr(&gt;F)</a:t>
            </a:r>
          </a:p>
          <a:p>
            <a:pPr>
              <a:spcBef>
                <a:spcPct val="0"/>
              </a:spcBef>
            </a:pPr>
            <a:r>
              <a:rPr lang="nl-NL" sz="2000" b="1" dirty="0">
                <a:solidFill>
                  <a:schemeClr val="tx1"/>
                </a:solidFill>
                <a:latin typeface="Courier New" pitchFamily="49" charset="0"/>
                <a:cs typeface="Courier New" pitchFamily="49" charset="0"/>
              </a:rPr>
              <a:t>1    373 75050                           </a:t>
            </a:r>
          </a:p>
          <a:p>
            <a:pPr>
              <a:spcBef>
                <a:spcPct val="0"/>
              </a:spcBef>
            </a:pPr>
            <a:r>
              <a:rPr lang="nl-NL" sz="2000" b="1" dirty="0">
                <a:solidFill>
                  <a:schemeClr val="tx1"/>
                </a:solidFill>
                <a:latin typeface="Courier New" pitchFamily="49" charset="0"/>
                <a:cs typeface="Courier New" pitchFamily="49" charset="0"/>
              </a:rPr>
              <a:t>2    371 74538   2    512.14    1.2746   0.2808</a:t>
            </a:r>
          </a:p>
        </p:txBody>
      </p:sp>
    </p:spTree>
    <p:extLst>
      <p:ext uri="{BB962C8B-B14F-4D97-AF65-F5344CB8AC3E}">
        <p14:creationId xmlns:p14="http://schemas.microsoft.com/office/powerpoint/2010/main" val="36344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57425" y="0"/>
            <a:ext cx="7772400" cy="1143000"/>
          </a:xfrm>
        </p:spPr>
        <p:txBody>
          <a:bodyPr/>
          <a:lstStyle/>
          <a:p>
            <a:r>
              <a:rPr lang="en-US" dirty="0">
                <a:solidFill>
                  <a:srgbClr val="FFFF66"/>
                </a:solidFill>
              </a:rPr>
              <a:t>Example: State SAT Scores</a:t>
            </a:r>
            <a:endParaRPr lang="en-US" dirty="0"/>
          </a:p>
        </p:txBody>
      </p:sp>
      <p:sp>
        <p:nvSpPr>
          <p:cNvPr id="17411" name="Text Box 3"/>
          <p:cNvSpPr txBox="1">
            <a:spLocks noChangeArrowheads="1"/>
          </p:cNvSpPr>
          <p:nvPr/>
        </p:nvSpPr>
        <p:spPr bwMode="auto">
          <a:xfrm>
            <a:off x="2007700" y="1219200"/>
            <a:ext cx="8001000" cy="53832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t>Source:    </a:t>
            </a:r>
            <a:r>
              <a:rPr lang="en-US" sz="3200" i="1" dirty="0"/>
              <a:t>Statistical Sleuth, Case 12.1 pg. 339</a:t>
            </a:r>
            <a:r>
              <a:rPr lang="en-US" sz="3200" dirty="0"/>
              <a:t>  </a:t>
            </a:r>
          </a:p>
          <a:p>
            <a:pPr>
              <a:spcBef>
                <a:spcPct val="25000"/>
              </a:spcBef>
            </a:pPr>
            <a:r>
              <a:rPr lang="en-US" sz="3200" dirty="0">
                <a:solidFill>
                  <a:schemeClr val="bg1"/>
                </a:solidFill>
              </a:rPr>
              <a:t>Response Variable:</a:t>
            </a:r>
            <a:r>
              <a:rPr lang="en-US" sz="3200" dirty="0"/>
              <a:t>     </a:t>
            </a:r>
          </a:p>
          <a:p>
            <a:pPr>
              <a:spcBef>
                <a:spcPct val="0"/>
              </a:spcBef>
            </a:pPr>
            <a:r>
              <a:rPr lang="en-US" sz="3200" dirty="0"/>
              <a:t>      </a:t>
            </a:r>
            <a:r>
              <a:rPr lang="en-US" sz="3200" i="1" dirty="0"/>
              <a:t>SAT</a:t>
            </a:r>
            <a:r>
              <a:rPr lang="en-US" sz="3200" dirty="0"/>
              <a:t>    =Average combined SAT Score</a:t>
            </a:r>
          </a:p>
          <a:p>
            <a:pPr>
              <a:spcBef>
                <a:spcPct val="0"/>
              </a:spcBef>
              <a:spcAft>
                <a:spcPct val="10000"/>
              </a:spcAft>
            </a:pPr>
            <a:r>
              <a:rPr lang="en-US" sz="3200" dirty="0">
                <a:solidFill>
                  <a:schemeClr val="bg1"/>
                </a:solidFill>
              </a:rPr>
              <a:t>Potential Predictors:</a:t>
            </a:r>
            <a:r>
              <a:rPr lang="en-US" sz="3200" dirty="0"/>
              <a:t>  </a:t>
            </a:r>
          </a:p>
          <a:p>
            <a:pPr>
              <a:spcBef>
                <a:spcPct val="0"/>
              </a:spcBef>
              <a:spcAft>
                <a:spcPct val="10000"/>
              </a:spcAft>
            </a:pPr>
            <a:r>
              <a:rPr lang="en-US" sz="3200" dirty="0"/>
              <a:t>     </a:t>
            </a:r>
            <a:r>
              <a:rPr lang="en-US" sz="3200" i="1" dirty="0"/>
              <a:t>Takers</a:t>
            </a:r>
            <a:r>
              <a:rPr lang="en-US" sz="3200" dirty="0"/>
              <a:t>  = % taking the exam</a:t>
            </a:r>
          </a:p>
          <a:p>
            <a:pPr>
              <a:spcBef>
                <a:spcPct val="0"/>
              </a:spcBef>
              <a:spcAft>
                <a:spcPct val="10000"/>
              </a:spcAft>
            </a:pPr>
            <a:r>
              <a:rPr lang="en-US" sz="3200" dirty="0"/>
              <a:t>     </a:t>
            </a:r>
            <a:r>
              <a:rPr lang="en-US" sz="3200" i="1" dirty="0"/>
              <a:t>Income</a:t>
            </a:r>
            <a:r>
              <a:rPr lang="en-US" sz="3200" dirty="0"/>
              <a:t> = median family income ($100’s)</a:t>
            </a:r>
          </a:p>
          <a:p>
            <a:pPr>
              <a:spcBef>
                <a:spcPct val="0"/>
              </a:spcBef>
              <a:spcAft>
                <a:spcPct val="10000"/>
              </a:spcAft>
            </a:pPr>
            <a:r>
              <a:rPr lang="en-US" sz="3200" dirty="0"/>
              <a:t>     </a:t>
            </a:r>
            <a:r>
              <a:rPr lang="en-US" sz="3200" i="1" dirty="0"/>
              <a:t>Years</a:t>
            </a:r>
            <a:r>
              <a:rPr lang="en-US" sz="3200" dirty="0"/>
              <a:t>    = avg. years of study (SS, NS, HU)</a:t>
            </a:r>
          </a:p>
          <a:p>
            <a:pPr>
              <a:spcBef>
                <a:spcPct val="0"/>
              </a:spcBef>
              <a:spcAft>
                <a:spcPct val="10000"/>
              </a:spcAft>
            </a:pPr>
            <a:r>
              <a:rPr lang="en-US" sz="3200" dirty="0"/>
              <a:t>     </a:t>
            </a:r>
            <a:r>
              <a:rPr lang="en-US" sz="3200" i="1" dirty="0"/>
              <a:t>Public</a:t>
            </a:r>
            <a:r>
              <a:rPr lang="en-US" sz="3200" dirty="0"/>
              <a:t>   = % public school</a:t>
            </a:r>
          </a:p>
          <a:p>
            <a:pPr>
              <a:spcBef>
                <a:spcPct val="0"/>
              </a:spcBef>
              <a:spcAft>
                <a:spcPct val="10000"/>
              </a:spcAft>
            </a:pPr>
            <a:r>
              <a:rPr lang="en-US" sz="3200" dirty="0"/>
              <a:t>     </a:t>
            </a:r>
            <a:r>
              <a:rPr lang="en-US" sz="3200" i="1" dirty="0"/>
              <a:t>Expend</a:t>
            </a:r>
            <a:r>
              <a:rPr lang="en-US" sz="3200" dirty="0"/>
              <a:t> = spend per student ($100’s)</a:t>
            </a:r>
          </a:p>
          <a:p>
            <a:pPr>
              <a:spcBef>
                <a:spcPct val="0"/>
              </a:spcBef>
              <a:spcAft>
                <a:spcPct val="10000"/>
              </a:spcAft>
            </a:pPr>
            <a:r>
              <a:rPr lang="en-US" sz="3200" dirty="0"/>
              <a:t>     </a:t>
            </a:r>
            <a:r>
              <a:rPr lang="en-US" sz="3200" i="1" dirty="0"/>
              <a:t>Rank</a:t>
            </a:r>
            <a:r>
              <a:rPr lang="en-US" sz="3200" dirty="0"/>
              <a:t>     = median class rank of takers</a:t>
            </a:r>
          </a:p>
        </p:txBody>
      </p:sp>
    </p:spTree>
    <p:extLst>
      <p:ext uri="{BB962C8B-B14F-4D97-AF65-F5344CB8AC3E}">
        <p14:creationId xmlns:p14="http://schemas.microsoft.com/office/powerpoint/2010/main" val="250755961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lnDef>
    <a:txDef>
      <a:spPr>
        <a:noFill/>
      </a:spPr>
      <a:bodyPr wrap="square" rtlCol="0">
        <a:spAutoFit/>
      </a:bodyPr>
      <a:lstStyle>
        <a:defPPr>
          <a:defRPr sz="3200" dirty="0" smtClean="0"/>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936</Words>
  <Application>Microsoft Office PowerPoint</Application>
  <PresentationFormat>Widescreen</PresentationFormat>
  <Paragraphs>109</Paragraphs>
  <Slides>13</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Cambria Math</vt:lpstr>
      <vt:lpstr>Courier New</vt:lpstr>
      <vt:lpstr>Times New Roman</vt:lpstr>
      <vt:lpstr>Default Design</vt:lpstr>
      <vt:lpstr>Equation</vt:lpstr>
      <vt:lpstr>STOR 455 Class 19</vt:lpstr>
      <vt:lpstr>Comparing Two Regression Lines (with a multiple regression)</vt:lpstr>
      <vt:lpstr>Multiple regression model</vt:lpstr>
      <vt:lpstr>Tests to Compare Two Regression Lines</vt:lpstr>
      <vt:lpstr>Nested Models</vt:lpstr>
      <vt:lpstr>Nested F-test</vt:lpstr>
      <vt:lpstr>Nested F-test</vt:lpstr>
      <vt:lpstr>Nested F-test</vt:lpstr>
      <vt:lpstr>Example: State SAT Scores</vt:lpstr>
      <vt:lpstr>R: Best Subsets for StateSAT</vt:lpstr>
      <vt:lpstr>Model Selection with Categorical and Interaction Predictors</vt:lpstr>
      <vt:lpstr>Assignment #3</vt:lpstr>
      <vt:lpstr>Assignment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2020-09-17T20:01:51Z</dcterms:created>
  <dcterms:modified xsi:type="dcterms:W3CDTF">2021-09-30T19:17:32Z</dcterms:modified>
</cp:coreProperties>
</file>