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9" r:id="rId4"/>
    <p:sldId id="259" r:id="rId5"/>
    <p:sldId id="260" r:id="rId6"/>
    <p:sldId id="261" r:id="rId7"/>
    <p:sldId id="290" r:id="rId8"/>
    <p:sldId id="263" r:id="rId9"/>
    <p:sldId id="291" r:id="rId10"/>
    <p:sldId id="267" r:id="rId11"/>
    <p:sldId id="292" r:id="rId12"/>
    <p:sldId id="266" r:id="rId1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29626-BB87-4A22-BFD0-6CC7DCB25206}" v="1" dt="2021-10-03T14:22:22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47" d="100"/>
          <a:sy n="47" d="100"/>
        </p:scale>
        <p:origin x="48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7D4019F-7EDC-4BB0-9DB0-F9C491C4EABF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DFA3E98-F750-46FC-8680-272A2847429D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045B24-C8FD-43E3-8D88-32498206DB83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7D4019F-7EDC-4BB0-9DB0-F9C491C4EABF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636B6A1-8344-45C8-A214-44FE44DADFDC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20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03538" y="4966127"/>
            <a:ext cx="6805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3.4, 3.6	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3.35, 36, 37, 38, 41, 42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1470651"/>
                <a:ext cx="9134856" cy="5232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800" i="1" dirty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𝛽</m:t>
                      </m:r>
                      <m:r>
                        <a:rPr lang="en-US" sz="2800" i="1" baseline="-25000" dirty="0">
                          <a:latin typeface="Cambria Math"/>
                          <a:sym typeface="Symbol" pitchFamily="18" charset="2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 </m:t>
                      </m:r>
                      <m:r>
                        <a:rPr lang="en-US" sz="2800" i="1" baseline="-25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70651"/>
                <a:ext cx="91348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1000" y="2362200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Some 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≠0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4079390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anova(modSATquad2, modSATcubic)</a:t>
            </a:r>
          </a:p>
          <a:p>
            <a:pPr>
              <a:spcBef>
                <a:spcPct val="0"/>
              </a:spcBef>
            </a:pPr>
            <a:endParaRPr lang="nl-NL" sz="18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SAT ~ poly(Takers, degree = 2, raw = TRUE)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SAT ~ Takers + I(Takers^2) + I(Takers^3)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Res.Df   RSS Df Sum of Sq      F Pr(&gt;F)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1     47 42101                           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2     46 42069  1    31.524 0.0345 0.8535</a:t>
            </a:r>
          </a:p>
        </p:txBody>
      </p:sp>
    </p:spTree>
    <p:extLst>
      <p:ext uri="{BB962C8B-B14F-4D97-AF65-F5344CB8AC3E}">
        <p14:creationId xmlns:p14="http://schemas.microsoft.com/office/powerpoint/2010/main" val="301661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Second Order Models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61026" y="1295400"/>
            <a:ext cx="9829800" cy="2014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chemeClr val="bg1"/>
                </a:solidFill>
              </a:rPr>
              <a:t>second order model</a:t>
            </a:r>
            <a:r>
              <a:rPr lang="en-US" i="1" dirty="0"/>
              <a:t> </a:t>
            </a:r>
            <a:r>
              <a:rPr lang="en-US" dirty="0"/>
              <a:t>for two quantitative predictors would be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077" name="Object 2"/>
              <p:cNvSpPr txBox="1"/>
              <p:nvPr/>
            </p:nvSpPr>
            <p:spPr bwMode="auto">
              <a:xfrm>
                <a:off x="617538" y="2514600"/>
                <a:ext cx="8839200" cy="6731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07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538" y="2514600"/>
                <a:ext cx="8839200" cy="673100"/>
              </a:xfrm>
              <a:prstGeom prst="rect">
                <a:avLst/>
              </a:prstGeom>
              <a:blipFill>
                <a:blip r:embed="rId3"/>
                <a:stretch>
                  <a:fillRect l="-1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42226" y="3048003"/>
            <a:ext cx="2057400" cy="1255713"/>
            <a:chOff x="1152" y="2256"/>
            <a:chExt cx="1296" cy="791"/>
          </a:xfrm>
        </p:grpSpPr>
        <p:sp>
          <p:nvSpPr>
            <p:cNvPr id="4110" name="Text Box 6"/>
            <p:cNvSpPr txBox="1">
              <a:spLocks noChangeArrowheads="1"/>
            </p:cNvSpPr>
            <p:nvPr/>
          </p:nvSpPr>
          <p:spPr bwMode="auto">
            <a:xfrm>
              <a:off x="1152" y="2640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first order</a:t>
              </a:r>
            </a:p>
          </p:txBody>
        </p:sp>
        <p:sp>
          <p:nvSpPr>
            <p:cNvPr id="4111" name="Line 7"/>
            <p:cNvSpPr>
              <a:spLocks noChangeShapeType="1"/>
            </p:cNvSpPr>
            <p:nvPr/>
          </p:nvSpPr>
          <p:spPr bwMode="auto">
            <a:xfrm flipV="1">
              <a:off x="1488" y="2256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2" name="Line 8"/>
            <p:cNvSpPr>
              <a:spLocks noChangeShapeType="1"/>
            </p:cNvSpPr>
            <p:nvPr/>
          </p:nvSpPr>
          <p:spPr bwMode="auto">
            <a:xfrm flipV="1">
              <a:off x="1920" y="2256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09226" y="3124200"/>
            <a:ext cx="2057400" cy="1250950"/>
            <a:chOff x="2832" y="2304"/>
            <a:chExt cx="1296" cy="788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32" y="2688"/>
              <a:ext cx="12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quadratic</a:t>
              </a: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 flipV="1">
              <a:off x="3168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 flipV="1">
              <a:off x="3600" y="2304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019026" y="3048000"/>
            <a:ext cx="2209800" cy="1327150"/>
            <a:chOff x="4224" y="2304"/>
            <a:chExt cx="1392" cy="836"/>
          </a:xfrm>
        </p:grpSpPr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4224" y="2736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interaction</a:t>
              </a:r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 flipV="1">
              <a:off x="4944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61026" y="5410200"/>
            <a:ext cx="9829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Example:</a:t>
            </a:r>
            <a:r>
              <a:rPr lang="en-US" sz="3200" dirty="0"/>
              <a:t> Try a full second order model for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Y=</a:t>
            </a:r>
            <a:r>
              <a:rPr lang="en-US" sz="3200" i="1" dirty="0"/>
              <a:t>SAT</a:t>
            </a:r>
            <a:r>
              <a:rPr lang="en-US" sz="3200" dirty="0"/>
              <a:t> using X</a:t>
            </a:r>
            <a:r>
              <a:rPr lang="en-US" sz="3200" baseline="-25000" dirty="0"/>
              <a:t>1</a:t>
            </a:r>
            <a:r>
              <a:rPr lang="en-US" sz="3200" dirty="0"/>
              <a:t>=</a:t>
            </a:r>
            <a:r>
              <a:rPr lang="en-US" sz="3200" i="1" dirty="0"/>
              <a:t>Takers</a:t>
            </a:r>
            <a:r>
              <a:rPr lang="en-US" sz="3200" dirty="0"/>
              <a:t> and </a:t>
            </a:r>
            <a:r>
              <a:rPr lang="en-US" sz="3200" i="1" dirty="0"/>
              <a:t>X</a:t>
            </a:r>
            <a:r>
              <a:rPr lang="en-US" sz="3200" i="1" baseline="-25000" dirty="0"/>
              <a:t>2</a:t>
            </a:r>
            <a:r>
              <a:rPr lang="en-US" sz="3200" i="1" dirty="0"/>
              <a:t>=Expend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6710416" y="4144209"/>
            <a:ext cx="495300" cy="665083"/>
          </a:xfrm>
          <a:prstGeom prst="leftBrace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48366" y="4611470"/>
            <a:ext cx="2766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second order</a:t>
            </a:r>
          </a:p>
        </p:txBody>
      </p:sp>
    </p:spTree>
    <p:extLst>
      <p:ext uri="{BB962C8B-B14F-4D97-AF65-F5344CB8AC3E}">
        <p14:creationId xmlns:p14="http://schemas.microsoft.com/office/powerpoint/2010/main" val="14231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Second Order Model for State SAT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11620500" cy="39395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modSAT2ndorder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SAT~Takers+Expend+I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(Takers^2)+I(Expend^2)+I(Takers*Expend),data=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StateSAT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summary(modSAT2ndorder)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(Intercept)        893.66283   36.14094  24.727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Takers              -7.05561    0.83740  -8.426 9.96e-11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Expend              10.33333    2.49600   4.140 0.000155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I(Takers^2)          0.07725    0.01328   5.816 6.28e-07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I(Expend^2)         -0.11775    0.04426  -2.660 0.010851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 * Expend)  -0.03344    0.03716  -0.900 0.373087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standard error: 23.68 on 44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Multiple R-squared: 0.8997,	Adjusted R-squared: 0.8883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F-statistic: 78.96 on 5 and 44 DF,  p-value: &lt; 2.2e-16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0504" y="560015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Do we need the second order terms?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504" y="5142959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Do we need the interaction term?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5750" y="3657600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32480-30C0-4CA3-B213-46EC76B1AE13}"/>
              </a:ext>
            </a:extLst>
          </p:cNvPr>
          <p:cNvSpPr txBox="1"/>
          <p:nvPr/>
        </p:nvSpPr>
        <p:spPr>
          <a:xfrm>
            <a:off x="310504" y="6154027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Do we need the terms with </a:t>
            </a:r>
            <a:r>
              <a:rPr lang="en-US" sz="3200" i="1" dirty="0"/>
              <a:t>Expend</a:t>
            </a:r>
            <a:r>
              <a:rPr lang="en-US" sz="3200" dirty="0"/>
              <a:t>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5750" y="3076039"/>
            <a:ext cx="2628900" cy="81016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3" name="Rectangle 2"/>
          <p:cNvSpPr/>
          <p:nvPr/>
        </p:nvSpPr>
        <p:spPr bwMode="auto">
          <a:xfrm>
            <a:off x="299002" y="3366677"/>
            <a:ext cx="2615648" cy="51952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217644-D6FC-42C0-8155-6E9F5297DF22}"/>
              </a:ext>
            </a:extLst>
          </p:cNvPr>
          <p:cNvSpPr/>
          <p:nvPr/>
        </p:nvSpPr>
        <p:spPr bwMode="auto">
          <a:xfrm>
            <a:off x="285750" y="2840813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450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 animBg="1"/>
      <p:bldP spid="10" grpId="0"/>
      <p:bldP spid="12" grpId="0" animBg="1"/>
      <p:bldP spid="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State SAT Scores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383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Source:    </a:t>
            </a:r>
            <a:r>
              <a:rPr lang="en-US" sz="3200" i="1" dirty="0"/>
              <a:t>Statistical Sleuth, Case 12.1 pg. 339</a:t>
            </a:r>
            <a:r>
              <a:rPr lang="en-US" sz="3200" dirty="0"/>
              <a:t>  </a:t>
            </a:r>
          </a:p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  </a:t>
            </a:r>
            <a:r>
              <a:rPr lang="en-US" sz="3200" i="1" dirty="0"/>
              <a:t>SAT</a:t>
            </a:r>
            <a:r>
              <a:rPr lang="en-US" sz="3200" dirty="0"/>
              <a:t>    =Average combined SAT Score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Takers</a:t>
            </a:r>
            <a:r>
              <a:rPr lang="en-US" sz="3200" dirty="0"/>
              <a:t>  = % taking the exam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Income</a:t>
            </a:r>
            <a:r>
              <a:rPr lang="en-US" sz="3200" dirty="0"/>
              <a:t> = median family income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Years</a:t>
            </a:r>
            <a:r>
              <a:rPr lang="en-US" sz="3200" dirty="0"/>
              <a:t>    = avg. years of study (SS, NS, HU)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Public</a:t>
            </a:r>
            <a:r>
              <a:rPr lang="en-US" sz="3200" dirty="0"/>
              <a:t>   = % public school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Expend</a:t>
            </a:r>
            <a:r>
              <a:rPr lang="en-US" sz="3200" dirty="0"/>
              <a:t> = spend per student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Rank</a:t>
            </a:r>
            <a:r>
              <a:rPr lang="en-US" sz="3200" dirty="0"/>
              <a:t>     = median class rank of takers</a:t>
            </a:r>
          </a:p>
        </p:txBody>
      </p:sp>
    </p:spTree>
    <p:extLst>
      <p:ext uri="{BB962C8B-B14F-4D97-AF65-F5344CB8AC3E}">
        <p14:creationId xmlns:p14="http://schemas.microsoft.com/office/powerpoint/2010/main" val="25075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</a:t>
            </a:r>
            <a:r>
              <a:rPr lang="en-US" sz="4000" dirty="0" err="1">
                <a:solidFill>
                  <a:srgbClr val="FFFF66"/>
                </a:solidFill>
              </a:rPr>
              <a:t>StateSAT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8522208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StateSAT,nbest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(all)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4904" y="2819399"/>
            <a:ext cx="91440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Takers Income Years Public Expend Rank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                                     * 77.42  76.95 34.03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( 2 )      *                                 73.58  73.03 47.64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                  *                  * 84.71  84.05 10.22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( 2 )                                 *    * 80.54  79.71 24.97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                  *             *    * 87.11  86.27  3.69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( 2 )             *     *                  * 85.84  84.91  8.21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                  *      *      *    * 87.71  86.61  3.58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( 2 )      *            *             *    * 87.67  86.57  3.72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     *            *      *      *    * 87.87  86.49  5.00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( 2 )             *     *      *      *    * 87.73  86.34  5.48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     *      *     *      *      *    * 87.87  86.18  7.00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6054223"/>
            <a:ext cx="852220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SATbestmod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lm(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SAT~Years+Public+Expend+Rank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30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667" y="2977802"/>
            <a:ext cx="83058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modSAT1=lm(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SAT~Takers,data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summary(modSAT1)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1020.3062     8.1391  125.36  &lt; 2e-16 ***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Takers        -2.7600     0.2387  -11.56 1.77e-15 ***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36.8 on 48 degrees of freedom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0.7358,	Adjusted R-squared: 0.7303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133.7 on 1 and 48 DF,  p-value: 1.768e-15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 State SAT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5" y="2590801"/>
            <a:ext cx="4343399" cy="373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2857500" y="1640223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Model #1:  Y=SAT   vs. X=Takers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4343400" cy="373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1977445" y="2629160"/>
            <a:ext cx="561772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Would a “curved” line work better?</a:t>
            </a:r>
          </a:p>
        </p:txBody>
      </p:sp>
    </p:spTree>
    <p:extLst>
      <p:ext uri="{BB962C8B-B14F-4D97-AF65-F5344CB8AC3E}">
        <p14:creationId xmlns:p14="http://schemas.microsoft.com/office/powerpoint/2010/main" val="722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Polynomial Regression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153400" cy="22891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For a single predictor X: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316" name="Object 2"/>
              <p:cNvSpPr txBox="1"/>
              <p:nvPr/>
            </p:nvSpPr>
            <p:spPr bwMode="auto">
              <a:xfrm>
                <a:off x="477838" y="2667000"/>
                <a:ext cx="7731125" cy="8445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31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38" y="2667000"/>
                <a:ext cx="7731125" cy="844550"/>
              </a:xfrm>
              <a:prstGeom prst="rect">
                <a:avLst/>
              </a:prstGeom>
              <a:blipFill>
                <a:blip r:embed="rId3"/>
                <a:stretch>
                  <a:fillRect l="-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317" name="Object 3"/>
              <p:cNvSpPr txBox="1"/>
              <p:nvPr/>
            </p:nvSpPr>
            <p:spPr bwMode="auto">
              <a:xfrm>
                <a:off x="381000" y="4114800"/>
                <a:ext cx="3548063" cy="760413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31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14800"/>
                <a:ext cx="3548063" cy="760413"/>
              </a:xfrm>
              <a:prstGeom prst="rect">
                <a:avLst/>
              </a:prstGeom>
              <a:blipFill>
                <a:blip r:embed="rId4"/>
                <a:stretch>
                  <a:fillRect l="-5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318" name="Object 4"/>
              <p:cNvSpPr txBox="1"/>
              <p:nvPr/>
            </p:nvSpPr>
            <p:spPr bwMode="auto">
              <a:xfrm>
                <a:off x="381000" y="5791200"/>
                <a:ext cx="6757988" cy="8016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3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791200"/>
                <a:ext cx="6757988" cy="801688"/>
              </a:xfrm>
              <a:prstGeom prst="rect">
                <a:avLst/>
              </a:prstGeom>
              <a:blipFill>
                <a:blip r:embed="rId5"/>
                <a:stretch>
                  <a:fillRect l="-2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319" name="Object 5"/>
              <p:cNvSpPr txBox="1"/>
              <p:nvPr/>
            </p:nvSpPr>
            <p:spPr bwMode="auto">
              <a:xfrm>
                <a:off x="381000" y="4953000"/>
                <a:ext cx="5194300" cy="8016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3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953000"/>
                <a:ext cx="5194300" cy="801688"/>
              </a:xfrm>
              <a:prstGeom prst="rect">
                <a:avLst/>
              </a:prstGeom>
              <a:blipFill>
                <a:blip r:embed="rId6"/>
                <a:stretch>
                  <a:fillRect l="-3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343400" y="41147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(linear)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791200" y="49529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(quadratic)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7391400" y="5764225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(cubic)</a:t>
            </a:r>
          </a:p>
        </p:txBody>
      </p:sp>
    </p:spTree>
    <p:extLst>
      <p:ext uri="{BB962C8B-B14F-4D97-AF65-F5344CB8AC3E}">
        <p14:creationId xmlns:p14="http://schemas.microsoft.com/office/powerpoint/2010/main" val="292336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Polynomial Regression in 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799" y="1371600"/>
            <a:ext cx="9064487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#1:</a:t>
            </a:r>
            <a:r>
              <a:rPr lang="en-US" sz="3000" dirty="0"/>
              <a:t> Create new variables with predictor powers.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3733800"/>
            <a:ext cx="9064488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#2:  </a:t>
            </a:r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I( )</a:t>
            </a:r>
            <a:r>
              <a:rPr lang="en-US" sz="3000" dirty="0"/>
              <a:t>in the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lm( 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3124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To avoid creating a new variable…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860" y="2134873"/>
            <a:ext cx="907442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StateSAT$TakersSq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=StateSAT$Takers^2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modSATquad1=lm(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SAT~Takers+TakersSq,data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48200"/>
            <a:ext cx="9064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modSATquad2=lm(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(Takers^2)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,data=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5334001"/>
            <a:ext cx="9064488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Method #3:  </a:t>
            </a:r>
            <a:r>
              <a:rPr lang="en-US" altLang="en-US" sz="3200" dirty="0"/>
              <a:t>Use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113" y="6096000"/>
            <a:ext cx="90644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modSATquad3=lm(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SAT~poly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Takers,degree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raw=TRUE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05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Quadratic model for SAT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1307574"/>
            <a:ext cx="87630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modSATquad2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(Takers^2),data=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summary(modSAT2I)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1053.13112    9.27372 113.561  &lt; 2e-16 ***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Takers        -7.16159    0.89220  -8.027 2.32e-10 ***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I(Takers^2)    0.07102    0.01405   5.055 6.99e-06 ***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29.93 on 47 degrees of freedom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0.8289,	Adjusted R-squared: 0.8216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113.8 on 2 and 47 DF,  p-value: &lt; 2.2e-16 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5546113"/>
                <a:ext cx="8153400" cy="537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𝑆𝐴𝑇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=1053.1−7.1616</m:t>
                      </m:r>
                      <m:r>
                        <a:rPr lang="en-US" sz="2800" i="1">
                          <a:latin typeface="Cambria Math"/>
                        </a:rPr>
                        <m:t>𝑇𝑎𝑘𝑒𝑟𝑠</m:t>
                      </m:r>
                      <m:r>
                        <a:rPr lang="en-US" sz="2800" i="1">
                          <a:latin typeface="Cambria Math"/>
                        </a:rPr>
                        <m:t>+0.0710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𝑇𝑎𝑘𝑒𝑟𝑠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46113"/>
                <a:ext cx="8153400" cy="537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5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8232"/>
            <a:ext cx="3827037" cy="329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868183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SAT~Takers,main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="Quadratic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Model",data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B0_modSATquad2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[1,1]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B1_modSATquad2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B2_modSATquad2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[3,1]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curve(B0_modSATquad2 + B1_modSATquad2*x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+ B2_modSATquad2*x^2, add=TRUE)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4B90-8886-4B05-BDAE-32F51DB2C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34" y="3487912"/>
            <a:ext cx="3843600" cy="327864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Quadratic model for SAT</a:t>
            </a:r>
          </a:p>
        </p:txBody>
      </p:sp>
    </p:spTree>
    <p:extLst>
      <p:ext uri="{BB962C8B-B14F-4D97-AF65-F5344CB8AC3E}">
        <p14:creationId xmlns:p14="http://schemas.microsoft.com/office/powerpoint/2010/main" val="59227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Would a Cubic work better?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143000"/>
            <a:ext cx="94488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modSATcubic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(Takers^2)+I(Takers^3),data=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modSATcubic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1.051e+03  1.452e+01  72.366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Takers      -6.753e+00  2.380e+00  -2.837  0.00676 **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I(Takers^2)  5.631e-02  8.051e-02   0.699  0.48777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I(Takers^3)  1.408e-04  7.586e-04   0.186  0.85353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30.24 on 46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0.829,	Adjusted R-squared: 0.8178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74.33 on 3 and 46 DF,  p-value: &lt; 2.2e-16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621" y="4873708"/>
            <a:ext cx="9412357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modSATquad2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(Takers^2),data=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summary(modSATquad2)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29.93 on 47 degrees of freedom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0.8289,	Adjusted R-squared: 0.8216 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113.8 on 2 and 47 DF,  p-value: &lt; 2.2e-16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19800" y="299808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B6E29-023A-46A9-BFE3-872531A90287}"/>
              </a:ext>
            </a:extLst>
          </p:cNvPr>
          <p:cNvSpPr/>
          <p:nvPr/>
        </p:nvSpPr>
        <p:spPr bwMode="auto">
          <a:xfrm>
            <a:off x="6477000" y="377276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4D2F0A-EBF0-4555-A8DA-7B46FD439489}"/>
              </a:ext>
            </a:extLst>
          </p:cNvPr>
          <p:cNvSpPr/>
          <p:nvPr/>
        </p:nvSpPr>
        <p:spPr bwMode="auto">
          <a:xfrm>
            <a:off x="7467600" y="590636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528799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Widescreen</PresentationFormat>
  <Paragraphs>150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Courier New</vt:lpstr>
      <vt:lpstr>Times New Roman</vt:lpstr>
      <vt:lpstr>Wingdings</vt:lpstr>
      <vt:lpstr>Default Design</vt:lpstr>
      <vt:lpstr>STOR 455 Class 20</vt:lpstr>
      <vt:lpstr>Example: State SAT Scores</vt:lpstr>
      <vt:lpstr>R: Best Subsets for StateSAT</vt:lpstr>
      <vt:lpstr>Example:  State SAT</vt:lpstr>
      <vt:lpstr>Polynomial Regression</vt:lpstr>
      <vt:lpstr>Polynomial Regression in R</vt:lpstr>
      <vt:lpstr>Quadratic model for SAT</vt:lpstr>
      <vt:lpstr>Quadratic model for SAT</vt:lpstr>
      <vt:lpstr>Would a Cubic work better? </vt:lpstr>
      <vt:lpstr>Nested F-test</vt:lpstr>
      <vt:lpstr>Second Order Models</vt:lpstr>
      <vt:lpstr>Second Order Model for State 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2020-09-17T20:01:51Z</dcterms:created>
  <dcterms:modified xsi:type="dcterms:W3CDTF">2021-12-01T17:55:10Z</dcterms:modified>
</cp:coreProperties>
</file>