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92" r:id="rId4"/>
    <p:sldId id="266" r:id="rId5"/>
    <p:sldId id="268" r:id="rId6"/>
    <p:sldId id="27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6600"/>
    <a:srgbClr val="FFFF66"/>
    <a:srgbClr val="000000"/>
    <a:srgbClr val="660066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A0766-4072-454B-BCE1-12A237739A99}" v="1" dt="2021-10-06T02:31:26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3512" autoAdjust="0"/>
  </p:normalViewPr>
  <p:slideViewPr>
    <p:cSldViewPr>
      <p:cViewPr varScale="1">
        <p:scale>
          <a:sx n="78" d="100"/>
          <a:sy n="78" d="100"/>
        </p:scale>
        <p:origin x="96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AB5D219-CF94-4CEA-A671-C9C75721AB9D}" type="slidenum">
              <a:rPr lang="en-US" sz="1300"/>
              <a:pPr/>
              <a:t>2</a:t>
            </a:fld>
            <a:endParaRPr 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636B6A1-8344-45C8-A214-44FE44DADFDC}" type="slidenum">
              <a:rPr lang="en-US" sz="1300"/>
              <a:pPr/>
              <a:t>3</a:t>
            </a:fld>
            <a:endParaRPr lang="en-US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BD1A3FA-2AA3-43F6-AB30-A28D4A5B5EE3}" type="slidenum">
              <a:rPr lang="en-US" sz="1200" smtClean="0">
                <a:solidFill>
                  <a:schemeClr val="tx1"/>
                </a:solidFill>
              </a:rPr>
              <a:pPr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21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4000" y="5029200"/>
            <a:ext cx="52318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4.3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4.8,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How does the training model work for the holdout sample? </a:t>
            </a:r>
          </a:p>
        </p:txBody>
      </p:sp>
      <p:sp>
        <p:nvSpPr>
          <p:cNvPr id="3077" name="TextBox 2"/>
          <p:cNvSpPr txBox="1">
            <a:spLocks noChangeArrowheads="1"/>
          </p:cNvSpPr>
          <p:nvPr/>
        </p:nvSpPr>
        <p:spPr bwMode="auto">
          <a:xfrm>
            <a:off x="533400" y="2351087"/>
            <a:ext cx="9296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Compute predicted values for the holdout sample using the fitted prediction equation from the training.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6984" y="4476543"/>
            <a:ext cx="891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 Compute the residuals for the holdout sample.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18619" y="3627377"/>
            <a:ext cx="717856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fitActive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mod,newdata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PulseHoldout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8619" y="5309744"/>
            <a:ext cx="717856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holdoutresid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PulseHoldout$Active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fitActive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8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Check the Holdout Residuals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689296"/>
            <a:ext cx="891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Compute mean and std. deviation of residuals.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2355396"/>
                <a:ext cx="7772400" cy="5847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solidFill>
                      <a:schemeClr val="bg1"/>
                    </a:solidFill>
                  </a:rPr>
                  <a:t>Is the mean near zero?  Is std. dev.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32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l-GR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n-lt"/>
                    <a:cs typeface="Courier New"/>
                  </a:rPr>
                  <a:t>?</a:t>
                </a:r>
                <a:endParaRPr lang="en-US" sz="32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355396"/>
                <a:ext cx="7772400" cy="584775"/>
              </a:xfrm>
              <a:prstGeom prst="rect">
                <a:avLst/>
              </a:prstGeom>
              <a:blipFill>
                <a:blip r:embed="rId2"/>
                <a:stretch>
                  <a:fillRect l="-1961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0" y="3172417"/>
            <a:ext cx="31242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holdoutresid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-0.826801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holdoutresid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12.21473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4733057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bit biased (predictions too low), slightly less variability in errors. </a:t>
            </a:r>
          </a:p>
          <a:p>
            <a:r>
              <a:rPr lang="en-US" sz="2000" dirty="0"/>
              <a:t>Are the differences from expected close to 0 in terms of the scale of the data?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86632B-F001-41B9-B08A-173E01E85CF9}"/>
              </a:ext>
            </a:extLst>
          </p:cNvPr>
          <p:cNvSpPr txBox="1"/>
          <p:nvPr/>
        </p:nvSpPr>
        <p:spPr>
          <a:xfrm>
            <a:off x="337034" y="5894457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this skew also present in the residual diagnostics of the training data?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CC705A-BA5B-43FC-B495-F9D0E73B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34" y="3164117"/>
            <a:ext cx="4082566" cy="25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6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0" y="426720"/>
            <a:ext cx="12191999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Cross Validation Correlation and Shrinkage</a:t>
            </a:r>
          </a:p>
        </p:txBody>
      </p:sp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1142999" y="1905000"/>
            <a:ext cx="9906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Compute the correlation between predicted and actual response values for the holdout sample. This is known as the </a:t>
            </a:r>
            <a:r>
              <a:rPr lang="en-US" sz="3200" i="1" dirty="0">
                <a:solidFill>
                  <a:schemeClr val="bg1"/>
                </a:solidFill>
              </a:rPr>
              <a:t>cross validation correlation</a:t>
            </a:r>
            <a:r>
              <a:rPr lang="en-US" sz="3200" i="1" dirty="0"/>
              <a:t>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4508" y="4114800"/>
            <a:ext cx="6324879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PulseHoldout$Active,fitActive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0.6474953</a:t>
            </a:r>
          </a:p>
        </p:txBody>
      </p:sp>
    </p:spTree>
    <p:extLst>
      <p:ext uri="{BB962C8B-B14F-4D97-AF65-F5344CB8AC3E}">
        <p14:creationId xmlns:p14="http://schemas.microsoft.com/office/powerpoint/2010/main" val="298504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2466674" y="78682"/>
            <a:ext cx="7038191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Shrinkage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" y="1253369"/>
            <a:ext cx="8572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Square the correlation to get a </a:t>
            </a:r>
            <a:r>
              <a:rPr lang="en-US" sz="2400" i="1" dirty="0"/>
              <a:t>cross validation R</a:t>
            </a:r>
            <a:r>
              <a:rPr lang="en-US" sz="2400" i="1" baseline="30000" dirty="0"/>
              <a:t>2 </a:t>
            </a:r>
            <a:r>
              <a:rPr lang="en-US" sz="2400" dirty="0"/>
              <a:t>and compare it to R</a:t>
            </a:r>
            <a:r>
              <a:rPr lang="en-US" sz="2400" baseline="30000" dirty="0"/>
              <a:t>2</a:t>
            </a:r>
            <a:r>
              <a:rPr lang="en-US" sz="2400" dirty="0"/>
              <a:t> for the training sample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" y="2497351"/>
            <a:ext cx="85725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Since the model was optimized for the training sample, we expect </a:t>
            </a:r>
            <a:r>
              <a:rPr lang="en-US" sz="2400" i="1" dirty="0"/>
              <a:t>less</a:t>
            </a:r>
            <a:r>
              <a:rPr lang="en-US" sz="2400" dirty="0"/>
              <a:t> R</a:t>
            </a:r>
            <a:r>
              <a:rPr lang="en-US" sz="2400" baseline="30000" dirty="0"/>
              <a:t>2</a:t>
            </a:r>
            <a:r>
              <a:rPr lang="en-US" sz="2400" dirty="0"/>
              <a:t> for the holdout. </a:t>
            </a:r>
          </a:p>
          <a:p>
            <a:r>
              <a:rPr lang="en-US" sz="2400" dirty="0"/>
              <a:t>The difference (Training R</a:t>
            </a:r>
            <a:r>
              <a:rPr lang="en-US" sz="2400" baseline="30000" dirty="0"/>
              <a:t>2</a:t>
            </a:r>
            <a:r>
              <a:rPr lang="en-US" sz="2400" dirty="0"/>
              <a:t> – Holdout R</a:t>
            </a:r>
            <a:r>
              <a:rPr lang="en-US" sz="2400" baseline="30000" dirty="0"/>
              <a:t>2</a:t>
            </a:r>
            <a:r>
              <a:rPr lang="en-US" sz="2400" dirty="0"/>
              <a:t>) is known as </a:t>
            </a:r>
            <a:r>
              <a:rPr lang="en-US" sz="2400" i="1" dirty="0">
                <a:solidFill>
                  <a:schemeClr val="bg1"/>
                </a:solidFill>
              </a:rPr>
              <a:t>shrinkage</a:t>
            </a:r>
            <a:r>
              <a:rPr lang="en-US" sz="2400" dirty="0"/>
              <a:t>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4800" y="4343400"/>
            <a:ext cx="8572500" cy="224676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crosscorr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PulseHoldout$Active,fitActive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crosscorr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0.6474953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crosscorr^2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0.4192502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0.4544-crosscorr^2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0.002325805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6899" y="4958952"/>
            <a:ext cx="537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The shrinkage (0.0023) is great. The training model seemed to perform as well on the holdout sample as it did on the data it was optimized for. </a:t>
            </a:r>
          </a:p>
        </p:txBody>
      </p:sp>
    </p:spTree>
    <p:extLst>
      <p:ext uri="{BB962C8B-B14F-4D97-AF65-F5344CB8AC3E}">
        <p14:creationId xmlns:p14="http://schemas.microsoft.com/office/powerpoint/2010/main" val="93987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20912" y="535190"/>
            <a:ext cx="7772400" cy="1143000"/>
          </a:xfrm>
        </p:spPr>
        <p:txBody>
          <a:bodyPr/>
          <a:lstStyle/>
          <a:p>
            <a:pPr lvl="0">
              <a:spcBef>
                <a:spcPct val="50000"/>
              </a:spcBef>
            </a:pPr>
            <a:r>
              <a:rPr lang="en-US" sz="4000" kern="1200" dirty="0">
                <a:solidFill>
                  <a:srgbClr val="FFFF66"/>
                </a:solidFill>
                <a:latin typeface="Times New Roman" pitchFamily="18" charset="0"/>
                <a:ea typeface="Times New Roman" panose="02020603050405020304" pitchFamily="18" charset="0"/>
                <a:cs typeface="+mn-cs"/>
              </a:rPr>
              <a:t>Ames Iowa Housing Prices</a:t>
            </a:r>
            <a:endParaRPr lang="en-US" sz="4000" dirty="0">
              <a:solidFill>
                <a:srgbClr val="FFFF66"/>
              </a:solidFill>
            </a:endParaRPr>
          </a:p>
        </p:txBody>
      </p:sp>
      <p:pic>
        <p:nvPicPr>
          <p:cNvPr id="20482" name="Picture 2" descr="2936 Ross Rd, Ames, IA 500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11306"/>
            <a:ext cx="6348427" cy="356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5943600"/>
            <a:ext cx="6672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ea typeface="Times New Roman" panose="02020603050405020304" pitchFamily="18" charset="0"/>
              </a:rPr>
              <a:t>How would your model fit a new set of data?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590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How does your Ames Housing training model work for a new sample? </a:t>
            </a:r>
          </a:p>
        </p:txBody>
      </p:sp>
      <p:sp>
        <p:nvSpPr>
          <p:cNvPr id="3077" name="TextBox 2"/>
          <p:cNvSpPr txBox="1">
            <a:spLocks noChangeArrowheads="1"/>
          </p:cNvSpPr>
          <p:nvPr/>
        </p:nvSpPr>
        <p:spPr bwMode="auto">
          <a:xfrm>
            <a:off x="685800" y="2362200"/>
            <a:ext cx="8979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predicted values for the holdout sample using the fitted prediction equation from the training.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" y="3497997"/>
            <a:ext cx="8903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the residuals for the holdout sample.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1999" y="4264462"/>
            <a:ext cx="8903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mean and std. deviation of residuals.</a:t>
            </a: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762000" y="4950262"/>
            <a:ext cx="89037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the correlation between predicted and actual response values for the holdout sample. </a:t>
            </a:r>
            <a:endParaRPr lang="en-US" sz="2400" i="1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88405" y="5943600"/>
            <a:ext cx="876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the shrinkage</a:t>
            </a:r>
          </a:p>
        </p:txBody>
      </p:sp>
    </p:spTree>
    <p:extLst>
      <p:ext uri="{BB962C8B-B14F-4D97-AF65-F5344CB8AC3E}">
        <p14:creationId xmlns:p14="http://schemas.microsoft.com/office/powerpoint/2010/main" val="120774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57425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State SAT Scores</a:t>
            </a:r>
            <a:endParaRPr 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383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Source:    </a:t>
            </a:r>
            <a:r>
              <a:rPr lang="en-US" sz="3200" i="1" dirty="0"/>
              <a:t>Statistical Sleuth, Case 12.1 pg. 339</a:t>
            </a:r>
            <a:r>
              <a:rPr lang="en-US" sz="3200" dirty="0"/>
              <a:t>  </a:t>
            </a:r>
          </a:p>
          <a:p>
            <a:pPr>
              <a:spcBef>
                <a:spcPct val="25000"/>
              </a:spcBef>
            </a:pPr>
            <a:r>
              <a:rPr lang="en-US" sz="3200" dirty="0">
                <a:solidFill>
                  <a:schemeClr val="bg1"/>
                </a:solidFill>
              </a:rPr>
              <a:t>Response Variable:</a:t>
            </a:r>
            <a:r>
              <a:rPr lang="en-US" sz="3200" dirty="0"/>
              <a:t>     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      </a:t>
            </a:r>
            <a:r>
              <a:rPr lang="en-US" sz="3200" i="1" dirty="0"/>
              <a:t>SAT</a:t>
            </a:r>
            <a:r>
              <a:rPr lang="en-US" sz="3200" dirty="0"/>
              <a:t>    =Average combined SAT Score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>
                <a:solidFill>
                  <a:schemeClr val="bg1"/>
                </a:solidFill>
              </a:rPr>
              <a:t>Potential Predictors:</a:t>
            </a:r>
            <a:r>
              <a:rPr lang="en-US" sz="3200" dirty="0"/>
              <a:t>  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Takers</a:t>
            </a:r>
            <a:r>
              <a:rPr lang="en-US" sz="3200" dirty="0"/>
              <a:t>  = % taking the exam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Income</a:t>
            </a:r>
            <a:r>
              <a:rPr lang="en-US" sz="3200" dirty="0"/>
              <a:t> = median family income ($100’s)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Years</a:t>
            </a:r>
            <a:r>
              <a:rPr lang="en-US" sz="3200" dirty="0"/>
              <a:t>    = avg. years of study (SS, NS, HU)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Public</a:t>
            </a:r>
            <a:r>
              <a:rPr lang="en-US" sz="3200" dirty="0"/>
              <a:t>   = % public school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Expend</a:t>
            </a:r>
            <a:r>
              <a:rPr lang="en-US" sz="3200" dirty="0"/>
              <a:t> = spend per student ($100’s)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Rank</a:t>
            </a:r>
            <a:r>
              <a:rPr lang="en-US" sz="3200" dirty="0"/>
              <a:t>     = median class rank of takers</a:t>
            </a:r>
          </a:p>
        </p:txBody>
      </p:sp>
    </p:spTree>
    <p:extLst>
      <p:ext uri="{BB962C8B-B14F-4D97-AF65-F5344CB8AC3E}">
        <p14:creationId xmlns:p14="http://schemas.microsoft.com/office/powerpoint/2010/main" val="250755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Second Order Models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61026" y="1295400"/>
            <a:ext cx="9829800" cy="20145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Definition</a:t>
            </a:r>
            <a:r>
              <a:rPr lang="en-US" dirty="0"/>
              <a:t>: A </a:t>
            </a:r>
            <a:r>
              <a:rPr lang="en-US" i="1" dirty="0">
                <a:solidFill>
                  <a:schemeClr val="bg1"/>
                </a:solidFill>
              </a:rPr>
              <a:t>second order model</a:t>
            </a:r>
            <a:r>
              <a:rPr lang="en-US" i="1" dirty="0"/>
              <a:t> </a:t>
            </a:r>
            <a:r>
              <a:rPr lang="en-US" dirty="0"/>
              <a:t>for two quantitative predictors would be</a:t>
            </a:r>
          </a:p>
          <a:p>
            <a:endParaRPr lang="en-US" dirty="0"/>
          </a:p>
        </p:txBody>
      </p:sp>
      <p:graphicFrame>
        <p:nvGraphicFramePr>
          <p:cNvPr id="131077" name="Object 2"/>
          <p:cNvGraphicFramePr>
            <a:graphicFrameLocks noChangeAspect="1"/>
          </p:cNvGraphicFramePr>
          <p:nvPr/>
        </p:nvGraphicFramePr>
        <p:xfrm>
          <a:off x="618226" y="2514600"/>
          <a:ext cx="8839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4840" imgH="241200" progId="Equation.3">
                  <p:embed/>
                </p:oleObj>
              </mc:Choice>
              <mc:Fallback>
                <p:oleObj name="Equation" r:id="rId3" imgW="3174840" imgH="241200" progId="Equation.3">
                  <p:embed/>
                  <p:pic>
                    <p:nvPicPr>
                      <p:cNvPr id="1310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226" y="2514600"/>
                        <a:ext cx="8839200" cy="6731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142226" y="3048003"/>
            <a:ext cx="2057400" cy="1255713"/>
            <a:chOff x="1152" y="2256"/>
            <a:chExt cx="1296" cy="791"/>
          </a:xfrm>
        </p:grpSpPr>
        <p:sp>
          <p:nvSpPr>
            <p:cNvPr id="4110" name="Text Box 6"/>
            <p:cNvSpPr txBox="1">
              <a:spLocks noChangeArrowheads="1"/>
            </p:cNvSpPr>
            <p:nvPr/>
          </p:nvSpPr>
          <p:spPr bwMode="auto">
            <a:xfrm>
              <a:off x="1152" y="2640"/>
              <a:ext cx="129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first order</a:t>
              </a:r>
            </a:p>
          </p:txBody>
        </p:sp>
        <p:sp>
          <p:nvSpPr>
            <p:cNvPr id="4111" name="Line 7"/>
            <p:cNvSpPr>
              <a:spLocks noChangeShapeType="1"/>
            </p:cNvSpPr>
            <p:nvPr/>
          </p:nvSpPr>
          <p:spPr bwMode="auto">
            <a:xfrm flipV="1">
              <a:off x="1488" y="2256"/>
              <a:ext cx="48" cy="4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12" name="Line 8"/>
            <p:cNvSpPr>
              <a:spLocks noChangeShapeType="1"/>
            </p:cNvSpPr>
            <p:nvPr/>
          </p:nvSpPr>
          <p:spPr bwMode="auto">
            <a:xfrm flipV="1">
              <a:off x="1920" y="2256"/>
              <a:ext cx="288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809226" y="3124200"/>
            <a:ext cx="2057400" cy="1250950"/>
            <a:chOff x="2832" y="2304"/>
            <a:chExt cx="1296" cy="788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2832" y="2688"/>
              <a:ext cx="12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quadratic</a:t>
              </a:r>
            </a:p>
          </p:txBody>
        </p:sp>
        <p:sp>
          <p:nvSpPr>
            <p:cNvPr id="4108" name="Line 10"/>
            <p:cNvSpPr>
              <a:spLocks noChangeShapeType="1"/>
            </p:cNvSpPr>
            <p:nvPr/>
          </p:nvSpPr>
          <p:spPr bwMode="auto">
            <a:xfrm flipV="1">
              <a:off x="3168" y="2304"/>
              <a:ext cx="48" cy="4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9" name="Line 11"/>
            <p:cNvSpPr>
              <a:spLocks noChangeShapeType="1"/>
            </p:cNvSpPr>
            <p:nvPr/>
          </p:nvSpPr>
          <p:spPr bwMode="auto">
            <a:xfrm flipV="1">
              <a:off x="3600" y="2304"/>
              <a:ext cx="288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019026" y="3048000"/>
            <a:ext cx="2209800" cy="1327150"/>
            <a:chOff x="4224" y="2304"/>
            <a:chExt cx="1392" cy="836"/>
          </a:xfrm>
        </p:grpSpPr>
        <p:sp>
          <p:nvSpPr>
            <p:cNvPr id="4105" name="Text Box 12"/>
            <p:cNvSpPr txBox="1">
              <a:spLocks noChangeArrowheads="1"/>
            </p:cNvSpPr>
            <p:nvPr/>
          </p:nvSpPr>
          <p:spPr bwMode="auto">
            <a:xfrm>
              <a:off x="4224" y="2736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interaction</a:t>
              </a:r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 flipV="1">
              <a:off x="4944" y="2304"/>
              <a:ext cx="48" cy="4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161026" y="5410200"/>
            <a:ext cx="98298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Example:</a:t>
            </a:r>
            <a:r>
              <a:rPr lang="en-US" sz="3200" dirty="0"/>
              <a:t> Try a full second order model for 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Y=</a:t>
            </a:r>
            <a:r>
              <a:rPr lang="en-US" sz="3200" i="1" dirty="0"/>
              <a:t>SAT</a:t>
            </a:r>
            <a:r>
              <a:rPr lang="en-US" sz="3200" dirty="0"/>
              <a:t> using X</a:t>
            </a:r>
            <a:r>
              <a:rPr lang="en-US" sz="3200" baseline="-25000" dirty="0"/>
              <a:t>1</a:t>
            </a:r>
            <a:r>
              <a:rPr lang="en-US" sz="3200" dirty="0"/>
              <a:t>=</a:t>
            </a:r>
            <a:r>
              <a:rPr lang="en-US" sz="3200" i="1" dirty="0"/>
              <a:t>Takers</a:t>
            </a:r>
            <a:r>
              <a:rPr lang="en-US" sz="3200" dirty="0"/>
              <a:t> and </a:t>
            </a:r>
            <a:r>
              <a:rPr lang="en-US" sz="3200" i="1" dirty="0"/>
              <a:t>X</a:t>
            </a:r>
            <a:r>
              <a:rPr lang="en-US" sz="3200" i="1" baseline="-25000" dirty="0"/>
              <a:t>2</a:t>
            </a:r>
            <a:r>
              <a:rPr lang="en-US" sz="3200" i="1" dirty="0"/>
              <a:t>=Expend</a:t>
            </a:r>
          </a:p>
        </p:txBody>
      </p:sp>
      <p:sp>
        <p:nvSpPr>
          <p:cNvPr id="5" name="Left Brace 4"/>
          <p:cNvSpPr/>
          <p:nvPr/>
        </p:nvSpPr>
        <p:spPr bwMode="auto">
          <a:xfrm rot="16200000">
            <a:off x="6710416" y="4144209"/>
            <a:ext cx="495300" cy="665083"/>
          </a:xfrm>
          <a:prstGeom prst="leftBrace">
            <a:avLst/>
          </a:prstGeom>
          <a:noFill/>
          <a:ln w="38100" cap="flat" cmpd="sng" algn="ctr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548366" y="4611470"/>
            <a:ext cx="27660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second order</a:t>
            </a:r>
          </a:p>
        </p:txBody>
      </p:sp>
    </p:spTree>
    <p:extLst>
      <p:ext uri="{BB962C8B-B14F-4D97-AF65-F5344CB8AC3E}">
        <p14:creationId xmlns:p14="http://schemas.microsoft.com/office/powerpoint/2010/main" val="142316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Second Order Model for State SAT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285750" y="1143000"/>
            <a:ext cx="11620500" cy="39395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modSAT2ndorder =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SAT~Takers+Expend+I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(Takers^2)+I(Expend^2)+I(Takers*Expend),data=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StateSAT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summary(modSAT2ndorder)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        Estimate Std. Error t value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(Intercept)        893.66283   36.14094  24.727  &lt; 2e-16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Takers              -7.05561    0.83740  -8.426 9.96e-11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Expend              10.33333    2.49600   4.140 0.000155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I(Takers^2)          0.07725    0.01328   5.816 6.28e-07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I(Expend^2)         -0.11775    0.04426  -2.660 0.010851 *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I(Takers * Expend)  -0.03344    0.03716  -0.900 0.373087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 standard error: 23.68 on 44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Multiple R-squared: 0.8997,	Adjusted R-squared: 0.8883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F-statistic: 78.96 on 5 and 44 DF,  p-value: &lt; 2.2e-16 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10504" y="5600158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Do we need the second order terms?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504" y="5142959"/>
            <a:ext cx="64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Do we need the interaction term?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5750" y="3657600"/>
            <a:ext cx="2628900" cy="2286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32480-30C0-4CA3-B213-46EC76B1AE13}"/>
              </a:ext>
            </a:extLst>
          </p:cNvPr>
          <p:cNvSpPr txBox="1"/>
          <p:nvPr/>
        </p:nvSpPr>
        <p:spPr>
          <a:xfrm>
            <a:off x="310504" y="6154027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/>
              <a:t>Do we need the terms with </a:t>
            </a:r>
            <a:r>
              <a:rPr lang="en-US" sz="3200" i="1" dirty="0"/>
              <a:t>Expend</a:t>
            </a:r>
            <a:r>
              <a:rPr lang="en-US" sz="3200" dirty="0"/>
              <a:t>?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5750" y="3076039"/>
            <a:ext cx="2628900" cy="810161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3" name="Rectangle 2"/>
          <p:cNvSpPr/>
          <p:nvPr/>
        </p:nvSpPr>
        <p:spPr bwMode="auto">
          <a:xfrm>
            <a:off x="299002" y="3366677"/>
            <a:ext cx="2615648" cy="51952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217644-D6FC-42C0-8155-6E9F5297DF22}"/>
              </a:ext>
            </a:extLst>
          </p:cNvPr>
          <p:cNvSpPr/>
          <p:nvPr/>
        </p:nvSpPr>
        <p:spPr bwMode="auto">
          <a:xfrm>
            <a:off x="285750" y="2840813"/>
            <a:ext cx="2628900" cy="22860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450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3" grpId="0" animBg="1"/>
      <p:bldP spid="10" grpId="0"/>
      <p:bldP spid="12" grpId="0" animBg="1"/>
      <p:bldP spid="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Cross Validation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1905000"/>
            <a:ext cx="8691231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Concern</a:t>
            </a:r>
            <a:r>
              <a:rPr lang="en-US" sz="3200" dirty="0"/>
              <a:t>: A model may reflect the structure of a particular sample, but not generalize well to the population. </a:t>
            </a:r>
          </a:p>
        </p:txBody>
      </p:sp>
      <p:pic>
        <p:nvPicPr>
          <p:cNvPr id="9218" name="Picture 2" descr="Concept of Cross-Validation in 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657600"/>
            <a:ext cx="8691231" cy="29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0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Cross Validation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" y="3733800"/>
            <a:ext cx="8691231" cy="263149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To see if this is a problem</a:t>
            </a:r>
            <a:r>
              <a:rPr lang="en-US" sz="3200" dirty="0"/>
              <a:t>: </a:t>
            </a:r>
          </a:p>
          <a:p>
            <a:r>
              <a:rPr lang="en-US" sz="3200" dirty="0"/>
              <a:t>Split the original sample into two parts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	(a) A “training” sample to build a model</a:t>
            </a:r>
          </a:p>
          <a:p>
            <a:r>
              <a:rPr lang="en-US" sz="3200" dirty="0"/>
              <a:t>	(b) A “holdout” sample to test the model 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9D00A9A-16E3-4809-9BBC-0B8D088F6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05000"/>
            <a:ext cx="8691231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Concern</a:t>
            </a:r>
            <a:r>
              <a:rPr lang="en-US" sz="3200" dirty="0"/>
              <a:t>: A model may reflect the structure of a particular sample, but not generalize well to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203166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Pulse Rates</a:t>
            </a:r>
            <a:endParaRPr lang="en-US" dirty="0"/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381000" y="1905000"/>
            <a:ext cx="8001000" cy="39149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sz="2400" dirty="0"/>
              <a:t>Response Variable:     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sz="2400" i="1" dirty="0"/>
              <a:t>		</a:t>
            </a:r>
            <a:r>
              <a:rPr lang="en-US" sz="2400" dirty="0"/>
              <a:t>Active pulse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2400" dirty="0"/>
              <a:t>Predictors:  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2400" i="1" dirty="0"/>
              <a:t>		</a:t>
            </a:r>
            <a:r>
              <a:rPr lang="en-US" sz="2400" dirty="0"/>
              <a:t>Resting pulse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2400" dirty="0"/>
              <a:t> 	         	</a:t>
            </a:r>
            <a:r>
              <a:rPr lang="en-US" sz="2400" dirty="0" err="1"/>
              <a:t>Hgt</a:t>
            </a:r>
            <a:endParaRPr lang="en-US" sz="2400" dirty="0"/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2400" dirty="0"/>
              <a:t>		</a:t>
            </a:r>
            <a:r>
              <a:rPr lang="en-US" sz="2400" dirty="0" err="1"/>
              <a:t>Wgt</a:t>
            </a:r>
            <a:endParaRPr lang="en-US" sz="2400" dirty="0"/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2400" dirty="0"/>
              <a:t>		Sex 		 (0=M, 1=F)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2400" dirty="0"/>
              <a:t>		Smoke 	 (0=No, 1=Yes)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2400" dirty="0"/>
              <a:t>		Exercise	 (1=Slight, 2=Moderate, 3=Lots)</a:t>
            </a:r>
          </a:p>
        </p:txBody>
      </p:sp>
    </p:spTree>
    <p:extLst>
      <p:ext uri="{BB962C8B-B14F-4D97-AF65-F5344CB8AC3E}">
        <p14:creationId xmlns:p14="http://schemas.microsoft.com/office/powerpoint/2010/main" val="59367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Active Pulse Rates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533400" y="1971406"/>
            <a:ext cx="8991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Training sample – first 300 cases (</a:t>
            </a:r>
            <a:r>
              <a:rPr lang="en-US" sz="3200" dirty="0" err="1"/>
              <a:t>PulseTrain</a:t>
            </a:r>
            <a:r>
              <a:rPr lang="en-US" sz="3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Holdout sample – #301-375  (</a:t>
            </a:r>
            <a:r>
              <a:rPr lang="en-US" sz="3200" dirty="0" err="1"/>
              <a:t>PulseHoldout</a:t>
            </a:r>
            <a:r>
              <a:rPr lang="en-US" sz="3200" dirty="0"/>
              <a:t>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3596888"/>
            <a:ext cx="8534400" cy="175432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set.seed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(12345)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rows &lt;- sample(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(Pulse))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Pulse_shuffled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Pulse [rows,]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Pulse_shuffled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[1:300,] 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PulseHoldout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Pulse_shuffled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[301:375,]</a:t>
            </a:r>
            <a:endParaRPr lang="pt-BR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89249" y="577007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dirty="0"/>
              <a:t>What is the best model to predict Active pulse?</a:t>
            </a:r>
          </a:p>
        </p:txBody>
      </p:sp>
    </p:spTree>
    <p:extLst>
      <p:ext uri="{BB962C8B-B14F-4D97-AF65-F5344CB8AC3E}">
        <p14:creationId xmlns:p14="http://schemas.microsoft.com/office/powerpoint/2010/main" val="161941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12449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Fit for Training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24800" y="1892065"/>
                <a:ext cx="3733800" cy="139486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Another way to think of R</a:t>
                </a:r>
                <a:r>
                  <a:rPr lang="en-US" baseline="30000" dirty="0">
                    <a:latin typeface="+mn-lt"/>
                  </a:rPr>
                  <a:t>2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𝑅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square of correlation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892065"/>
                <a:ext cx="3733800" cy="1394869"/>
              </a:xfrm>
              <a:prstGeom prst="rect">
                <a:avLst/>
              </a:prstGeom>
              <a:blipFill>
                <a:blip r:embed="rId2"/>
                <a:stretch>
                  <a:fillRect l="-2447" t="-3493" b="-9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1892065"/>
            <a:ext cx="719272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PulseTrainMod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=lm(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Active~Rest+Sex+Hgt+Wgt,data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PulseTrain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1AA57-E1EE-4706-BEC2-C961CE657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344346"/>
            <a:ext cx="7192727" cy="44012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(formula = Active ~ Rest + Sex +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Hgt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Wgt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 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PulseTrain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Min      1Q  Median      3Q     Max 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-34.869  -8.916  -2.794   6.515  68.782 </a:t>
            </a:r>
          </a:p>
          <a:p>
            <a:pPr>
              <a:spcBef>
                <a:spcPct val="0"/>
              </a:spcBef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(Intercept) 33.70967   23.49083   1.435  0.15234    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Rest         1.19626    0.08650  13.830  &lt; 2e-16 ***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Sex          4.30152    2.51881   1.708  0.08873 .  </a:t>
            </a:r>
          </a:p>
          <a:p>
            <a:pPr>
              <a:spcBef>
                <a:spcPct val="0"/>
              </a:spcBef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Hgt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-0.69392    0.35542  -1.952  0.05184 .  </a:t>
            </a:r>
          </a:p>
          <a:p>
            <a:pPr>
              <a:spcBef>
                <a:spcPct val="0"/>
              </a:spcBef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Wgt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0.11892    0.04128   2.881  0.00426 ** 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>
              <a:spcBef>
                <a:spcPct val="0"/>
              </a:spcBef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Residual standard error: 14.44 on 295 degrees of freedom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Multiple R-squared:  0.4216,	Adjusted R-squared:  0.4137 </a:t>
            </a:r>
          </a:p>
          <a:p>
            <a:pPr>
              <a:spcBef>
                <a:spcPct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F-statistic: 53.75 on 4 and 295 DF,  p-value: &lt; 2.2e-16</a:t>
            </a:r>
            <a:endParaRPr lang="pt-BR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362200" y="6172200"/>
            <a:ext cx="914399" cy="2878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90592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Office PowerPoint</Application>
  <PresentationFormat>Widescreen</PresentationFormat>
  <Paragraphs>135</Paragraphs>
  <Slides>15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Class 21</vt:lpstr>
      <vt:lpstr>Example: State SAT Scores</vt:lpstr>
      <vt:lpstr>Second Order Models</vt:lpstr>
      <vt:lpstr>Second Order Model for State SAT</vt:lpstr>
      <vt:lpstr>Cross Validation</vt:lpstr>
      <vt:lpstr>Cross Validation</vt:lpstr>
      <vt:lpstr>Example: Pulse Rates</vt:lpstr>
      <vt:lpstr>Example: Active Pulse Rates</vt:lpstr>
      <vt:lpstr>Fit for Training Model</vt:lpstr>
      <vt:lpstr>How does the training model work for the holdout sample? </vt:lpstr>
      <vt:lpstr>Check the Holdout Residuals</vt:lpstr>
      <vt:lpstr>Cross Validation Correlation and Shrinkage</vt:lpstr>
      <vt:lpstr>Shrinkage</vt:lpstr>
      <vt:lpstr>Ames Iowa Housing Prices</vt:lpstr>
      <vt:lpstr>How does your Ames Housing training model work for a new sample?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2020-09-25T13:01:35Z</dcterms:created>
  <dcterms:modified xsi:type="dcterms:W3CDTF">2021-10-06T02:34:31Z</dcterms:modified>
</cp:coreProperties>
</file>