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1" r:id="rId5"/>
    <p:sldId id="28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7" r:id="rId21"/>
    <p:sldId id="268" r:id="rId22"/>
    <p:sldId id="271" r:id="rId23"/>
    <p:sldId id="272" r:id="rId24"/>
    <p:sldId id="273" r:id="rId2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3808B-33D8-4C21-8DC1-6D75D942442E}" v="43" dt="2021-10-07T17:34:52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47" d="100"/>
          <a:sy n="47" d="100"/>
        </p:scale>
        <p:origin x="48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96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C78509D-9FF9-484B-BFDE-2E2DA189C21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23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BF85CA-32AD-4B4D-865F-EB5230D8AFB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multregmodel=lm(Price~Size+Lot)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summary(multregmodel)</a:t>
            </a:r>
          </a:p>
        </p:txBody>
      </p:sp>
    </p:spTree>
    <p:extLst>
      <p:ext uri="{BB962C8B-B14F-4D97-AF65-F5344CB8AC3E}">
        <p14:creationId xmlns:p14="http://schemas.microsoft.com/office/powerpoint/2010/main" val="283716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91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1A483-5EA3-4F8E-801D-E3744FA9D7FD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48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05BF582-28A0-4744-9F4B-3573827D5E9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78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634359C-81BF-4DD2-B114-542616AB4A4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4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47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59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22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4800" y="48768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4.1, 4.4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4.10,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027658"/>
            <a:ext cx="8686800" cy="369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Perch[c(1,40),]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671126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668482"/>
            <a:ext cx="6202680" cy="1004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6199" y="3030989"/>
            <a:ext cx="5638801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main="Length")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53200" y="3033559"/>
            <a:ext cx="5549797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main="Width")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=3))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2785461"/>
            <a:ext cx="7531660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main="Length*Width")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306833"/>
            <a:ext cx="3988005" cy="2463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795" y="4321145"/>
            <a:ext cx="3988005" cy="24639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1997" y="4114800"/>
            <a:ext cx="398800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56606" y="1044556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884488" y="2133600"/>
          <a:ext cx="65738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892300" imgH="495300" progId="Equation.DSMT4">
                  <p:embed/>
                </p:oleObj>
              </mc:Choice>
              <mc:Fallback>
                <p:oleObj name="Equation" r:id="rId4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133600"/>
                        <a:ext cx="6573837" cy="1720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81200" y="4219576"/>
            <a:ext cx="8382000" cy="9541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5514953"/>
            <a:ext cx="83820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28093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>
                <a:solidFill>
                  <a:srgbClr val="FFFF66"/>
                </a:solidFill>
              </a:rPr>
              <a:t>Cook’</a:t>
            </a:r>
            <a:r>
              <a:rPr lang="en-US" altLang="ja-JP" sz="3600" kern="0">
                <a:solidFill>
                  <a:srgbClr val="FFFF66"/>
                </a:solidFill>
              </a:rPr>
              <a:t>s Distance</a:t>
            </a:r>
            <a:endParaRPr lang="en-US" altLang="en-US" sz="3600" kern="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95550" y="1015484"/>
            <a:ext cx="7353300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2*(3+1)/56,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3*(3+1)/56,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16098"/>
            <a:ext cx="7353300" cy="45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r>
              <a:rPr lang="en-US" altLang="en-US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Houses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057400" y="1404939"/>
            <a:ext cx="8001000" cy="10618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en-US" sz="2800" dirty="0"/>
              <a:t>Response variable:   </a:t>
            </a:r>
            <a:r>
              <a:rPr lang="en-US" altLang="en-US" sz="2800" i="1" dirty="0"/>
              <a:t>Y</a:t>
            </a:r>
            <a:r>
              <a:rPr lang="en-US" altLang="en-US" sz="2800" dirty="0"/>
              <a:t> = House price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altLang="en-US" sz="2800" dirty="0"/>
              <a:t>Predictors:  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Size; 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Lot (size of the lot)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15" y="2957306"/>
            <a:ext cx="3847420" cy="3595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15" y="2957306"/>
            <a:ext cx="3847420" cy="3595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2286000" y="1542981"/>
            <a:ext cx="7391400" cy="354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Coefficients: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(&gt;|t|)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(Intercept) 34121.649  29716.458   1.148   0.2668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Size           23.232     17.700   1.313   0.2068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Lot             5.657      3.075   1.839   0.0834 .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Signif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. codes:  0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0.001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**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0.01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0.05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.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0.1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1 </a:t>
            </a:r>
          </a:p>
          <a:p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Residual standard error: 47400 on 17 degrees of freedom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Multiple R-squared: 0.5571,	Adjusted R-squared: 0.505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F-statistic: 10.69 on 2 and 17 DF,  p-value: 0.000985 </a:t>
            </a:r>
          </a:p>
        </p:txBody>
      </p:sp>
      <p:sp>
        <p:nvSpPr>
          <p:cNvPr id="5123" name="TextBox 7"/>
          <p:cNvSpPr txBox="1">
            <a:spLocks noChangeArrowheads="1"/>
          </p:cNvSpPr>
          <p:nvPr/>
        </p:nvSpPr>
        <p:spPr bwMode="auto">
          <a:xfrm>
            <a:off x="2514600" y="1920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Fitting the Multiple Regression Model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657600" y="2337911"/>
            <a:ext cx="1295400" cy="90886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8400" y="5083106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How should we think about these coefficients?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6200000" flipV="1">
            <a:off x="3505200" y="3930580"/>
            <a:ext cx="2057400" cy="381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8682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Added Variable Plot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33500" y="1295400"/>
            <a:ext cx="9525000" cy="5016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bg1"/>
                </a:solidFill>
              </a:rPr>
              <a:t>Basic idea:  </a:t>
            </a:r>
            <a:r>
              <a:rPr lang="en-US" altLang="en-US" sz="3200" dirty="0"/>
              <a:t>For any single predictor </a:t>
            </a:r>
            <a:r>
              <a:rPr lang="en-US" altLang="en-US" sz="3200" i="1" dirty="0"/>
              <a:t>Z</a:t>
            </a:r>
            <a:r>
              <a:rPr lang="en-US" altLang="en-US" sz="3200" dirty="0"/>
              <a:t> …</a:t>
            </a:r>
          </a:p>
          <a:p>
            <a:pPr>
              <a:spcBef>
                <a:spcPct val="0"/>
              </a:spcBef>
            </a:pPr>
            <a:r>
              <a:rPr lang="en-US" altLang="en-US" sz="3200" dirty="0"/>
              <a:t>1. Fit a model for </a:t>
            </a:r>
            <a:r>
              <a:rPr lang="en-US" altLang="en-US" sz="3200" i="1" dirty="0"/>
              <a:t>Y</a:t>
            </a:r>
            <a:r>
              <a:rPr lang="en-US" altLang="en-US" sz="3200" dirty="0"/>
              <a:t> using all </a:t>
            </a:r>
            <a:r>
              <a:rPr lang="en-US" altLang="en-US" sz="3200" i="1" dirty="0"/>
              <a:t>other</a:t>
            </a:r>
            <a:r>
              <a:rPr lang="en-US" altLang="en-US" sz="3200" dirty="0"/>
              <a:t> predictors. Save residuals as </a:t>
            </a:r>
            <a:r>
              <a:rPr lang="en-US" altLang="en-US" sz="3200" i="1" dirty="0"/>
              <a:t>error1 </a:t>
            </a:r>
            <a:r>
              <a:rPr lang="en-US" altLang="en-US" sz="3200" dirty="0"/>
              <a:t>(what the other predictors </a:t>
            </a:r>
            <a:r>
              <a:rPr lang="en-US" altLang="en-US" sz="3200" i="1" dirty="0"/>
              <a:t>don’</a:t>
            </a:r>
            <a:r>
              <a:rPr lang="en-US" altLang="ja-JP" sz="3200" i="1" dirty="0"/>
              <a:t>t</a:t>
            </a:r>
            <a:r>
              <a:rPr lang="en-US" altLang="ja-JP" sz="3200" dirty="0"/>
              <a:t> know about </a:t>
            </a:r>
            <a:r>
              <a:rPr lang="en-US" altLang="ja-JP" sz="3200" i="1" dirty="0"/>
              <a:t>Y</a:t>
            </a:r>
            <a:r>
              <a:rPr lang="en-US" altLang="ja-JP" sz="3200" dirty="0"/>
              <a:t>).</a:t>
            </a:r>
          </a:p>
          <a:p>
            <a:pPr>
              <a:spcBef>
                <a:spcPct val="0"/>
              </a:spcBef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3200" dirty="0"/>
              <a:t>2. Fit a model for </a:t>
            </a:r>
            <a:r>
              <a:rPr lang="en-US" altLang="en-US" sz="3200" i="1" dirty="0"/>
              <a:t>Z</a:t>
            </a:r>
            <a:r>
              <a:rPr lang="en-US" altLang="en-US" sz="3200" dirty="0"/>
              <a:t> using all </a:t>
            </a:r>
            <a:r>
              <a:rPr lang="en-US" altLang="en-US" sz="3200" i="1" dirty="0"/>
              <a:t>other </a:t>
            </a:r>
            <a:r>
              <a:rPr lang="en-US" altLang="en-US" sz="3200" dirty="0"/>
              <a:t>predictors. Save residuals as </a:t>
            </a:r>
            <a:r>
              <a:rPr lang="en-US" altLang="en-US" sz="3200" i="1" dirty="0"/>
              <a:t>error2 </a:t>
            </a:r>
            <a:r>
              <a:rPr lang="en-US" altLang="en-US" sz="3200" dirty="0"/>
              <a:t>(what the other predictors </a:t>
            </a:r>
            <a:r>
              <a:rPr lang="en-US" altLang="en-US" sz="3200" i="1" dirty="0"/>
              <a:t>don’</a:t>
            </a:r>
            <a:r>
              <a:rPr lang="en-US" altLang="ja-JP" sz="3200" i="1" dirty="0"/>
              <a:t>t</a:t>
            </a:r>
            <a:r>
              <a:rPr lang="en-US" altLang="ja-JP" sz="3200" dirty="0"/>
              <a:t> know about </a:t>
            </a:r>
            <a:r>
              <a:rPr lang="en-US" altLang="ja-JP" sz="3200" i="1" dirty="0"/>
              <a:t>Z</a:t>
            </a:r>
            <a:r>
              <a:rPr lang="en-US" altLang="ja-JP" sz="3200" dirty="0"/>
              <a:t>). </a:t>
            </a:r>
          </a:p>
          <a:p>
            <a:pPr>
              <a:spcBef>
                <a:spcPct val="0"/>
              </a:spcBef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3200" dirty="0"/>
              <a:t>3. Plot </a:t>
            </a:r>
            <a:r>
              <a:rPr lang="en-US" altLang="en-US" sz="3200" i="1" dirty="0"/>
              <a:t>error1</a:t>
            </a:r>
            <a:r>
              <a:rPr lang="en-US" altLang="en-US" sz="3200" dirty="0"/>
              <a:t> vs. </a:t>
            </a:r>
            <a:r>
              <a:rPr lang="en-US" altLang="en-US" sz="3200" i="1" dirty="0"/>
              <a:t>error2 </a:t>
            </a:r>
            <a:r>
              <a:rPr lang="en-US" altLang="en-US" sz="3200" dirty="0"/>
              <a:t>(what’</a:t>
            </a:r>
            <a:r>
              <a:rPr lang="en-US" altLang="ja-JP" sz="3200" dirty="0"/>
              <a:t>s </a:t>
            </a:r>
            <a:r>
              <a:rPr lang="en-US" altLang="ja-JP" sz="3200" i="1" dirty="0"/>
              <a:t>unique</a:t>
            </a:r>
            <a:r>
              <a:rPr lang="en-US" altLang="ja-JP" sz="3200" dirty="0"/>
              <a:t> to </a:t>
            </a:r>
            <a:r>
              <a:rPr lang="en-US" altLang="ja-JP" sz="3200" i="1" dirty="0"/>
              <a:t>Z</a:t>
            </a:r>
            <a:r>
              <a:rPr lang="en-US" altLang="ja-JP" sz="3200" dirty="0"/>
              <a:t> that explains </a:t>
            </a:r>
            <a:r>
              <a:rPr lang="en-US" altLang="ja-JP" sz="3200" i="1" dirty="0"/>
              <a:t>new</a:t>
            </a:r>
            <a:r>
              <a:rPr lang="en-US" altLang="ja-JP" sz="3200" dirty="0"/>
              <a:t> variability in </a:t>
            </a:r>
            <a:r>
              <a:rPr lang="en-US" altLang="ja-JP" sz="3200" i="1" dirty="0"/>
              <a:t>Y</a:t>
            </a:r>
            <a:r>
              <a:rPr lang="en-US" altLang="ja-JP" sz="3200" dirty="0"/>
              <a:t>). 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6273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38800" y="977900"/>
            <a:ext cx="617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The residuals from this model—</a:t>
            </a:r>
            <a:r>
              <a:rPr lang="en-US" altLang="ja-JP" sz="2400" dirty="0" err="1"/>
              <a:t>PrLot.lm</a:t>
            </a:r>
            <a:r>
              <a:rPr lang="en-US" altLang="ja-JP" sz="2400" dirty="0"/>
              <a:t> —are saved as </a:t>
            </a:r>
            <a:r>
              <a:rPr lang="en-US" altLang="ja-JP" sz="2400" dirty="0" err="1"/>
              <a:t>PrLot.lm$resid</a:t>
            </a:r>
            <a:endParaRPr lang="en-US" altLang="en-US" sz="2400" dirty="0"/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381000"/>
            <a:ext cx="36830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3429000"/>
            <a:ext cx="36830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5000" y="3873500"/>
            <a:ext cx="609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/>
              <a:t>The residuals from this model— </a:t>
            </a:r>
            <a:r>
              <a:rPr lang="en-US" altLang="ja-JP" sz="2400" dirty="0" err="1"/>
              <a:t>SizeLot.lm</a:t>
            </a:r>
            <a:r>
              <a:rPr lang="en-US" altLang="ja-JP" sz="2400" dirty="0"/>
              <a:t> </a:t>
            </a:r>
            <a:r>
              <a:rPr lang="en-US" altLang="en-US" sz="2400" dirty="0"/>
              <a:t> —</a:t>
            </a:r>
            <a:r>
              <a:rPr lang="en-US" altLang="ja-JP" sz="2400" dirty="0"/>
              <a:t>are saved as  </a:t>
            </a:r>
            <a:r>
              <a:rPr lang="en-US" altLang="ja-JP" sz="2400" dirty="0" err="1"/>
              <a:t>SizeLot.lm$resid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377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62000" y="3850698"/>
            <a:ext cx="6553200" cy="2892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Coefficients: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(&gt;|t|)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(Intercept) 34121.649  29716.458   1.148   0.2668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Size           23.232     17.700   1.313   0.2068 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Lot             5.657      3.075   1.839   0.0834 .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---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Residual standard error: 47400 on 17 degrees of freedom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Multiple R-squared: 0.5571,	Adjusted R-squared: 0.505 </a:t>
            </a:r>
          </a:p>
          <a:p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F-statistic: 10.69 on 2 and 17 DF,  p-value: 0.000985 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1752600" y="0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Plot </a:t>
            </a:r>
            <a:r>
              <a:rPr lang="en-US" altLang="ja-JP" sz="3200" dirty="0" err="1"/>
              <a:t>PrLot.lm$resid</a:t>
            </a:r>
            <a:r>
              <a:rPr lang="en-US" altLang="ja-JP" sz="3200" dirty="0"/>
              <a:t> vs. </a:t>
            </a:r>
            <a:r>
              <a:rPr lang="en-US" altLang="ja-JP" sz="3200" dirty="0" err="1"/>
              <a:t>SizeLot.lm$resid</a:t>
            </a:r>
            <a:endParaRPr lang="en-US" altLang="en-US" sz="3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24600" y="1092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Is there a relationship?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00800" y="2005013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Equation of the line: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59800" y="4267200"/>
            <a:ext cx="189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Familiar?!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3124200" y="4572000"/>
            <a:ext cx="5410200" cy="37089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6934200" y="2716213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079500" imgH="177800" progId="Equation.3">
                  <p:embed/>
                </p:oleObj>
              </mc:Choice>
              <mc:Fallback>
                <p:oleObj name="Equation" r:id="rId4" imgW="1079500" imgH="177800" progId="Equation.3">
                  <p:embed/>
                  <p:pic>
                    <p:nvPicPr>
                      <p:cNvPr id="430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16213"/>
                        <a:ext cx="32385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8420894" y="3736181"/>
            <a:ext cx="11430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3047"/>
            <a:ext cx="3694112" cy="28283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Pulse: More than Two Predictors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113722" y="1905001"/>
            <a:ext cx="8001000" cy="20097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en-US" sz="2800" dirty="0"/>
              <a:t>Response variable:   </a:t>
            </a:r>
            <a:r>
              <a:rPr lang="en-US" altLang="en-US" sz="2800" i="1" dirty="0"/>
              <a:t>Y</a:t>
            </a:r>
            <a:r>
              <a:rPr lang="en-US" altLang="en-US" sz="2800" dirty="0"/>
              <a:t> = Active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altLang="en-US" sz="2800" dirty="0"/>
              <a:t>Predictors: 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Resting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altLang="en-US" sz="2800" dirty="0"/>
              <a:t> 	        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Hgt</a:t>
            </a:r>
            <a:endParaRPr lang="en-US" altLang="en-US" sz="28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altLang="en-US" sz="2800" dirty="0"/>
              <a:t>                  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= Sex (0 = M, 1 = F)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1981200" y="42164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Data: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Pulse.csv</a:t>
            </a:r>
            <a:endParaRPr lang="en-US" altLang="en-US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6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504122" y="1244308"/>
            <a:ext cx="5867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Active~Hgt+Sex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data=Pulse)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Rest~Hgt+Sex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 = 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Active.Rest.lm$resid~Rest.lm$resid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mod1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Active.Rest.lm$resid~Rest.lm$resid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abline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(mod1)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summary(mod1)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92" y="719001"/>
            <a:ext cx="3109424" cy="1920240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04122" y="3358657"/>
            <a:ext cx="5867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Active.Hgt.lm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Active~Rest+Sex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data=Pulse)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Hgt.lm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Hgt~Rest+Sex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 = 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Active.Hgt.lm$resid~Hgt.lm$resid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mod2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Active.Hgt.lm$resid~Hgt.lm$resid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abline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(mod2)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summary(mod2)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7313" y="5473006"/>
            <a:ext cx="5867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Active.Sex.lm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Active~Rest+Hgt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data=Pulse)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Sex.lm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Sex~Rest+Hgt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 = 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Active.Sex.lm$resid~Sex.lm$resid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mod3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Active.Sex.lm$resid~Sex.lm$resid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abline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(mod3)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summary(mod3)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46" y="2823411"/>
            <a:ext cx="3109422" cy="1920240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Pulse: More than Two Predictors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D4C7A-88A6-4C2F-AD76-B904F76A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862" y="4927821"/>
            <a:ext cx="3111502" cy="19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2020" y="1981200"/>
            <a:ext cx="10424160" cy="2586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Outlier: </a:t>
            </a:r>
            <a:r>
              <a:rPr lang="en-US" dirty="0"/>
              <a:t>A data point that is far from the regression line.</a:t>
            </a:r>
          </a:p>
          <a:p>
            <a:r>
              <a:rPr lang="en-US" dirty="0">
                <a:solidFill>
                  <a:schemeClr val="bg1"/>
                </a:solidFill>
              </a:rPr>
              <a:t>Influential point: </a:t>
            </a:r>
            <a:r>
              <a:rPr lang="en-US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0" y="4724401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387430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4038600" y="197665"/>
            <a:ext cx="41006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Added Variable Plots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876667" y="1752600"/>
            <a:ext cx="39624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library(car)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Pulse.lm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“Rest”)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Pulse.lm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“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Hgt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”)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Pulse.lm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“Sex”)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66801"/>
            <a:ext cx="4051508" cy="2502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13" y="4114801"/>
            <a:ext cx="4051508" cy="2502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F510-7823-434A-8888-78257AAE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09885"/>
            <a:ext cx="4054214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343400" y="1219200"/>
            <a:ext cx="31242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avPlots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Pulse.lm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~.)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038600" y="197665"/>
            <a:ext cx="41006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Added Variable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FB532-1E26-4FB8-9608-8BC0468A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71" y="236220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162300" y="5298727"/>
            <a:ext cx="5867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Active~Hgt+Sex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data=Pulse)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Rest~Hgt+Sex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data = Pulse)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plot(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Active.Rest.lm$resid~Rest.lm$resid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mod1 = lm(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Active.Rest.lm$resid~Rest.lm$resid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abline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(mod1)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summary(mod1)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Pulse: More than Two Predictors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24" y="866775"/>
            <a:ext cx="6458552" cy="3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542448" y="964050"/>
            <a:ext cx="912555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StateSAT.lm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= lm(SAT~., data=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StateSAT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[,c(2:8)])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avPlots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StateSAT.lm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~.)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838200"/>
          </a:xfrm>
        </p:spPr>
        <p:txBody>
          <a:bodyPr/>
          <a:lstStyle/>
          <a:p>
            <a:r>
              <a:rPr lang="en-US" altLang="en-US" sz="3600" dirty="0" err="1">
                <a:solidFill>
                  <a:srgbClr val="FFFF66"/>
                </a:solidFill>
                <a:ea typeface="ＭＳ Ｐゴシック" panose="020B0600070205080204" pitchFamily="34" charset="-128"/>
              </a:rPr>
              <a:t>StateSAT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: More than Two Predictors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67" y="1905000"/>
            <a:ext cx="7060113" cy="43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542448" y="964050"/>
            <a:ext cx="9125552" cy="11695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variables = 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colnames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StateSAT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for(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in 3:8){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avPlots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StateSAT.lm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variables[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838200"/>
          </a:xfrm>
        </p:spPr>
        <p:txBody>
          <a:bodyPr/>
          <a:lstStyle/>
          <a:p>
            <a:r>
              <a:rPr lang="en-US" altLang="en-US" sz="3600" dirty="0" err="1">
                <a:solidFill>
                  <a:srgbClr val="FFFF66"/>
                </a:solidFill>
                <a:ea typeface="ＭＳ Ｐゴシック" panose="020B0600070205080204" pitchFamily="34" charset="-128"/>
              </a:rPr>
              <a:t>StateSAT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: More than Two Predictors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296181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19" y="2436091"/>
            <a:ext cx="296181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190" y="2436091"/>
            <a:ext cx="296181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48" y="4608945"/>
            <a:ext cx="296181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319" y="4608945"/>
            <a:ext cx="296181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881" y="4608945"/>
            <a:ext cx="296181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514600" y="1600201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384251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2095500" y="1771541"/>
                <a:ext cx="8001000" cy="646331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1771541"/>
                <a:ext cx="8001000" cy="646331"/>
              </a:xfrm>
              <a:prstGeom prst="rect">
                <a:avLst/>
              </a:prstGeom>
              <a:blipFill>
                <a:blip r:embed="rId4"/>
                <a:stretch>
                  <a:fillRect l="-2363" t="-16038" b="-339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447800" y="2902743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Standardized Residual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928" name="Object 8"/>
              <p:cNvSpPr txBox="1"/>
              <p:nvPr/>
            </p:nvSpPr>
            <p:spPr bwMode="auto">
              <a:xfrm>
                <a:off x="6061075" y="2560638"/>
                <a:ext cx="1406525" cy="14478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992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1075" y="2560638"/>
                <a:ext cx="1406525" cy="1447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543800" y="2438400"/>
            <a:ext cx="3048000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743200" y="3475037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(almost)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0" y="4350166"/>
            <a:ext cx="9144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FFFF00"/>
                </a:solidFill>
              </a:rPr>
              <a:t>standardized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4"/>
              <p:cNvSpPr txBox="1"/>
              <p:nvPr/>
            </p:nvSpPr>
            <p:spPr bwMode="auto">
              <a:xfrm>
                <a:off x="3630613" y="5253038"/>
                <a:ext cx="4533900" cy="1376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613" y="5253038"/>
                <a:ext cx="4533900" cy="1376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763001" y="5253038"/>
            <a:ext cx="1752600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Leverage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7924800" y="5562600"/>
            <a:ext cx="838199" cy="6066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Studentized Residuals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74676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 err="1">
                <a:solidFill>
                  <a:schemeClr val="bg1"/>
                </a:solidFill>
              </a:rPr>
              <a:t>studentized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4191000" y="2622550"/>
          <a:ext cx="4090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58900" imgH="520700" progId="Equation.DSMT4">
                  <p:embed/>
                </p:oleObj>
              </mc:Choice>
              <mc:Fallback>
                <p:oleObj name="Equation" r:id="rId4" imgW="1358900" imgH="5207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22550"/>
                        <a:ext cx="4090988" cy="1568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962400" y="48768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Using model fit without </a:t>
            </a:r>
            <a:r>
              <a:rPr lang="en-US" altLang="en-US" sz="3200" i="1"/>
              <a:t>i</a:t>
            </a:r>
            <a:r>
              <a:rPr lang="en-US" altLang="en-US" sz="3200" baseline="30000"/>
              <a:t>th</a:t>
            </a:r>
            <a:r>
              <a:rPr lang="en-US" altLang="en-US" sz="3200"/>
              <a:t> case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638800" y="396240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533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Leverage in Simple Linear Regression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517374" y="1874466"/>
            <a:ext cx="5980044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simple linear model: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2200" y="1606412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606412"/>
                <a:ext cx="4195764" cy="1144224"/>
              </a:xfrm>
              <a:prstGeom prst="rect">
                <a:avLst/>
              </a:prstGeom>
              <a:blipFill>
                <a:blip r:embed="rId4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524000" y="3062288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485900" imgH="419100" progId="Equation.3">
                  <p:embed/>
                </p:oleObj>
              </mc:Choice>
              <mc:Fallback>
                <p:oleObj name="Equation" r:id="rId5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2288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604000" y="3057526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581400" y="4531498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010400" y="5261748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4531498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31498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14114" y="5903098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4" y="5903098"/>
                <a:ext cx="2409434" cy="87870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1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292855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90800" y="4921250"/>
            <a:ext cx="5638800" cy="6413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Look for: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495801" y="4756150"/>
          <a:ext cx="2100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00100" imgH="393700" progId="Equation.DSMT4">
                  <p:embed/>
                </p:oleObj>
              </mc:Choice>
              <mc:Fallback>
                <p:oleObj name="Equation" r:id="rId4" imgW="800100" imgH="39370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756150"/>
                        <a:ext cx="2100263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629400" y="49212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or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7315200" y="4756150"/>
          <a:ext cx="2033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774364" imgH="393529" progId="Equation.3">
                  <p:embed/>
                </p:oleObj>
              </mc:Choice>
              <mc:Fallback>
                <p:oleObj name="Equation" r:id="rId6" imgW="774364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56150"/>
                        <a:ext cx="2033588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05063" y="1663701"/>
            <a:ext cx="8382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multiple regression with </a:t>
            </a:r>
            <a:r>
              <a:rPr lang="en-US" altLang="en-US" sz="3200" i="1" dirty="0">
                <a:solidFill>
                  <a:schemeClr val="bg1"/>
                </a:solidFill>
              </a:rPr>
              <a:t>k </a:t>
            </a:r>
            <a:r>
              <a:rPr lang="en-US" altLang="en-US" sz="3200" dirty="0">
                <a:solidFill>
                  <a:schemeClr val="bg1"/>
                </a:solidFill>
              </a:rPr>
              <a:t>predictors:</a:t>
            </a:r>
          </a:p>
          <a:p>
            <a:endParaRPr lang="en-US" altLang="en-US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286000" y="2833688"/>
          <a:ext cx="2605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761669" imgH="253890" progId="Equation.DSMT4">
                  <p:embed/>
                </p:oleObj>
              </mc:Choice>
              <mc:Fallback>
                <p:oleObj name="Equation" r:id="rId8" imgW="761669" imgH="25389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3688"/>
                        <a:ext cx="2605088" cy="868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00689" y="2774950"/>
          <a:ext cx="4206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600200" imgH="393700" progId="Equation.3">
                  <p:embed/>
                </p:oleObj>
              </mc:Choice>
              <mc:Fallback>
                <p:oleObj name="Equation" r:id="rId10" imgW="16002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9" y="2774950"/>
                        <a:ext cx="4206875" cy="1035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6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1126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9" y="2795056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1676400" y="1457236"/>
            <a:ext cx="8686800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 = lm(Weight~Length+Width+Width*Length, data=Perch)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plot(Perch_lm$residuals~Perch_lm$fitted.values)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abline(0,0)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1" y="3962401"/>
            <a:ext cx="3988005" cy="2463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196" y="3962400"/>
            <a:ext cx="398800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981200"/>
            <a:ext cx="8686800" cy="32008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2*(3+1)/56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3*(3+1)/56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head(sort(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 decreasing=TRUE), n=8)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0.1428571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0.2142857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1        40         2        55        56        46        52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0.4313620 0.3628595 0.1529084 0.1509016 0.1434099 0.1396390 0.1205529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54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0.1124513 </a:t>
            </a:r>
          </a:p>
        </p:txBody>
      </p:sp>
      <p:pic>
        <p:nvPicPr>
          <p:cNvPr id="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562601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263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Office PowerPoint</Application>
  <PresentationFormat>Widescreen</PresentationFormat>
  <Paragraphs>176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Courier New</vt:lpstr>
      <vt:lpstr>Times New Roman</vt:lpstr>
      <vt:lpstr>Default Design</vt:lpstr>
      <vt:lpstr>Equation</vt:lpstr>
      <vt:lpstr>STOR 455 Class 22</vt:lpstr>
      <vt:lpstr>Types of “Unusual” Points in SLM</vt:lpstr>
      <vt:lpstr>Detecting Unusual Cases - Overview</vt:lpstr>
      <vt:lpstr>Standardized Residuals</vt:lpstr>
      <vt:lpstr>Studentized Residuals</vt:lpstr>
      <vt:lpstr>Leverage in Simple Linear Regression</vt:lpstr>
      <vt:lpstr>Leverage in Multiple Regression</vt:lpstr>
      <vt:lpstr>Leverage in Multiple Regression: Perch</vt:lpstr>
      <vt:lpstr>Leverage in Multiple Regression: Perch</vt:lpstr>
      <vt:lpstr>Leverage in Multiple Regression: Perch</vt:lpstr>
      <vt:lpstr>Cook’s Distance</vt:lpstr>
      <vt:lpstr>PowerPoint Presentation</vt:lpstr>
      <vt:lpstr>Houses</vt:lpstr>
      <vt:lpstr>PowerPoint Presentation</vt:lpstr>
      <vt:lpstr>Added Variable Plot</vt:lpstr>
      <vt:lpstr>PowerPoint Presentation</vt:lpstr>
      <vt:lpstr>PowerPoint Presentation</vt:lpstr>
      <vt:lpstr>Pulse: More than Two Predictors</vt:lpstr>
      <vt:lpstr>Pulse: More than Two Predictors</vt:lpstr>
      <vt:lpstr>PowerPoint Presentation</vt:lpstr>
      <vt:lpstr>PowerPoint Presentation</vt:lpstr>
      <vt:lpstr>Pulse: More than Two Predictors</vt:lpstr>
      <vt:lpstr>StateSAT: More than Two Predictors</vt:lpstr>
      <vt:lpstr>StateSAT: More than Two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2020-09-28T17:39:30Z</dcterms:created>
  <dcterms:modified xsi:type="dcterms:W3CDTF">2021-12-08T20:57:48Z</dcterms:modified>
</cp:coreProperties>
</file>