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5" r:id="rId3"/>
    <p:sldId id="296" r:id="rId4"/>
    <p:sldId id="297" r:id="rId5"/>
    <p:sldId id="298" r:id="rId6"/>
    <p:sldId id="282" r:id="rId7"/>
    <p:sldId id="283" r:id="rId8"/>
    <p:sldId id="287" r:id="rId9"/>
    <p:sldId id="286" r:id="rId10"/>
    <p:sldId id="309" r:id="rId11"/>
    <p:sldId id="285" r:id="rId12"/>
    <p:sldId id="289" r:id="rId13"/>
    <p:sldId id="308" r:id="rId14"/>
    <p:sldId id="290" r:id="rId15"/>
    <p:sldId id="310" r:id="rId16"/>
    <p:sldId id="293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50021"/>
    <a:srgbClr val="006600"/>
    <a:srgbClr val="FFFF66"/>
    <a:srgbClr val="000000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93512" autoAdjust="0"/>
  </p:normalViewPr>
  <p:slideViewPr>
    <p:cSldViewPr>
      <p:cViewPr varScale="1">
        <p:scale>
          <a:sx n="78" d="100"/>
          <a:sy n="78" d="100"/>
        </p:scale>
        <p:origin x="96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1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84C2C59C-52C4-4DF4-BFC7-ADA90E26B85C}" type="slidenum">
              <a:rPr lang="en-US" sz="1400">
                <a:solidFill>
                  <a:schemeClr val="tx1"/>
                </a:solidFill>
              </a:rPr>
              <a:pPr/>
              <a:t>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15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21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1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22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23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70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1131FC2-C7F6-4A1B-9657-E5CCF1A6622B}" type="slidenum">
              <a:rPr lang="en-US" sz="1400">
                <a:solidFill>
                  <a:schemeClr val="tx1"/>
                </a:solidFill>
              </a:rPr>
              <a:pPr/>
              <a:t>24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FA09238-E177-44F9-8F72-4766A24B2AC0}" type="slidenum">
              <a:rPr lang="en-US" sz="1400">
                <a:solidFill>
                  <a:schemeClr val="tx1"/>
                </a:solidFill>
              </a:rPr>
              <a:pPr/>
              <a:t>25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7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D430C-C1AD-49ED-B7BF-ED0DD7E68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26 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33800" y="4800600"/>
            <a:ext cx="52899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	9.1, 9.2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	9.21, 33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153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Binary Logistic Regression Model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1752600" y="1371600"/>
            <a:ext cx="39624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Y</a:t>
            </a:r>
            <a:r>
              <a:rPr lang="en-US" dirty="0"/>
              <a:t> = Binary response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5981700" y="1371600"/>
            <a:ext cx="4495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X</a:t>
            </a:r>
            <a:r>
              <a:rPr lang="en-US" dirty="0"/>
              <a:t> = Quantitative predictor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1752601" y="2133601"/>
            <a:ext cx="8723243" cy="5847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l-GR" i="1" dirty="0"/>
              <a:t>π</a:t>
            </a:r>
            <a:r>
              <a:rPr lang="en-US" dirty="0"/>
              <a:t> = proportion of 1’s (yes, success,…) at any </a:t>
            </a:r>
            <a:r>
              <a:rPr lang="en-US" i="1" dirty="0"/>
              <a:t>x</a:t>
            </a:r>
          </a:p>
        </p:txBody>
      </p:sp>
      <p:graphicFrame>
        <p:nvGraphicFramePr>
          <p:cNvPr id="234502" name="Object 2"/>
          <p:cNvGraphicFramePr>
            <a:graphicFrameLocks noChangeAspect="1"/>
          </p:cNvGraphicFramePr>
          <p:nvPr/>
        </p:nvGraphicFramePr>
        <p:xfrm>
          <a:off x="4199732" y="4191000"/>
          <a:ext cx="356393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19040" progId="Equation.3">
                  <p:embed/>
                </p:oleObj>
              </mc:Choice>
              <mc:Fallback>
                <p:oleObj name="Equation" r:id="rId2" imgW="876240" imgH="419040" progId="Equation.3">
                  <p:embed/>
                  <p:pic>
                    <p:nvPicPr>
                      <p:cNvPr id="2345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732" y="4191000"/>
                        <a:ext cx="3563937" cy="170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33899" y="3428425"/>
            <a:ext cx="289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Probability 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F08131-3193-41A8-937B-BBDB5C88DA0A}"/>
              </a:ext>
            </a:extLst>
          </p:cNvPr>
          <p:cNvSpPr txBox="1"/>
          <p:nvPr/>
        </p:nvSpPr>
        <p:spPr>
          <a:xfrm>
            <a:off x="1752600" y="6183868"/>
            <a:ext cx="826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curve(exp(B0+B1*x)/(1+exp(B0+B1*x)),add=TRUE, col="red") </a:t>
            </a:r>
          </a:p>
        </p:txBody>
      </p:sp>
    </p:spTree>
    <p:extLst>
      <p:ext uri="{BB962C8B-B14F-4D97-AF65-F5344CB8AC3E}">
        <p14:creationId xmlns:p14="http://schemas.microsoft.com/office/powerpoint/2010/main" val="216408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500" y="533400"/>
            <a:ext cx="1104900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Titanic_logitmod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(Survived ~ Fare, family = binomial,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plot(Survived ~ Fare,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B0 = 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Titanic_logitmod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)$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B1 = 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Titanic_logitmod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)$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curve(exp(B0+B1*x)/(1+exp(B0+B1*x)),add=TRUE, col="red")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069" y="2971800"/>
            <a:ext cx="6109166" cy="37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8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6106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Predicting Proportion of “Success”</a:t>
            </a: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905000" y="1547503"/>
            <a:ext cx="8305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In regression the model predicts the </a:t>
            </a:r>
            <a:r>
              <a:rPr lang="en-US" i="1" dirty="0"/>
              <a:t>mean</a:t>
            </a:r>
            <a:r>
              <a:rPr lang="en-US" dirty="0"/>
              <a:t> Y for any combination of predictors.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57400" y="2860951"/>
            <a:ext cx="815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What’s the “mean” of a 0/1 indicator variable?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641920"/>
              </p:ext>
            </p:extLst>
          </p:nvPr>
        </p:nvGraphicFramePr>
        <p:xfrm>
          <a:off x="1828801" y="3810001"/>
          <a:ext cx="8556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0680" imgH="393480" progId="Equation.3">
                  <p:embed/>
                </p:oleObj>
              </mc:Choice>
              <mc:Fallback>
                <p:oleObj name="Equation" r:id="rId2" imgW="2920680" imgH="39348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3810001"/>
                        <a:ext cx="8556625" cy="1152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11312" y="5334000"/>
            <a:ext cx="8991600" cy="1077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Goal for this model:</a:t>
            </a:r>
            <a:r>
              <a:rPr lang="en-US" dirty="0"/>
              <a:t> Predict the “true” proportion of success, </a:t>
            </a:r>
            <a:r>
              <a:rPr lang="el-GR" dirty="0"/>
              <a:t>π</a:t>
            </a:r>
            <a:r>
              <a:rPr lang="en-US" dirty="0"/>
              <a:t>, at </a:t>
            </a:r>
            <a:r>
              <a:rPr lang="en-US" i="1" dirty="0"/>
              <a:t>any</a:t>
            </a:r>
            <a:r>
              <a:rPr lang="en-US" dirty="0"/>
              <a:t> value of the predictor. </a:t>
            </a:r>
          </a:p>
        </p:txBody>
      </p:sp>
    </p:spTree>
    <p:extLst>
      <p:ext uri="{BB962C8B-B14F-4D97-AF65-F5344CB8AC3E}">
        <p14:creationId xmlns:p14="http://schemas.microsoft.com/office/powerpoint/2010/main" val="362646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170" y="117957"/>
            <a:ext cx="803223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set.seed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(10012020)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passenger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[sample(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),1),]</a:t>
            </a: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passenger$Fare</a:t>
            </a: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52.5542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predict(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logitmodT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passenger, type="response")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622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0.4643927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862" y="2359370"/>
            <a:ext cx="7097844" cy="4376392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 bwMode="auto">
          <a:xfrm flipV="1">
            <a:off x="6629400" y="4297680"/>
            <a:ext cx="0" cy="1219200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>
            <a:off x="5967984" y="4297680"/>
            <a:ext cx="661416" cy="0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0082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457200"/>
            <a:ext cx="8912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logitmodT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Survived~Fare,family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binomial,data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Survived~Fare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B0 = 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logitmodT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)$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B1 = 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logitmodT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)$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curve(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(B0+B1*x)/(1+exp(B0+B1*x)),add=TRUE, col="red")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069" y="2971800"/>
            <a:ext cx="6109166" cy="37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9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153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Binary Logistic Regression Model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1752600" y="1371600"/>
            <a:ext cx="39624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Y</a:t>
            </a:r>
            <a:r>
              <a:rPr lang="en-US" dirty="0"/>
              <a:t> = Binary response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5981700" y="1371600"/>
            <a:ext cx="4495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X</a:t>
            </a:r>
            <a:r>
              <a:rPr lang="en-US" dirty="0"/>
              <a:t> = Quantitative predictor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1752601" y="2133601"/>
            <a:ext cx="8723243" cy="5847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l-GR" i="1" dirty="0"/>
              <a:t>π</a:t>
            </a:r>
            <a:r>
              <a:rPr lang="en-US" dirty="0"/>
              <a:t> = proportion of 1’s (yes, success,…) at any </a:t>
            </a:r>
            <a:r>
              <a:rPr lang="en-US" i="1" dirty="0"/>
              <a:t>x</a:t>
            </a:r>
          </a:p>
        </p:txBody>
      </p:sp>
      <p:graphicFrame>
        <p:nvGraphicFramePr>
          <p:cNvPr id="234502" name="Object 2"/>
          <p:cNvGraphicFramePr>
            <a:graphicFrameLocks noChangeAspect="1"/>
          </p:cNvGraphicFramePr>
          <p:nvPr/>
        </p:nvGraphicFramePr>
        <p:xfrm>
          <a:off x="1982789" y="3817431"/>
          <a:ext cx="356393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19040" progId="Equation.3">
                  <p:embed/>
                </p:oleObj>
              </mc:Choice>
              <mc:Fallback>
                <p:oleObj name="Equation" r:id="rId2" imgW="876240" imgH="419040" progId="Equation.3">
                  <p:embed/>
                  <p:pic>
                    <p:nvPicPr>
                      <p:cNvPr id="2345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9" y="3817431"/>
                        <a:ext cx="3563937" cy="170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33600" y="3214181"/>
            <a:ext cx="289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Probability form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5981700" y="3968628"/>
          <a:ext cx="4459288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31640" progId="Equation.3">
                  <p:embed/>
                </p:oleObj>
              </mc:Choice>
              <mc:Fallback>
                <p:oleObj name="Equation" r:id="rId4" imgW="1346040" imgH="431640" progId="Equation.3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968628"/>
                        <a:ext cx="4459288" cy="143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44544" y="3214181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Logit form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8625442" y="4189290"/>
            <a:ext cx="1815545" cy="91611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08945" y="5943601"/>
            <a:ext cx="2514600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Linear Model</a:t>
            </a:r>
          </a:p>
        </p:txBody>
      </p:sp>
      <p:cxnSp>
        <p:nvCxnSpPr>
          <p:cNvPr id="5" name="Straight Arrow Connector 4"/>
          <p:cNvCxnSpPr>
            <a:cxnSpLocks/>
            <a:stCxn id="3" idx="0"/>
          </p:cNvCxnSpPr>
          <p:nvPr/>
        </p:nvCxnSpPr>
        <p:spPr bwMode="auto">
          <a:xfrm flipV="1">
            <a:off x="8766245" y="5181600"/>
            <a:ext cx="606355" cy="762001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0973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153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Binary Logistic Regression Model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752600" y="1600200"/>
            <a:ext cx="289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Probability form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86000" y="5791200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Logit form</a:t>
            </a:r>
          </a:p>
        </p:txBody>
      </p:sp>
      <p:pic>
        <p:nvPicPr>
          <p:cNvPr id="20482" name="Picture 2" descr="https://www.hackerearth.com/blog/wp-content/uploads/2017/01/equate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9" r="21033"/>
          <a:stretch/>
        </p:blipFill>
        <p:spPr bwMode="auto">
          <a:xfrm>
            <a:off x="5105400" y="1431235"/>
            <a:ext cx="51054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5105400" y="2667000"/>
            <a:ext cx="5105400" cy="4616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5105400" y="3200400"/>
            <a:ext cx="5105400" cy="548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5105400" y="3805535"/>
            <a:ext cx="5105400" cy="4616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5105400" y="4343400"/>
            <a:ext cx="5105400" cy="548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5105400" y="4948534"/>
            <a:ext cx="5105400" cy="822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31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</a:t>
            </a:r>
          </a:p>
        </p:txBody>
      </p:sp>
      <p:pic>
        <p:nvPicPr>
          <p:cNvPr id="24578" name="Picture 2" descr="http://www.andymcgeady.com/wp-content/uploads/2014/04/Putting-Probability-McDowell-Heritage-higher-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9144000" cy="51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2895600" y="5638801"/>
            <a:ext cx="2057400" cy="822305"/>
          </a:xfrm>
          <a:prstGeom prst="ellipse">
            <a:avLst/>
          </a:prstGeom>
          <a:noFill/>
          <a:ln w="28575" cap="flat" cmpd="sng" algn="ctr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05815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Golf Putts</a:t>
            </a:r>
          </a:p>
        </p:txBody>
      </p:sp>
      <p:graphicFrame>
        <p:nvGraphicFramePr>
          <p:cNvPr id="268334" name="Group 46"/>
          <p:cNvGraphicFramePr>
            <a:graphicFrameLocks noGrp="1"/>
          </p:cNvGraphicFramePr>
          <p:nvPr>
            <p:ph idx="1"/>
          </p:nvPr>
        </p:nvGraphicFramePr>
        <p:xfrm>
          <a:off x="2286000" y="1752600"/>
          <a:ext cx="7772400" cy="207327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Made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Missed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00" name="Text Box 48"/>
          <p:cNvSpPr txBox="1">
            <a:spLocks noChangeArrowheads="1"/>
          </p:cNvSpPr>
          <p:nvPr/>
        </p:nvSpPr>
        <p:spPr bwMode="auto">
          <a:xfrm>
            <a:off x="1143000" y="4495800"/>
            <a:ext cx="100584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Build a model to predict the proportion of putts made (success) based on length (in feet).</a:t>
            </a:r>
          </a:p>
          <a:p>
            <a:r>
              <a:rPr lang="en-US" dirty="0"/>
              <a:t>Data are in </a:t>
            </a:r>
            <a:r>
              <a:rPr lang="en-US" dirty="0">
                <a:solidFill>
                  <a:schemeClr val="bg1"/>
                </a:solidFill>
              </a:rPr>
              <a:t>Putts1 </a:t>
            </a:r>
            <a:r>
              <a:rPr lang="en-US" dirty="0"/>
              <a:t>of Stat2Data.    </a:t>
            </a:r>
          </a:p>
        </p:txBody>
      </p:sp>
      <p:sp>
        <p:nvSpPr>
          <p:cNvPr id="2" name="AutoShape 2" descr="data:image/jpeg;base64,/9j/4AAQSkZJRgABAQAAAQABAAD/2wCEAAkGBhQSERUUExMVFBQWFxwaGRgYFxkeHhwYIB8ZGBgbFxsaHSYfHBokHCAcIC8gJCcpLCwsFx4xNTAqNSYrLCkBCQoKBQUFDQUFDSkYEhgpKSkpKSkpKSkpKSkpKSkpKSkpKSkpKSkpKSkpKSkpKSkpKSkpKSkpKSkpKSkpKSkpKf/AABEIALUA3AMBIgACEQEDEQH/xAAcAAACAgMBAQAAAAAAAAAAAAAFBgQHAAIDAQj/xABPEAABAwIDBAcEBggDBQUJAAABAgMRACEEEjEFBkFRBxMiYXGBkTJCobEUI1KCssEkM2JykqLR8BVDcyVjo7PCFzRT0vEIFjVEg5PT4eL/xAAUAQEAAAAAAAAAAAAAAAAAAAAA/8QAFBEBAAAAAAAAAAAAAAAAAAAAAP/aAAwDAQACEQMRAD8AQF4zMBmOYwNb8BUVzGJ5D0H9KBfTDW+GZcdVkbSpajolIJPoKAirFg2AEngAP6VrjsK82kKWytCVaKUggHwkUw7q7p4vD43COOtFALwAkgmdJKQZAuKcukfEdSw0t0zK1gRB4Jt2bUFMKxNclOUyYZ5DzktobzDXO3NrCY0J8aD4p9eIeSlZTmJCAQhKeMCyABQNG1cAkuZSgaI0A4pTxii2E3Nabcb+rTJVxv8AA2ps2hu5LT6gB2VN37kpbFctlYcqdbJJPa4meB0sKCQNgtJykNJ1iClPfHChOL2K05tDDoLLagUqJTlEWBPcPI0+bRYCQmwF+HgaDbHazbTbJBIyL4W9ldp50CLjdiNnarjfVpSkACEJSAICdBEa0H2qykYFBgT1xvlE64jjx4elNO2U5dqOqANlGydT2gKT8ZiFKwmTgMQQmNfZUdNSZUaBUcKTzBq1P/Z8wTbmJxQcQhYDSSApIUPb/aFJmz+jbaOIu3g3spOqk5B/PFWd0O7o4zZ2JeOJZyhxtKUkLSQTnE3STECT5UErpZ2W2nC4jI2hJC0XShIgT3C1UcxgiWnFxZMRY841r6e6RDn2W+qIkJMWPvDiDFfOjP8A3V4f3+soGboq2ahaiVJSqQoGQDopMWOmvwpr3v2a2jCYopbQIS3EJTbtt6W1oB0PpHaP73C8Ao/rTXvs3+hYr91r/mIoFXeHBthWywEjtNFR7CQLoRZJ1IkE3kyTfgGLdVlKsY0C22QAq2RMeyqCRGtCNuwt3ZXZCE5CkuFIEw23JIgK7PfTdu/sJbWLaWClxqVfWNnMn2Ve1xSfGgUt78KgYx0BCRp7o+yOEUpKw/6U2AAJB90H+XjTxvgB9Odnu/CDSXjFH6U2UgEgGATAPjY/KgWNvIh9YHMcAOA4CiScODiMCmPaSzwAmVnWNfE0N29/3hfj+Qoy23OMwKRrlw4ieMz5a0BXpZw6UvNZUpT2DIAA95fACrV3B2Y0dmYMltsktruW0mddZF6qzpYUrrGs4APVjQzxV3Crf3D/APhuCto0r8zQM25zYSwoAAAOrsBA14AUdoNuqPql/wCqv50ZoPkTaG5ymchzdYFJBsCIJAURxsARemDoybbRtFsJzZlIcCiSAmMpMCL8Bc+lMm9Gzc+CYUT7yB3wW4gjlb4VH3A3LdDzeLKm0oyrKUEkrUm7aiABYAkXPMaUFgbSwIU5hVW7OITp5H8qCdK2zULw7IyQkOrMGTeEpHL0pkKbN9zzZ+AoR0lJH0RBgiMVz1m3OPWgobdjZ7rqylhCnHFQEpTrYhRJHK1dN12mzjUh0CCqBM2XmGXTjNHOiRA+ngExE878hYiRMWkUD3ZbKtosACZfRNpgZxJHhzoPoXagypeRbKpaZtfRJP4aGYZJOITIOUvLUmwFiNLDuontuesc5dYn17IFvOo2Eb+van9o6304jhQENqtAwLASdLjSoG67zf0kiRnGZSUzfKGyJ7xeKJbWEFOh9rSeXCL0nbNWUY4OJCVKUgtC3BWt9YHKgl7A2A7iNo4h6MrObKF3uoFKoQPeNj3Xp33b3DwmCuy0OsNy4rtLJ/eOnlFSsMtIJAIGUCw0r1/biQIGvCgnYjEACh8BwHuoQ9tM6m/nUjAY2OI9aCFtvCl7DuYcqypWI0mIII8q+etubHcwpWy6IUM57lJmUqHMfnX0i68lRvSRv7u0nFMqAjrUg5DHcZSe4/A0Cf0PEgLUSMomBxmUSeUaU4b7D9BxXgz+NNKnRhgVtJcC0wQFW80X+Y8qZ97T/s/Ed/U/8ygX3tnJGK2S3YocEwlCE+0EZ+0kgq5ZlJB7zAq2cLucyw4HGy4lQm2axsRBtJqq94EuB7ZZWqR1KimEkR2EDUrJ0AsAI86JIxTzKVYltBV1QKpUFFIsR2jMcedBF3zVGOe+7+EUmPj9LRABsbH0vU/au86nHXFuiXCoyQABYACBNCMLi1O4jsdhQTAMjUnhY3oBOMkY0ZBmUHEQOZBEDzPzoti3ur2jhVqA7IYWcsdoxmJ4XPf3UHdSHMXclMr1TrYmI0vajDOAzPMpzLusCSJVlAOpzSYHCwoJPSbikurZUlWaW0z3KMkpPeNKujcUf7OwPe0r5Kqjd+sF1Sm0zNtSB3jSTar13JH+z9nj/cr7uCqBl3WENL/1V6eNGaE7tJIbWCIPWrt50WoKn2zhgrZ4gQpKWjGuiRpHcqpnR+wE4awupRMjkbRYyZPiBRTaqB9AQmJJw6YH3UHl/cUI3GeH0ZJJJKHFCIUbyVXym0A6kHyoDbphvX2VIPwoV0oKBbZQQROJ4aGEqJnyHwo1tFjKlwcJTHxFCOlJiG2VTP6Qowf9J2w5aUFVdHKY2o9mTmhSwZBMHORmOVB05gDxTQbo6djauHJ+387Ua3GdbZ2jii4st5S4EwkrJOc9lMH2joOdxxpa3Kcy7Sws2+vQP5gKD6D21+sc/wBUcO9Gprls9H17fOFTpy7hXfayZcWL3xHlq1/cVrs9H6QkToFTYCDlFiAOXzoOu9OJ6tor+ylZ+AHpVb7j7VzYkE+7cU5dKDxThFEX1nwOUVUO7u0C2oQdY/Ogu17HkLkG3Gh+KxRWeyq3heo+zczqRz4miQwrTIzdckHxGvcKDEbNURBmuyMCoBJ58e+guI37bC8oWCRyqXhN9UGUkiDEHkaAycCuJoW4IJzWjnXB7pAbRZRAHGtGNtMYoShwedAvJWGMZl916R4Ej+tT98BGBf8A/pfjFLm28RG0GG1cFpPzph31P6G4OZb/ABig4YrDg7T2SkwoFAlJUo+43MpJhM8gBpVhb/gJ2biBYDJAGnEWA/IVWTm8BXtDZ6upWgsNKhKyO1ASZECwtRDfPabrzSlOkjTKm4AEx2R+fGgr1/ZC1qWoRBVqT3DuqLgsOtjEHs51ZQQAY0IOp8KPYLEpydtaQSVakCoKG+uxZ6t0JIR7QGaOEQD30CktoOvwTkzGfCbgXI8KLDCqQtpJVnTm1mQDBsBMjztUbZ2xnHMSlOR4JJhSkNLUQNDZN/jR9W5D4xqepwz4a1JLRQkEzZOY6DvOtAH3rN26+gdyFA4LZ4BkhpU+JST8iKqPb/RzjHVp6tsFI4lxCfhM/Cre3cQljD4RC1ALabhyDPay5RB0V40DJu5+rX/qq/Ki1CN2XAWlkadasekCi9AnYlsHBtHgWk697RUI86rRnbDjOHxCGlqT1eKQpWUxKcyEqBI90x5irPw5B2fhFa9hgeZSGzPrVXOYHI1tBIWDOHQ7J7PaGVSkjNckXFuVBbW2E/rPX4ihXSc3OzVqPBbah3SYPhIJHnRDHuSgr4KQhQ8wnTuobvJjFv4N9r6M8kJCAlRA+sM5TkSLkACZ5UFB4DEqdcxa0p7SkrUROgJJJM8hPjXHdh7rMfhSo/WDENHMT7Yzp1P2hz48b6s+xtxMW2cR+jqOdpSU5gkXNrZjWm7/AEW41vFsOrS0hLbqFq+sBMJUFGAmZNqC6NosmVr4DEG3HVH9KjbHez4yMoTAVx7hNTMRiEqSUni8V6cOXjULBtBp5ToMlU2jLqI7+VBz352cX8OppJAKhqowNUm9udUPh8I8jEhC0gELERcGLcOFXVvbiAtgJVbtAAyf3jNu6q42dg8+0BMQkjQc5v3aUDww8pttMrSJIFra8iTYUr70bVOUnq1KCRdcKyk5gQEkC9pmmnbWBzZcomDIHDxJqPiN3HHEQHCgH3bR8PzoK2w21CoBWQN9wnQcZNNm5SQ8/lKM5KcxBMA6i5IMacKlO7phlErWlZ4f3FEN1MOE4gLFiqJjlER5UCBvWot4h9GXKUrMJmYTYjWaFYPb67SVIGaBBtPhyqzd6diIefVKYUq+Ya2tp4RXPA9G3ZkuNqHIo+d7UCxgsEpWJK1ArU2htSTmAsbRMxB89KszGbIaxDHVrzgHIeypIPZMwCQdefdVfbSzYPFQ3lKVJkpPs/VgkA9xnhUdfSVifd6tA5BH9TQWA1unhg4l3K4pSElKczpiCIMgASSPlRbH4VDwAcbC4AHak2Fx71U+90g4s/58fupSPyqC/vtiD7WJd8lEfKguJvd/Dp0wzIPElpHzIqQ2ltv2cjfhkT8qoZ3eZZ1ddV99X9ahu7bB5nxmg+gXdtNJsrEIA73B8qhPb2YRP/zDfkSfyqhVba5JrmrbCuQ9aC8Xd/cIB+tKvBCvnFRnOkfDDRLh+6PzNUn/AIqrkK9/xZdB9SbkbeC9nrxCGyU9Y6csgGEkz8qYsPtPNmBQUlJjUHgFWI8fhSF0Q4k/4IhebKetcJMoEDOZusFIHjTrs7ZyurTD6gDeEJYy3uIhqDbjxNAr4DaKEYVptTiAgNosVJ4AKEyftRQ1W1sCgqJcw4Uqyj2SVDvsZtVGJx6iBYaD5CvfpLh0HzoLvc37wibdfIH2Ur04RaIqIvpJwo061XggD5qqnIeOiVehrYYV8+6r0oLTf6UGvdYcPipI+U1Bd6Ul+6wkfvOE/ICq5+gPHgfUV6Nku93rQPK+kzEcEsp+6T8zQ/E9JOJP+cE/uoSPjloXsHdNT6nAtcBDZXY6kFIgk6C9R8ZsNCEEqKgZjUHly8aBm3V3gcx2J6h1xT2dCsoJ94Cez3xRfbGyzhymCFqAylQTxkkT8ppG2Du3igtGJwqFqyL7KgUxmGoufXxpv2dvh1mLGFea6twkpUCQe3BOooG84yGws6lI+VLeM3kKZM0R3gOVCE91V9txYByqVlv30Bb/AB8urBdUQ1N76ijmydvsoVmQqUg87iq8XtJJSEp9kchqba+A+dD2mnEEqbVHj8r0Fr7z7xMqR1jbkPIEoTrmBIzJI/PhUPZu+ilJF6T9g4lpCXFLhTptmUblJ4J8DWmHaCnPqVSdVJ+dAw77LKkLeSPZaMq/fUhI89arJCXFaSaetp7aV9HOGAEqKVKJjQEECl9LeUp4WX+IRQC/8OcP/rUV1JFMJcFCMeLffUPWDQasYILE5wPEV3Ox49/4VFaScpEHXSK7N4NzgqJ76AptfZrSMLhlJT21BedUm5Bt8JoKz1fvZgfhTDtpojAMSZIcUPxUrRJoCiMG0dL/AHqjYQJgkpBvxqO2qDW7R7B8aD6O6JSn/BEGAB1zsEryBPbPazaiO69P+yAeqTmCQZJ7KioEEkhUnUnWe+kDobWgbEa6zNHXORlCirNnMZcgzT4U9YbabQSAhLsCf8l43k5pOS5mZ75oPmA7RLSU9Zh3ECBfKINheuuD22hwwhK1KiYCFExzhINS9+G8uHaItKE8e5HfUPo5wbgxK1gEJyKGbzFqA7g8KVoUohaSDABSpM2nRQBoJg8TiHneqSyCuCYKsthqZM027yPLsJUcqCb8hoaH7gYHPtQBUwGFK9QDx4UAfGJeZ/WMkWmy0m1RcNtdC9Jm9ova5sDypk3tYHWtnm2Z8JNKm7+H+vWlCyIDhUJtkyxcc7/CgZd28ShxjFuJUCEM5YuDJUkjhEWNDHFJLQzkpSVqmBJtkiBXbo0ZzYbGpESQgCfGTHpWbRw8JCTf6wg2I+xwNx50HTZ28JYaLbb4ab6xRTmZzKJITOkgCeFKz+0nP8RL5JUtLwUSBEwRwFEsbhYCgLQpfwyUFxLmTFLMEwTYCb2oLj23iAtAUO+kTf7Cg9UrhA056Gacn2IbRrdtBjvyikbePaKFHLnPZMQJ4GJoBjOzkTIJT4Eiibezyq2c+cH8qi4XCrJTHLMc3DjRfCYh1CkgEdpXvAGBwJj+9aCC9uQo9rMbXHh4VK3N2L1a3FrPs6caL7Y224UwSApAuR6C/EUrP7dLYVJGeOHEqHPjQB948VmxLmXQQkeQg/GaZ9gYIO4UqJMgAeneRqTFvGkpSZXe97mnnclf6OsQTzuLQT3RMDmKAAzs4KW6IEgpXNhAII1PCSLRQ7EghJB1S4Z8f7FMGASfpCxYS2QdLQY9ai7zMICiEoCQUIUI00MnxNBzxSdajslRCCmNBrU5xuUgxqAfhUVhYShEzx4clEUBPazKjs2TByvm40v/AOtKPVkU+YhrrNlYhSdG30T4nINPWkdQPeaDsvZagCZFvGo6EEgACZP9KZHGOyrwNLzSez5nTwmg+jeiLDrGxkIyJXDroKVTPt6gcSL2kTYSJmrE2eghtIKQkxpAEeQUr5mkLorQobKQEqKf0hcq7MhOa/tgj4U34AvhPbVnPZ7XYj2U5oygWz5tRQfOm+uzuqw7dwc4QbJyjRIjU3trXu44JddQBACgrUyBmIjwgVJ6Qz+jYUc0N/ErqR0WbHOd9ShaExPdnJ0oDm9jNnFg6NR+fzrl0cszjsUu31eGQBcEXEai3CiW9jfZUnhFz/emldOjdgKXtJwaFxKLXEAE29RQL+9rX1ie5tI+M0obFWlpOJcCu0UOIPs8QoAREiY58qdt70/WW5jz7JJpHdBGCWeK1RE6jPYxNo76A30Tg9XiCBMqSNJmxsQBp61tthuMsSZdMW7x3a1L6JsNOGdMEy9ltE+wDafGoG8ZdXiGG2kqVLgJSlOb37mye7uoNHsCtxYQlJKlrISIiSoIjUWrbpIwSsA8jDt2SpsKUsSC44SQsqUIJAIyhMwABxNWFu9u8pla33kAKSIbkypKiLmEmB2QRx7qkb0bDTjGkqISXGVdYgmI4Z0k8UzCvBU8KADiXvqWZEENpB5ggDWq02/slXXFQjITPh3eJqwcbiCklK7KjtA8FcZpcxgkkcKAVgsYUXME3HwAHpRE7WRYhAAPYvr/AGTxFQX2SJixk38fkKFYppXP4UHuN2uoykGVZimO65EedR9qYItJbm6lAzHAi/51M2JssFeY3jiedTGMYF4zqXG+tacWlBSAMySQBmbVqFJ15GCDQKy1donuH5U89HbghczAVJ0sAROp7+FKO2MB1L62pByFSZ55SUyPGJpo6PcpL4seyoieZFvlQcktfphCYgpciQTYHMLCDwrvt/DygdmD1A4XkKvM8bxNdnmMuOa5FZBjWDrw/u9Tdqty2iSCrq3ASO4gj5UAXColls/sJ+UUKxTEIEwIUuJPekijmxUThm+4EehIqDtFqxtotV72BQDwoDmzGJ2Rj03kZF2mPauTbupEGF76sfd3DH6DtFNoVh8yYkyO2rypIQ0P78qAyWreIpRWIRPf/wBNOzbfZHgPkKT8Qj6s9yvyNB9FdGqh/g4MpA65dypAHtc1pUn4U9bJUlLSQFItPskRclXC3HgAOQAtSP0WEnZDeVClAuOHsLKSO0IPZhRGpIF7WBmnLC7OCkAkvAn/AHr4+Clg+ooPnrpGSOrwiZMFLPd7pP500dDeEEYjjdI+HdQDetKFv4JLglH1YIJ4BsGKsro7QgsuKQEgBaRCAI0GscfGgFb0twoE+8tKNY1IvOmldujAA4bFrj28Uu/OEp18JrlvmRLQMfrRM6WEmal9F2HP+G3kZnnSLajQRPgb0C1tbEpUpxQEwDA1vAT60J2Z0b4vE4ZkZAwgnMtTuYKgQokIIzQRp7ItVu4XYzGGlSUAqEkqNzbKo34SkzHdXR/EgEybJ+IQb+rSqBd3a3DYwGFLSlLflZcUSmBICEkAJ4ZYOp41OO1EYeEhpSEyASAEj21NK04XBqXnTOUOwUmFCfsjIu3+mpKvKoeI68WWlLgOUK8/q1+ig2ugi4baDTgBbWQTGZB/djsclBTc34+Na4zEZYggCxBElPEggfYibfZUe6hGJwrLigoZ8M6YMpuApRVJynk4CLcHDQzaWKUhKD1qFpARlKQQRmFgsX4pIkWmO6Ak71bIL7fWMg9c2n2ZkrbTqmeK25F/eRlIpCZxmaQZChYjiPKm5jb625UJzASmIsoA5DyIm3IpKhpEJIwjq0If1WqSbwVakwJiRwjwignJqM+zJr3C4rMma5PumM3AUE3BNhIOgsdfyGpNTNyAwMQ6QFqxJUnISnspCjBgTOcnLrFpoNh9nu4thS2v8pRBSTeYmU35UY6NtlKP12XMpS1C4FgBlUSdREqPeUiKCytq4LDPJDTjSHRESpIJGsQYnhrYweYMgdldHLbDhdYUshSSktqgwdBlVrx0ItzNMzbaW4zElRiTxJJVPhcq/kIruwpS4HspgE8Lcb8OHhQVbvNs9xh9lS0EErseB4SCLEVL22yUtozkJ7ax2QBEoVa5MyeNWTj1NOjq1JDnE5hIBEkm+hkH07qVt6N1FOpJaKlJU4lRRqUDRZHFU2MHSKBC2D+ojktf4ia3U2T1oGsCPNJH5V7u6k5XUn3XTbxCTUnL9av91PwKh+dAd3Owst4pok3wDmnEpGnxquWGFkgwYt+VWnuC3OKUj7eGdT6gVWTLlk24AfCgkt7XhIGSYAvmHKKBP9plRj3x8c1dxrXbBIlpXc4j8RoLw6KXkjYTZdICetcBJAMDOdAbSALT6HQv2y8MlCIbgpzGDBm3ZuTqbRPEAG+pR+jTEhOxUKKrdY4TCUk2USQkL7OaxubU+bIB6odsruq5ABjMYFgBbS1rWtFB89bcUPpeCGsCfRpP51Zu4KlfR15YKQ6QfHKkgWnmKEt7BYdQyteHQtSUJgkG3ZTPGKK7OQlhPVtNhKVKkhKlDtWE2OthQeYzZXW4oLWE9WFqypJJzkpiFA2AEq8qPP7SQ2ns3y6JHJPaygD/AHZIH7tDcS8lCm06xJgmbwZJPEAT/EKVMJtVbinVEgrkrAJ0y9pIjkUHq4HM0DQrapSq5zD5lA/62Veqa2f7IKknNl4fayC/8bJ/lFAcNI0uEwU94SOtZP3mitH3alqfLZlHay6A8erHWN/xMqUnvig02lg0qvfMniOOQX/jYV6ooKNrYjDG6itIN+M5AEq/iZUlXiiiz+NCD2NU6d5R9Y3/ABMlSfu146ttwGBJSZH7QSnOgfeZK0/doI6N6mnRlxCAFAQVp4ELBUofyO/xc69xOwMO8k9UQSM8AKiClQWmZ90KlPgtJ50E2hsjLOXtBI9QgT/Owr1R3UJXmb4nszMccoAP8TJSrxTQeY/Z6sOvIQoJKjBM2BlSAR6otxTobUOyKSUDMC052m7gj9oQbR3ECKLYjbDhBS4etAuZ17EFUHUFSMrniigeLwnAe7nP3h2pT905h3ZhQQsKwUA/Z5mB8JmtwsLQI46fKiuExBTb6OJEAqTlEmJUSerPCFeB7qk/RUrIV1RblSQojKct+3ZAAJA5jiKAM0h1KMjIKQVZFK5KJAJ5kgnh+VWNunsheHZS0kQRdSzzGWQOcKIObko1DbKHEpabwrkCTeUXU5mRKtbZ0SP2jRlourABIQjs9lP2DkSASbk5HAmf2aCf9W2JWqSAPksR3GMw7ikESKh/4kvEKyNwluYUvnJSDl9Se7ORURbWa14iVHn2cx+Oai4aCEkJEZQuPH63/wDGmg64JgISOJVE+JyE/iX6VIwThyknl8dD8Qn+KuKgSVAcyB6vJT80eorpiFAIMGApU+RKT8UlJ8W6BY29sltJLyYC3TKxwJCU9ocje9KzqfrvFs/BSf606Y5OaAQACi5gSg5UEKHGL3GkX4GlDFtHrkwFEZFAkBVtDrHMUBro+xiTjWVpUIIcEnTQjjVdONQSOSlD0JFWFuYQjHsXIBUReYulUa9/zpP3hwnVYl9BIs84BfhnURHkRQSdlpBZQYBseHImgC1lLeIIHsqSrwhSq74XFvIbAEZZUASBe59ajYcFbGLm6sqTYft8vOgvXofxf+xW1kJstyylQIzRrB+VO+z8ataJ6rKNE9oXEC4sCBMiCAbaaUj9EwCtjthpCkgurAGdYy9q5KkQqJ4d9O2y8ElCLIKSpRKgVLNx2Z7RJggAig+Zy0QBC1pMDRShwH2QKZ+jnBurxedTzpQ0kqKS4spKj2UyFHxPlQV1RypBUrQe73Cn3cHChvCly8uqJvyHZT8ZoCW2FSsj7SVJHgYST5nKPuGlbZ2MyvvFMAA580CRHaBHeElIA5q7qIu7RKlHmFCPMDKPABalHyoEyrLjHAL9lIbT9pQtJ7s4ST+6aA22stEE5uyQQCQezd5tPlDrU+FSXcTk0vk07+qOYfxMLoO5tpK0iAE5CWzIEmIdbg87K8110wKpWJNklOb7p6hfq2tJ8qDrjVFGhnJPn1SgtPqysjyrmwwpMqB/V38eqUFJ9WlxW2W6c3NvN6rwq/gU+lENnNgtgHUgJPiWnG/mgUEZSiix/wAufMNLt6sroVjGsp7QnIb9/Vr6s+rSh6CmHqM99MwH/EYy/iRQDHuZ80aKSs+amUL+aDQDEYaCkH3SkH7jhYV6oUKkYTZfsSJgtz91xTJ/lMVKfYssgf8AikeaWnh+dEoAzkcOt/lcbdHwVQRcFspKerkXHVT6usq+YFdt13AthSpKc6Qknu7TSVTqIJrlth8gLy6JUR5fSAR8677sMfoiE2lTR4DXMuB6xQHMPgsiplSxIMlWbshTVvABKh9w10WjKL2iAfugJPxa+IqK+4UKSUBXaXx0KS4HPksjz761wu0C4gZgR2RP8Daz8j6mgkNoiBxPZ+AR/wBR9KksqntEclEdxCXD8OtHiKhNm5i5g/xAFQ/mipn0gCSBYEkeAh5P8i1poJMQIJvoD32RP8QaX4KodjcUlaTBGmYCdNcvp1kfdoXjMQ4pWVBnL8coSPjlHpUVCFMEZ75SDPMDMoeobH8VBNdxEvKHBJ7FyRMlBB7j2U8ocmpOE207kAzGEjLcDhbinlQhpxQcUFkzlBjWbHrkjkYIUBwUiKV9+2MQlLLjKnEqKlIUEKUJV7QNj4nwUKCyEbXd1Ch6J/pWqtoKNyEHxQk/lVDq3kxiCQcQ8CNQVq+M11TvfjQJGIcjvIPzFBeP00Rdto/cFeNYgDRtsT+wB+dUi3v5jR/nnzSj/wAtSW+kfGD30HxbTQfRWwEpVg1FWQJD61QbJMK0Otj5+Bo3s7Z4CSoZUhZzZUHsiwFjAnSdBrSd0Y49eI2OlxcFannD2ULsc8SkN9oHvFPezEkNJlISbyL8zczeTqZvJM3oPnVzo7xpQkkmCkEZWgbEAirEw2FLOFbaB9lCUz3xBPqZqZsfeNzqmgFgjq065SAAkTJSTEd8UP2m6SgRYqED70J+ah/CaBaU5Lx4BQHlnKlfBsAedCtoPEYppQt1iOqB5E9tZ8QFgVNxLoU7KbSCR9+Uo/4aAfOoG8SPq0rBu24DI5LKpPkhCaDg46Q67EZVEFMi+YS4kD7oCfvUTwBK8xk+wUj97KrIfNCUHxFBS8C9A/8ADby9xhMqPgoJHnTBgl5UiBdJDhHLKoEo8mlkeAoJ6hmzZfe6yPvJTiEfzBVF8JhVJXnCZTmz+QWh38LhFcdn4dDACnVABOVI78q3GknwIIE99QxvgpfYbb7JTEcboDZ80rQPWgJbQfCAlA9zKP8A7b+X8K6C4XD3Qk820+oeYPxiu+0sWFZyOIWr+Jtp35g1vlIUs8i4f4HUOj4KNB5hGcyUd/VT99tbJ+ITWYVEwPtAD+NkpP8AM2KnONdXP7Gf/hvJcH8qqjFPVuA8EKP/AA3v/Iug02iwFsuR7zaiPEtoeHxSqoux2my22QSFQk8f/EX/APr0ouLZUm4kIPk44wf5Vih27ZUWGR1c9mMwPBLgv6E0EnBMplqXSYUiU8v+7fkR6VJaZ7IT+ykeZbdb+aBXNl/6qQ2EkI1J49U0v5o+FEHHBmkRAX8A8D+Fz40EZp2FzwBzeUhX4UmvXxCSniBHmhS2filSfStMEiSAdICfI/VH8Yru5cZoOYpJ81In/mNGgi4IkKk/ak+GdqfgTQ7bG122yGnBcpEHmRKI+frRBTghcclR5ocj8CTS7vtg846xOqFk+SlGfifjQa4LHqyOFRvKTPGTACx3dmD+8an4zB9Zh8qtU2J4haZ+Ukjmlf7NCtkuSGwrRAJV4EhC09/ZIWPOjTmKCG5cJn2TOsiZB/EDxS4rlQVFtrBAYhQJ1cyn0TB+JqMMCVIGW5N48hNF95k5cWrudQfUf0FRcLOWNIMfjH5UHmM3aLaFK6xJyiYAvwPOglNeMQczlgQUz/INaW31AoRzAM+pig+iOiRSRsFvObdc59mCc5gEKISQe8gVZGywOqRExHEpPl2SUwNAASAIHCq16IlrGxGilSQnrXQrNIPt2KTlX3j2eOtr2BgdsN9WMziSq85ZI1PHKJPOwvNhQB2OjjDIEJU8OyU+0jQiCJycq6vbhMq1df8A40/tfsftH4VlZQQ/+yvCTOd+0f5g4AJHu8APia8d6KcIpKklT5SoEEdYNCkI+zyFZWUEYdDOBkHNiLAp/WD2TAIPZ0sKn4fo0wyNFPaRdaTbKUfZ+zbyFe1lByx/RfhXjLjmIVqP1gAgwTYJ5gHxrfCdGWFaOZC3wb3zp4xPu8YrKygwdGWF+2/pHtp0y5Ps8q7f9nzF/rH75vfT7yQk+5yArKyg2XuCwZlx++ae0n3khCvc4gCtHejzDqmXH75p7afeCUq93kBWVlB0VuEydXH9SfaTqSlX2OaQa82fuCyzHVuvjLmjtJ94gn3OYFZWUGmI6PMOsqKlvkq17Y5FOgTGhPwrZPR+wAQHH7z76eISD7n7I9KysoNxuIzf61+8+8njB+xzA9K9/wDcdmZ6x/8AiTzKvscyfWsrKDRO4LA/zH+HvJ4W+x4+tcMV0bYdxJSpzEQeTiRy5Jr2soOGF6KsI37K37mf1g5FJ937Jj0rqvozwxiXMQY0lwd8T2bxJ9aysoB2N6FMA6oqWcQVHLJ60e6IT7vKtB0HbPEwcRf/AHvj+z3msrKDs50MYE6l/SP1g0iL9m9qhq6A9mkAfpEDT63/APmvKygcN3t0mMHhRhmesDYUVCXFBUkye0nKdaMNNBIAAgD+78z31lZQf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Logistic Regression for Putting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52600" y="1447801"/>
            <a:ext cx="8686800" cy="3477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glm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Made~Length,family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binomial,data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=Putts1)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summary(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        Estimate Std. Error z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(&gt;|z|)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(Intercept)  3.25684    0.36893   8.828   &lt;2e-16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Length      -0.56614    0.06747  -8.391   &lt;2e-16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Null deviance: 800.21  on 586  degrees of freedom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Residual deviance: 719.89  on 585  degrees of freedom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AIC: 723.89</a:t>
            </a:r>
          </a:p>
        </p:txBody>
      </p:sp>
    </p:spTree>
    <p:extLst>
      <p:ext uri="{BB962C8B-B14F-4D97-AF65-F5344CB8AC3E}">
        <p14:creationId xmlns:p14="http://schemas.microsoft.com/office/powerpoint/2010/main" val="111251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Logistic Regression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990600" y="2971800"/>
            <a:ext cx="10210800" cy="17986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In all of our regression models (so far) the response variable, </a:t>
            </a:r>
            <a:r>
              <a:rPr lang="en-US" i="1" dirty="0"/>
              <a:t>Y,</a:t>
            </a:r>
            <a:r>
              <a:rPr lang="en-US" dirty="0"/>
              <a:t> has been quantitative.</a:t>
            </a:r>
          </a:p>
          <a:p>
            <a:r>
              <a:rPr lang="en-US" dirty="0">
                <a:solidFill>
                  <a:schemeClr val="bg1"/>
                </a:solidFill>
              </a:rPr>
              <a:t>What if we want to model a categorical response?</a:t>
            </a:r>
          </a:p>
        </p:txBody>
      </p:sp>
    </p:spTree>
    <p:extLst>
      <p:ext uri="{BB962C8B-B14F-4D97-AF65-F5344CB8AC3E}">
        <p14:creationId xmlns:p14="http://schemas.microsoft.com/office/powerpoint/2010/main" val="226739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13" y="1828801"/>
            <a:ext cx="7892175" cy="4780163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24000" y="457200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B0 = summary(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)$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coef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[1]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B1 = summary(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)$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coef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[2]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plot(jitter(Made, amount = 0.1) ~ Length, data = Putts1)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curve(exp(B0+B1*x)/(1+exp(B0+B1*x)), add=TRUE, col="red")</a:t>
            </a:r>
          </a:p>
        </p:txBody>
      </p:sp>
    </p:spTree>
    <p:extLst>
      <p:ext uri="{BB962C8B-B14F-4D97-AF65-F5344CB8AC3E}">
        <p14:creationId xmlns:p14="http://schemas.microsoft.com/office/powerpoint/2010/main" val="1047312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33600" y="28956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33600" y="28956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0939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12941" r="-500939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" y="1563275"/>
                <a:ext cx="2895600" cy="102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# </m:t>
                          </m:r>
                          <m:r>
                            <a:rPr lang="en-US" sz="3200" i="1">
                              <a:latin typeface="Cambria Math"/>
                            </a:rPr>
                            <m:t>𝑚𝑎𝑑𝑒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# </m:t>
                          </m:r>
                          <m:r>
                            <a:rPr lang="en-US" sz="3200" i="1">
                              <a:latin typeface="Cambria Math"/>
                            </a:rPr>
                            <m:t>𝑡𝑟𝑖𝑎𝑙𝑠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563275"/>
                <a:ext cx="2895600" cy="1027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cxnSpLocks/>
          </p:cNvCxnSpPr>
          <p:nvPr/>
        </p:nvCxnSpPr>
        <p:spPr bwMode="auto">
          <a:xfrm>
            <a:off x="1905000" y="2816620"/>
            <a:ext cx="723900" cy="917180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13564" y="5023641"/>
                <a:ext cx="5867400" cy="1224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acc>
                      <m:r>
                        <a:rPr lang="en-US" sz="3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3.257−0.5661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𝐿𝑒𝑛𝑔𝑡h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3.257−0.5661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𝐿𝑒𝑛𝑔𝑡h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64" y="5023641"/>
                <a:ext cx="5867400" cy="12247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cxnSpLocks/>
            <a:stCxn id="9" idx="1"/>
          </p:cNvCxnSpPr>
          <p:nvPr/>
        </p:nvCxnSpPr>
        <p:spPr bwMode="auto">
          <a:xfrm flipH="1" flipV="1">
            <a:off x="2895600" y="4191001"/>
            <a:ext cx="1517964" cy="1445020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8734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84952" y="19050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84952" y="19050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1408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12941" r="-501408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3810000"/>
            <a:ext cx="9144000" cy="1676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Putts.table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= table(Putts1$Made, Putts1$Length)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as.vector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Putts.table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[2,]/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colSums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Putts.table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))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</a:t>
            </a:r>
            <a:endParaRPr lang="en-US" sz="18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endParaRPr lang="en-US" sz="18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[1] 0.8316832 0.7394958 0.5648148 0.4880000 0.3283582</a:t>
            </a:r>
          </a:p>
        </p:txBody>
      </p:sp>
    </p:spTree>
    <p:extLst>
      <p:ext uri="{BB962C8B-B14F-4D97-AF65-F5344CB8AC3E}">
        <p14:creationId xmlns:p14="http://schemas.microsoft.com/office/powerpoint/2010/main" val="1661377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769" y="15479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48457473"/>
                  </p:ext>
                </p:extLst>
              </p:nvPr>
            </p:nvGraphicFramePr>
            <p:xfrm>
              <a:off x="2184952" y="10668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48457473"/>
                  </p:ext>
                </p:extLst>
              </p:nvPr>
            </p:nvGraphicFramePr>
            <p:xfrm>
              <a:off x="2184952" y="10668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1408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12941" r="-501408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2743200"/>
            <a:ext cx="9144000" cy="4114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logit = function(B0, B1, x)</a:t>
            </a: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sz="1700" b="1" kern="0" dirty="0" err="1">
                <a:solidFill>
                  <a:schemeClr val="accent2"/>
                </a:solidFill>
                <a:latin typeface="Courier New" pitchFamily="49" charset="0"/>
              </a:rPr>
              <a:t>exp</a:t>
            </a:r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(B0+B1*x)/(1+exp(B0+B1*x))</a:t>
            </a: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  }</a:t>
            </a:r>
          </a:p>
          <a:p>
            <a:pPr algn="l"/>
            <a:endParaRPr lang="en-US" sz="17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700" b="1" kern="0" dirty="0" err="1">
                <a:solidFill>
                  <a:schemeClr val="accent2"/>
                </a:solidFill>
                <a:latin typeface="Courier New" pitchFamily="49" charset="0"/>
              </a:rPr>
              <a:t>pi.hat</a:t>
            </a:r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= 0</a:t>
            </a:r>
          </a:p>
          <a:p>
            <a:pPr algn="l"/>
            <a:endParaRPr lang="en-US" sz="17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for(</a:t>
            </a:r>
            <a:r>
              <a:rPr lang="en-US" sz="1700" b="1" kern="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in 3:7)</a:t>
            </a: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sz="1700" b="1" kern="0" dirty="0" err="1">
                <a:solidFill>
                  <a:schemeClr val="accent2"/>
                </a:solidFill>
                <a:latin typeface="Courier New" pitchFamily="49" charset="0"/>
              </a:rPr>
              <a:t>pi.hat</a:t>
            </a:r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[i-2] &lt;- logit(B0, B1, </a:t>
            </a:r>
            <a:r>
              <a:rPr lang="en-US" sz="1700" b="1" kern="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sz="1700" b="1" kern="0" dirty="0">
                <a:solidFill>
                  <a:schemeClr val="accent2"/>
                </a:solidFill>
                <a:latin typeface="Courier New" pitchFamily="49" charset="0"/>
              </a:rPr>
              <a:t>   }</a:t>
            </a:r>
          </a:p>
          <a:p>
            <a:pPr algn="l"/>
            <a:endParaRPr lang="en-US" sz="17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700" b="1" kern="0" dirty="0" err="1">
                <a:solidFill>
                  <a:schemeClr val="accent2"/>
                </a:solidFill>
                <a:latin typeface="Courier New" pitchFamily="49" charset="0"/>
              </a:rPr>
              <a:t>pi.hat</a:t>
            </a:r>
            <a:endParaRPr lang="en-US" sz="17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endParaRPr lang="en-US" sz="17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700" b="1" kern="0" dirty="0">
                <a:solidFill>
                  <a:schemeClr val="tx1"/>
                </a:solidFill>
                <a:latin typeface="Courier New" pitchFamily="49" charset="0"/>
              </a:rPr>
              <a:t>[1] 0.8261256 0.7295364 0.6049492 0.4650541 0.3304493</a:t>
            </a:r>
          </a:p>
        </p:txBody>
      </p:sp>
    </p:spTree>
    <p:extLst>
      <p:ext uri="{BB962C8B-B14F-4D97-AF65-F5344CB8AC3E}">
        <p14:creationId xmlns:p14="http://schemas.microsoft.com/office/powerpoint/2010/main" val="2515524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Golf Putts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84952" y="19050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8334" name="Group 4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84952" y="1905001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1408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12941" r="-501408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3810000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Putts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data.frame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 "Length" = c(3:7), 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 "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" 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  "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pi.hat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" =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pi.hat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563" y="5093542"/>
            <a:ext cx="6238875" cy="16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17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Probability Form of Putting Model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01833" y="990600"/>
            <a:ext cx="9144000" cy="838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plot(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p.hat~Length,ylim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=c(0,1), 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xlim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=c(0,12), data=Putts)</a:t>
            </a:r>
          </a:p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curve(logit(B0, B1, x), add=TRUE, col="red")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33600"/>
            <a:ext cx="7162800" cy="44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Categorical Response Variables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1524000" y="1371600"/>
            <a:ext cx="213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</a:rPr>
              <a:t>Examples: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1524000" y="2286000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Whether or not a person smokes</a:t>
            </a:r>
          </a:p>
        </p:txBody>
      </p:sp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7232650" y="1981201"/>
          <a:ext cx="343535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457200" progId="Equation.3">
                  <p:embed/>
                </p:oleObj>
              </mc:Choice>
              <mc:Fallback>
                <p:oleObj name="Equation" r:id="rId2" imgW="1231560" imgH="457200" progId="Equation.3">
                  <p:embed/>
                  <p:pic>
                    <p:nvPicPr>
                      <p:cNvPr id="245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0" y="1981201"/>
                        <a:ext cx="3435350" cy="1274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1524000" y="3657600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Success of a medical treatment</a:t>
            </a:r>
          </a:p>
        </p:txBody>
      </p:sp>
      <p:graphicFrame>
        <p:nvGraphicFramePr>
          <p:cNvPr id="245767" name="Object 7"/>
          <p:cNvGraphicFramePr>
            <a:graphicFrameLocks noChangeAspect="1"/>
          </p:cNvGraphicFramePr>
          <p:nvPr/>
        </p:nvGraphicFramePr>
        <p:xfrm>
          <a:off x="7315201" y="3429001"/>
          <a:ext cx="247967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457200" progId="Equation.3">
                  <p:embed/>
                </p:oleObj>
              </mc:Choice>
              <mc:Fallback>
                <p:oleObj name="Equation" r:id="rId4" imgW="888840" imgH="457200" progId="Equation.3">
                  <p:embed/>
                  <p:pic>
                    <p:nvPicPr>
                      <p:cNvPr id="2457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3429001"/>
                        <a:ext cx="2479675" cy="1274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2057400" y="5334000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Opinion poll responses</a:t>
            </a:r>
          </a:p>
        </p:txBody>
      </p:sp>
      <p:graphicFrame>
        <p:nvGraphicFramePr>
          <p:cNvPr id="245769" name="Object 9"/>
          <p:cNvGraphicFramePr>
            <a:graphicFrameLocks noChangeAspect="1"/>
          </p:cNvGraphicFramePr>
          <p:nvPr/>
        </p:nvGraphicFramePr>
        <p:xfrm>
          <a:off x="7527926" y="4875214"/>
          <a:ext cx="2549525" cy="19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711000" progId="Equation.3">
                  <p:embed/>
                </p:oleObj>
              </mc:Choice>
              <mc:Fallback>
                <p:oleObj name="Equation" r:id="rId6" imgW="914400" imgH="711000" progId="Equation.3">
                  <p:embed/>
                  <p:pic>
                    <p:nvPicPr>
                      <p:cNvPr id="2457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6" y="4875214"/>
                        <a:ext cx="2549525" cy="19827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124200" y="2743200"/>
            <a:ext cx="4114800" cy="1219200"/>
            <a:chOff x="1008" y="1728"/>
            <a:chExt cx="2592" cy="768"/>
          </a:xfrm>
        </p:grpSpPr>
        <p:sp>
          <p:nvSpPr>
            <p:cNvPr id="1037" name="Text Box 11"/>
            <p:cNvSpPr txBox="1">
              <a:spLocks noChangeArrowheads="1"/>
            </p:cNvSpPr>
            <p:nvPr/>
          </p:nvSpPr>
          <p:spPr bwMode="auto">
            <a:xfrm>
              <a:off x="1008" y="1872"/>
              <a:ext cx="1968" cy="36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Binary Response</a:t>
              </a:r>
            </a:p>
          </p:txBody>
        </p:sp>
        <p:sp>
          <p:nvSpPr>
            <p:cNvPr id="1038" name="Line 12"/>
            <p:cNvSpPr>
              <a:spLocks noChangeShapeType="1"/>
            </p:cNvSpPr>
            <p:nvPr/>
          </p:nvSpPr>
          <p:spPr bwMode="auto">
            <a:xfrm flipV="1">
              <a:off x="2880" y="1728"/>
              <a:ext cx="624" cy="288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9" name="Line 13"/>
            <p:cNvSpPr>
              <a:spLocks noChangeShapeType="1"/>
            </p:cNvSpPr>
            <p:nvPr/>
          </p:nvSpPr>
          <p:spPr bwMode="auto">
            <a:xfrm>
              <a:off x="2928" y="2112"/>
              <a:ext cx="672" cy="384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45774" name="Text Box 14"/>
          <p:cNvSpPr txBox="1">
            <a:spLocks noChangeArrowheads="1"/>
          </p:cNvSpPr>
          <p:nvPr/>
        </p:nvSpPr>
        <p:spPr bwMode="auto">
          <a:xfrm>
            <a:off x="3505200" y="6096000"/>
            <a:ext cx="3124200" cy="5794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Ordinal Response</a:t>
            </a:r>
          </a:p>
        </p:txBody>
      </p:sp>
      <p:sp>
        <p:nvSpPr>
          <p:cNvPr id="245775" name="Line 15"/>
          <p:cNvSpPr>
            <a:spLocks noChangeShapeType="1"/>
          </p:cNvSpPr>
          <p:nvPr/>
        </p:nvSpPr>
        <p:spPr bwMode="auto">
          <a:xfrm flipV="1">
            <a:off x="6477000" y="5867400"/>
            <a:ext cx="990600" cy="4572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Categorical Response Variables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1524000" y="1371600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Examples: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1524000" y="2286000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Political preference</a:t>
            </a:r>
          </a:p>
        </p:txBody>
      </p:sp>
      <p:graphicFrame>
        <p:nvGraphicFramePr>
          <p:cNvPr id="246789" name="Object 5"/>
          <p:cNvGraphicFramePr>
            <a:graphicFrameLocks noChangeAspect="1"/>
          </p:cNvGraphicFramePr>
          <p:nvPr/>
        </p:nvGraphicFramePr>
        <p:xfrm>
          <a:off x="6970450" y="2208213"/>
          <a:ext cx="31496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711000" progId="Equation.3">
                  <p:embed/>
                </p:oleObj>
              </mc:Choice>
              <mc:Fallback>
                <p:oleObj name="Equation" r:id="rId2" imgW="1130040" imgH="711000" progId="Equation.3">
                  <p:embed/>
                  <p:pic>
                    <p:nvPicPr>
                      <p:cNvPr id="246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450" y="2208213"/>
                        <a:ext cx="3149600" cy="198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2590801" y="2971800"/>
            <a:ext cx="3529013" cy="5794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Nominal response</a:t>
            </a:r>
          </a:p>
        </p:txBody>
      </p:sp>
      <p:sp>
        <p:nvSpPr>
          <p:cNvPr id="246791" name="Line 7"/>
          <p:cNvSpPr>
            <a:spLocks noChangeShapeType="1"/>
          </p:cNvSpPr>
          <p:nvPr/>
        </p:nvSpPr>
        <p:spPr bwMode="auto">
          <a:xfrm flipV="1">
            <a:off x="5948364" y="3200400"/>
            <a:ext cx="985837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2057400" y="5029201"/>
            <a:ext cx="7696200" cy="1465263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/>
              <a:t>Three “flavors” of logistic regression:</a:t>
            </a:r>
          </a:p>
          <a:p>
            <a:endParaRPr lang="en-US" sz="3600"/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2743200" y="57150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</a:rPr>
              <a:t>binary</a:t>
            </a: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4724400" y="57150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</a:rPr>
              <a:t>ordinal</a:t>
            </a: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7010400" y="5715000"/>
            <a:ext cx="213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</a:rPr>
              <a:t>nominal</a:t>
            </a:r>
          </a:p>
        </p:txBody>
      </p:sp>
      <p:sp>
        <p:nvSpPr>
          <p:cNvPr id="246796" name="Oval 12"/>
          <p:cNvSpPr>
            <a:spLocks noChangeArrowheads="1"/>
          </p:cNvSpPr>
          <p:nvPr/>
        </p:nvSpPr>
        <p:spPr bwMode="auto">
          <a:xfrm>
            <a:off x="2514600" y="5717812"/>
            <a:ext cx="1828800" cy="649188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Binary Logistic Regression</a:t>
            </a:r>
          </a:p>
        </p:txBody>
      </p: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838200" y="1752600"/>
            <a:ext cx="10134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Response variable (Y) is </a:t>
            </a:r>
            <a:r>
              <a:rPr lang="en-US" i="1" dirty="0"/>
              <a:t>categorical</a:t>
            </a:r>
            <a:r>
              <a:rPr lang="en-US" dirty="0"/>
              <a:t> with just two categories (yes/no or success/failure or 0/1 …). </a:t>
            </a:r>
          </a:p>
        </p:txBody>
      </p:sp>
      <p:sp>
        <p:nvSpPr>
          <p:cNvPr id="231435" name="Text Box 11"/>
          <p:cNvSpPr txBox="1">
            <a:spLocks noChangeArrowheads="1"/>
          </p:cNvSpPr>
          <p:nvPr/>
        </p:nvSpPr>
        <p:spPr bwMode="auto">
          <a:xfrm>
            <a:off x="952500" y="3319918"/>
            <a:ext cx="101346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One approach:</a:t>
            </a:r>
            <a:r>
              <a:rPr lang="en-US" dirty="0"/>
              <a:t> Code the response Y as a (0,1) dummy (indicator) variable. </a:t>
            </a:r>
          </a:p>
        </p:txBody>
      </p:sp>
      <p:sp>
        <p:nvSpPr>
          <p:cNvPr id="231436" name="Text Box 12"/>
          <p:cNvSpPr txBox="1">
            <a:spLocks noChangeArrowheads="1"/>
          </p:cNvSpPr>
          <p:nvPr/>
        </p:nvSpPr>
        <p:spPr bwMode="auto">
          <a:xfrm>
            <a:off x="1905000" y="5016500"/>
            <a:ext cx="876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Assume we have a single quantitative predictor X. </a:t>
            </a:r>
          </a:p>
        </p:txBody>
      </p:sp>
    </p:spTree>
    <p:extLst>
      <p:ext uri="{BB962C8B-B14F-4D97-AF65-F5344CB8AC3E}">
        <p14:creationId xmlns:p14="http://schemas.microsoft.com/office/powerpoint/2010/main" val="76536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Titanic Survival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772845" y="1447800"/>
            <a:ext cx="89867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/>
              <a:t>Y = Survived </a:t>
            </a:r>
            <a:r>
              <a:rPr lang="en-US" sz="2400" dirty="0">
                <a:solidFill>
                  <a:schemeClr val="bg1"/>
                </a:solidFill>
              </a:rPr>
              <a:t>(0 = no; 1 = yes) 	</a:t>
            </a:r>
            <a:r>
              <a:rPr lang="en-US" sz="2400" dirty="0"/>
              <a:t>X = Fare </a:t>
            </a:r>
            <a:r>
              <a:rPr lang="en-US" sz="2400" dirty="0">
                <a:solidFill>
                  <a:schemeClr val="bg1"/>
                </a:solidFill>
              </a:rPr>
              <a:t>(ticket cost in dollars)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1765300" y="2557720"/>
            <a:ext cx="8686800" cy="42473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library(titanic)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data("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Titanic_mod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(Survived ~ Fare, data=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Titanic_mod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0.3026994  0.0187849  16.114  &lt; 2e-16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Fare        0.0025195  0.0003174   7.939 6.12e-15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Signif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0.4705 on 889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0.06621,	Adjusted R-squared:  0.06516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63.03 on 1 and 889 DF,  p-value: 6.12e-15</a:t>
            </a:r>
          </a:p>
        </p:txBody>
      </p:sp>
    </p:spTree>
    <p:extLst>
      <p:ext uri="{BB962C8B-B14F-4D97-AF65-F5344CB8AC3E}">
        <p14:creationId xmlns:p14="http://schemas.microsoft.com/office/powerpoint/2010/main" val="394698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304801"/>
            <a:ext cx="75438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plot(Survived ~ Fare,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col="red")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96" y="1295400"/>
            <a:ext cx="8453208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8500" y="76200"/>
            <a:ext cx="571500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plot(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jitter(Survived, amount=0.1) ~ Fare,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c(-0.25,1.25),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col="red")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562" y="2199591"/>
            <a:ext cx="7428876" cy="458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0" y="457200"/>
            <a:ext cx="4449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c(1, 2, 5))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344" y="1066800"/>
            <a:ext cx="4449056" cy="2743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66800"/>
            <a:ext cx="4449056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7959A7-F338-4965-97C3-94B4E8B0D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657" y="3962400"/>
            <a:ext cx="444499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293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1211</Words>
  <Application>Microsoft Office PowerPoint</Application>
  <PresentationFormat>Widescreen</PresentationFormat>
  <Paragraphs>254</Paragraphs>
  <Slides>25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Class 26 </vt:lpstr>
      <vt:lpstr>Logistic Regression</vt:lpstr>
      <vt:lpstr>Categorical Response Variables</vt:lpstr>
      <vt:lpstr>Categorical Response Variables</vt:lpstr>
      <vt:lpstr>Binary Logistic Regression</vt:lpstr>
      <vt:lpstr>Titanic Survival</vt:lpstr>
      <vt:lpstr>PowerPoint Presentation</vt:lpstr>
      <vt:lpstr>PowerPoint Presentation</vt:lpstr>
      <vt:lpstr>PowerPoint Presentation</vt:lpstr>
      <vt:lpstr>Binary Logistic Regression Model</vt:lpstr>
      <vt:lpstr>PowerPoint Presentation</vt:lpstr>
      <vt:lpstr>Predicting Proportion of “Success”</vt:lpstr>
      <vt:lpstr>PowerPoint Presentation</vt:lpstr>
      <vt:lpstr>PowerPoint Presentation</vt:lpstr>
      <vt:lpstr>Binary Logistic Regression Model</vt:lpstr>
      <vt:lpstr>Binary Logistic Regression Model</vt:lpstr>
      <vt:lpstr>Golf Putts</vt:lpstr>
      <vt:lpstr>Example: Golf Putts</vt:lpstr>
      <vt:lpstr>Logistic Regression for Putting</vt:lpstr>
      <vt:lpstr>PowerPoint Presentation</vt:lpstr>
      <vt:lpstr>Golf Putts Probabilities</vt:lpstr>
      <vt:lpstr>Golf Putts Probabilities</vt:lpstr>
      <vt:lpstr>Golf Putts Probabilities</vt:lpstr>
      <vt:lpstr>Golf Putts Probabilities</vt:lpstr>
      <vt:lpstr>Probability Form of Putting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2020-10-08T21:33:43Z</dcterms:created>
  <dcterms:modified xsi:type="dcterms:W3CDTF">2021-10-11T16:56:42Z</dcterms:modified>
</cp:coreProperties>
</file>