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10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57" r:id="rId13"/>
    <p:sldId id="358" r:id="rId14"/>
    <p:sldId id="359" r:id="rId15"/>
    <p:sldId id="363" r:id="rId16"/>
    <p:sldId id="360" r:id="rId17"/>
    <p:sldId id="361" r:id="rId18"/>
    <p:sldId id="362" r:id="rId19"/>
    <p:sldId id="365" r:id="rId20"/>
    <p:sldId id="316" r:id="rId21"/>
    <p:sldId id="353" r:id="rId22"/>
    <p:sldId id="319" r:id="rId23"/>
    <p:sldId id="354" r:id="rId24"/>
    <p:sldId id="356" r:id="rId25"/>
    <p:sldId id="320" r:id="rId26"/>
    <p:sldId id="321" r:id="rId27"/>
    <p:sldId id="322" r:id="rId28"/>
    <p:sldId id="323" r:id="rId29"/>
    <p:sldId id="324" r:id="rId30"/>
    <p:sldId id="325" r:id="rId31"/>
    <p:sldId id="328" r:id="rId32"/>
    <p:sldId id="329" r:id="rId33"/>
    <p:sldId id="326" r:id="rId34"/>
    <p:sldId id="327" r:id="rId35"/>
    <p:sldId id="334" r:id="rId36"/>
    <p:sldId id="333" r:id="rId37"/>
    <p:sldId id="332" r:id="rId38"/>
    <p:sldId id="335" r:id="rId39"/>
    <p:sldId id="336" r:id="rId40"/>
    <p:sldId id="337" r:id="rId41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50021"/>
    <a:srgbClr val="006600"/>
    <a:srgbClr val="FFFF66"/>
    <a:srgbClr val="000000"/>
    <a:srgbClr val="66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3512" autoAdjust="0"/>
  </p:normalViewPr>
  <p:slideViewPr>
    <p:cSldViewPr>
      <p:cViewPr varScale="1">
        <p:scale>
          <a:sx n="78" d="100"/>
          <a:sy n="78" d="100"/>
        </p:scale>
        <p:origin x="96" y="5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A3607EE0-BA64-44C3-A25A-0F4FD1B23A25}" type="slidenum">
              <a:rPr lang="en-US" sz="1400">
                <a:solidFill>
                  <a:schemeClr val="tx1"/>
                </a:solidFill>
              </a:rPr>
              <a:pPr/>
              <a:t>14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5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992980D1-634F-4DF7-BF93-62F84A88E9D5}" type="slidenum">
              <a:rPr lang="en-US" sz="1400">
                <a:solidFill>
                  <a:schemeClr val="tx1"/>
                </a:solidFill>
              </a:rPr>
              <a:pPr/>
              <a:t>15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6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166" indent="-319295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179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050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8923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795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667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538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409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1131FC2-C7F6-4A1B-9657-E5CCF1A6622B}" type="slidenum">
              <a:rPr lang="en-US" sz="1300">
                <a:solidFill>
                  <a:schemeClr val="tx1"/>
                </a:solidFill>
              </a:rPr>
              <a:pPr/>
              <a:t>17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76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992980D1-634F-4DF7-BF93-62F84A88E9D5}" type="slidenum">
              <a:rPr lang="en-US" sz="1400">
                <a:solidFill>
                  <a:schemeClr val="tx1"/>
                </a:solidFill>
              </a:rPr>
              <a:pPr/>
              <a:t>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6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166" indent="-319295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179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050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8923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795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667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538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409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A88FF3CF-AA14-4B05-97AF-11AC9FC77EA0}" type="slidenum">
              <a:rPr lang="en-US" sz="1300">
                <a:solidFill>
                  <a:schemeClr val="tx1"/>
                </a:solidFill>
              </a:rPr>
              <a:pPr/>
              <a:t>20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66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166" indent="-319295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179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050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8923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795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667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538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409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54ABBEC7-5B65-4432-A8A0-9C85CC812234}" type="slidenum">
              <a:rPr lang="en-US" sz="1300">
                <a:solidFill>
                  <a:schemeClr val="tx1"/>
                </a:solidFill>
              </a:rPr>
              <a:pPr/>
              <a:t>21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49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166" indent="-319295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179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050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8923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795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667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538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409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4C29F737-9BDD-4315-9CA3-DC536C1BA0CD}" type="slidenum">
              <a:rPr lang="en-US" sz="1300">
                <a:solidFill>
                  <a:schemeClr val="tx1"/>
                </a:solidFill>
              </a:rPr>
              <a:pPr/>
              <a:t>22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4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166" indent="-319295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179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050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8923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795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667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538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409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4C29F737-9BDD-4315-9CA3-DC536C1BA0CD}" type="slidenum">
              <a:rPr lang="en-US" sz="1300">
                <a:solidFill>
                  <a:schemeClr val="tx1"/>
                </a:solidFill>
              </a:rPr>
              <a:pPr/>
              <a:t>23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48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166" indent="-319295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179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050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8923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795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667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538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409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32840DED-1844-4FDF-BF60-75C46CE39C71}" type="slidenum">
              <a:rPr lang="en-US" sz="1300">
                <a:solidFill>
                  <a:schemeClr val="tx1"/>
                </a:solidFill>
              </a:rPr>
              <a:pPr/>
              <a:t>24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10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8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1131FC2-C7F6-4A1B-9657-E5CCF1A6622B}" type="slidenum">
              <a:rPr lang="en-US" sz="1400">
                <a:solidFill>
                  <a:schemeClr val="tx1"/>
                </a:solidFill>
              </a:rPr>
              <a:pPr/>
              <a:t>4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1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54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16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40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37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206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6E5890FE-651E-4910-B6C3-8499D9AF25A2}" type="slidenum">
              <a:rPr lang="en-US" sz="1300">
                <a:solidFill>
                  <a:schemeClr val="tx1"/>
                </a:solidFill>
              </a:rPr>
              <a:pPr algn="r">
                <a:spcBef>
                  <a:spcPct val="0"/>
                </a:spcBef>
              </a:pPr>
              <a:t>37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30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288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5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84C2C59C-52C4-4DF4-BFC7-ADA90E26B85C}" type="slidenum">
              <a:rPr lang="en-US" sz="1400">
                <a:solidFill>
                  <a:schemeClr val="tx1"/>
                </a:solidFill>
              </a:rPr>
              <a:pPr/>
              <a:t>5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157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1131FC2-C7F6-4A1B-9657-E5CCF1A6622B}" type="slidenum">
              <a:rPr lang="en-US" sz="1400">
                <a:solidFill>
                  <a:schemeClr val="tx1"/>
                </a:solidFill>
              </a:rPr>
              <a:pPr/>
              <a:t>7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1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1131FC2-C7F6-4A1B-9657-E5CCF1A6622B}" type="slidenum">
              <a:rPr lang="en-US" sz="1400">
                <a:solidFill>
                  <a:schemeClr val="tx1"/>
                </a:solidFill>
              </a:rPr>
              <a:pPr/>
              <a:t>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8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1131FC2-C7F6-4A1B-9657-E5CCF1A6622B}" type="slidenum">
              <a:rPr lang="en-US" sz="1400">
                <a:solidFill>
                  <a:schemeClr val="tx1"/>
                </a:solidFill>
              </a:rPr>
              <a:pPr/>
              <a:t>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70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1131FC2-C7F6-4A1B-9657-E5CCF1A6622B}" type="slidenum">
              <a:rPr lang="en-US" sz="1400">
                <a:solidFill>
                  <a:schemeClr val="tx1"/>
                </a:solidFill>
              </a:rPr>
              <a:pPr/>
              <a:t>10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1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FA09238-E177-44F9-8F72-4766A24B2AC0}" type="slidenum">
              <a:rPr lang="en-US" sz="1400">
                <a:solidFill>
                  <a:schemeClr val="tx1"/>
                </a:solidFill>
              </a:rPr>
              <a:pPr/>
              <a:t>11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75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1CBEC88C-549D-45A6-A940-9112F26E6EFF}" type="slidenum">
              <a:rPr lang="en-US" sz="1400">
                <a:solidFill>
                  <a:schemeClr val="tx1"/>
                </a:solidFill>
              </a:rPr>
              <a:pPr/>
              <a:t>13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D430C-C1AD-49ED-B7BF-ED0DD7E68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65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EAB27-B2FD-4E1C-BFB4-57C9B0BBC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1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37.png"/><Relationship Id="rId4" Type="http://schemas.openxmlformats.org/officeDocument/2006/relationships/image" Target="../media/image12.wmf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4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Class 27 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33800" y="4800600"/>
            <a:ext cx="52899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Read:			9.1 – 9.4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Exercises:	</a:t>
            </a:r>
            <a:r>
              <a:rPr lang="en-US">
                <a:solidFill>
                  <a:schemeClr val="bg1"/>
                </a:solidFill>
              </a:rPr>
              <a:t>	9.35</a:t>
            </a:r>
            <a:r>
              <a:rPr lang="en-US" dirty="0">
                <a:solidFill>
                  <a:schemeClr val="bg1"/>
                </a:solidFill>
              </a:rPr>
              <a:t>, 36, 37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Golf Putts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84952" y="1905001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84952" y="1905001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0465" r="-501408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12941" r="-501408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3810000"/>
            <a:ext cx="9144000" cy="1143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Putts =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data.frame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 "Length" = c(3:7), 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 "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"  =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 "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pi.hat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" =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pi.hat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563" y="5093542"/>
            <a:ext cx="6238875" cy="16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1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Probability Form of Putting Model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01833" y="990600"/>
            <a:ext cx="9144000" cy="838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plot(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p.hat~Length,ylim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=c(0,1),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xlim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=c(0,12), data=Putts)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curve(logit(B0, B1, x), add=TRUE, col="red")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33600"/>
            <a:ext cx="7162800" cy="442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Odds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1080" y="2085841"/>
            <a:ext cx="1014984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odds</a:t>
            </a:r>
            <a:r>
              <a:rPr lang="en-US" dirty="0"/>
              <a:t> against a certain horse winning a race are 4 to 1.  What does that mean?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3557929"/>
            <a:ext cx="428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losses for every 1 win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3121" y="319816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P(Win)=1/5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3121" y="3919826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P(Loss)=4/5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71800" y="4953000"/>
                <a:ext cx="5943600" cy="861326"/>
              </a:xfrm>
              <a:prstGeom prst="rect">
                <a:avLst/>
              </a:prstGeom>
              <a:solidFill>
                <a:srgbClr val="003366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𝑂𝑑𝑑𝑠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𝑊𝑖𝑛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𝐿𝑜𝑠𝑠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1/5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4/5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953000"/>
                <a:ext cx="5943600" cy="861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86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Odds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2057400" y="1120676"/>
            <a:ext cx="8153400" cy="2308324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If </a:t>
            </a:r>
            <a:r>
              <a:rPr lang="en-US" dirty="0">
                <a:sym typeface="Symbol"/>
              </a:rPr>
              <a:t> = proportion of “yes” (success, 1, ….)</a:t>
            </a:r>
          </a:p>
          <a:p>
            <a:r>
              <a:rPr lang="en-US" dirty="0">
                <a:sym typeface="Symbol"/>
              </a:rPr>
              <a:t>the </a:t>
            </a:r>
            <a:r>
              <a:rPr lang="en-US" dirty="0">
                <a:solidFill>
                  <a:schemeClr val="bg1"/>
                </a:solidFill>
                <a:sym typeface="Symbol"/>
              </a:rPr>
              <a:t>odds</a:t>
            </a:r>
            <a:r>
              <a:rPr lang="en-US" dirty="0">
                <a:sym typeface="Symbol"/>
              </a:rPr>
              <a:t> of yes are(is) 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216077" name="Object 13"/>
          <p:cNvGraphicFramePr>
            <a:graphicFrameLocks noChangeAspect="1"/>
          </p:cNvGraphicFramePr>
          <p:nvPr/>
        </p:nvGraphicFramePr>
        <p:xfrm>
          <a:off x="2676525" y="4419601"/>
          <a:ext cx="691515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7229" imgH="393529" progId="Equation.3">
                  <p:embed/>
                </p:oleObj>
              </mc:Choice>
              <mc:Fallback>
                <p:oleObj name="Equation" r:id="rId3" imgW="1777229" imgH="393529" progId="Equation.3">
                  <p:embed/>
                  <p:pic>
                    <p:nvPicPr>
                      <p:cNvPr id="2160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4419601"/>
                        <a:ext cx="6915150" cy="1533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1828800" y="3657600"/>
            <a:ext cx="7620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With a little bit of algebra…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77000" y="1882676"/>
                <a:ext cx="3581400" cy="124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𝑦𝑒𝑠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𝑛𝑜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882676"/>
                <a:ext cx="3581400" cy="12457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179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Odds and Logistic Regression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2590800" y="3909220"/>
            <a:ext cx="8077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The logistic model assumes a linear relationship between the </a:t>
            </a:r>
            <a:r>
              <a:rPr lang="en-US" sz="3200" i="1" dirty="0"/>
              <a:t>predictor</a:t>
            </a:r>
            <a:r>
              <a:rPr lang="en-US" sz="3200" dirty="0"/>
              <a:t> and </a:t>
            </a:r>
            <a:r>
              <a:rPr lang="en-US" sz="3200" i="1" dirty="0"/>
              <a:t>log(odds).</a:t>
            </a:r>
          </a:p>
        </p:txBody>
      </p:sp>
      <p:graphicFrame>
        <p:nvGraphicFramePr>
          <p:cNvPr id="265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630612"/>
              </p:ext>
            </p:extLst>
          </p:nvPr>
        </p:nvGraphicFramePr>
        <p:xfrm>
          <a:off x="4270917" y="1981200"/>
          <a:ext cx="41910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7000" imgH="431800" progId="Equation.3">
                  <p:embed/>
                </p:oleObj>
              </mc:Choice>
              <mc:Fallback>
                <p:oleObj name="Equation" r:id="rId3" imgW="1397000" imgH="431800" progId="Equation.3">
                  <p:embed/>
                  <p:pic>
                    <p:nvPicPr>
                      <p:cNvPr id="265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917" y="1981200"/>
                        <a:ext cx="4191000" cy="1293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1600200" y="3870665"/>
            <a:ext cx="152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6000" dirty="0">
                <a:sym typeface="Symbol" pitchFamily="18" charset="2"/>
              </a:rPr>
              <a:t></a:t>
            </a:r>
          </a:p>
        </p:txBody>
      </p:sp>
      <p:sp>
        <p:nvSpPr>
          <p:cNvPr id="14342" name="Text Box 10"/>
          <p:cNvSpPr txBox="1">
            <a:spLocks noChangeArrowheads="1"/>
          </p:cNvSpPr>
          <p:nvPr/>
        </p:nvSpPr>
        <p:spPr bwMode="auto">
          <a:xfrm>
            <a:off x="1600200" y="2307431"/>
            <a:ext cx="243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 err="1"/>
              <a:t>Logit</a:t>
            </a:r>
            <a:r>
              <a:rPr lang="en-US" dirty="0"/>
              <a:t> form:</a:t>
            </a:r>
          </a:p>
        </p:txBody>
      </p:sp>
      <p:graphicFrame>
        <p:nvGraphicFramePr>
          <p:cNvPr id="265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46368"/>
              </p:ext>
            </p:extLst>
          </p:nvPr>
        </p:nvGraphicFramePr>
        <p:xfrm>
          <a:off x="4343400" y="5257800"/>
          <a:ext cx="42306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040" imgH="228600" progId="Equation.3">
                  <p:embed/>
                </p:oleObj>
              </mc:Choice>
              <mc:Fallback>
                <p:oleObj name="Equation" r:id="rId5" imgW="1346040" imgH="228600" progId="Equation.3">
                  <p:embed/>
                  <p:pic>
                    <p:nvPicPr>
                      <p:cNvPr id="2652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257800"/>
                        <a:ext cx="4230688" cy="717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452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12" y="1235860"/>
            <a:ext cx="8144975" cy="5029199"/>
          </a:xfrm>
          <a:prstGeom prst="rect">
            <a:avLst/>
          </a:prstGeom>
        </p:spPr>
      </p:pic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6096000" y="1676400"/>
            <a:ext cx="2286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003366"/>
                </a:solidFill>
              </a:rPr>
              <a:t>Linear part of logistic fit</a:t>
            </a:r>
          </a:p>
        </p:txBody>
      </p:sp>
      <p:sp>
        <p:nvSpPr>
          <p:cNvPr id="271369" name="Line 9"/>
          <p:cNvSpPr>
            <a:spLocks noChangeShapeType="1"/>
          </p:cNvSpPr>
          <p:nvPr/>
        </p:nvSpPr>
        <p:spPr bwMode="auto">
          <a:xfrm flipH="1">
            <a:off x="5541818" y="2149476"/>
            <a:ext cx="554182" cy="55562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09800" y="77987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4000" dirty="0" err="1">
                <a:solidFill>
                  <a:srgbClr val="FFFF66"/>
                </a:solidFill>
              </a:rPr>
              <a:t>Logit</a:t>
            </a:r>
            <a:r>
              <a:rPr lang="en-US" sz="4000" dirty="0">
                <a:solidFill>
                  <a:srgbClr val="FFFF66"/>
                </a:solidFill>
              </a:rPr>
              <a:t> Form of Putting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0" y="1214735"/>
                <a:ext cx="5029200" cy="510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𝑜𝑑𝑑𝑠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=3.257−0.566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𝐿𝑒𝑛𝑔𝑡h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14735"/>
                <a:ext cx="5029200" cy="510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41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Back to Putting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4000" y="2001573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we have lots of putts, we can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(proportion of putts made) at each length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001573"/>
                <a:ext cx="9144000" cy="830997"/>
              </a:xfrm>
              <a:prstGeom prst="rect">
                <a:avLst/>
              </a:prstGeom>
              <a:blipFill>
                <a:blip r:embed="rId2"/>
                <a:stretch>
                  <a:fillRect l="-1000" t="-5839" r="-1333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0" y="2766275"/>
                <a:ext cx="2362200" cy="793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#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𝑚𝑎𝑑𝑒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#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𝑡𝑟𝑖𝑎𝑙𝑠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766275"/>
                <a:ext cx="2362200" cy="793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24000" y="447377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the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1800" y="4275801"/>
                <a:ext cx="5562600" cy="85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𝑜𝑑𝑑𝑠</m:t>
                          </m:r>
                        </m:e>
                      </m:acc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#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𝑚𝑎𝑑𝑒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#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𝑚𝑖𝑠𝑠𝑒𝑑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275801"/>
                <a:ext cx="5562600" cy="857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24300" y="5715000"/>
                <a:ext cx="4495800" cy="481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and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bg1"/>
                        </a:solidFill>
                        <a:latin typeface="Cambria Math"/>
                      </a:rPr>
                      <m:t>log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⁡(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𝑜𝑑𝑑𝑠</m:t>
                        </m:r>
                      </m:e>
                    </m:acc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at each length.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5715000"/>
                <a:ext cx="4495800" cy="481350"/>
              </a:xfrm>
              <a:prstGeom prst="rect">
                <a:avLst/>
              </a:prstGeom>
              <a:blipFill>
                <a:blip r:embed="rId5"/>
                <a:stretch>
                  <a:fillRect l="-2171" t="-5128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86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Golf Putts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33600" y="2514601"/>
              <a:ext cx="7772400" cy="1600161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𝑜𝑑𝑑𝑠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4.94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2.84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1.30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0.95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𝑜𝑑𝑑𝑠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4.75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2.70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1.53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33600" y="2514601"/>
              <a:ext cx="7772400" cy="1600161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0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06742" r="-500939" b="-126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4.94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2.84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1.30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0.95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0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06742" r="-500939" b="-26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4.75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2.70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1.53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81400" y="1219201"/>
                <a:ext cx="6705600" cy="678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𝑜𝑑𝑑𝑠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# </m:t>
                        </m:r>
                        <m:r>
                          <a:rPr lang="en-US" i="1">
                            <a:latin typeface="Cambria Math"/>
                          </a:rPr>
                          <m:t>𝑚𝑎𝑑𝑒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# </m:t>
                        </m:r>
                        <m:r>
                          <a:rPr lang="en-US" i="1">
                            <a:latin typeface="Cambria Math"/>
                          </a:rPr>
                          <m:t>𝑚𝑖𝑠𝑠𝑒𝑑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/>
                  <a:t> (from sample)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219201"/>
                <a:ext cx="6705600" cy="678391"/>
              </a:xfrm>
              <a:prstGeom prst="rect">
                <a:avLst/>
              </a:prstGeom>
              <a:blipFill>
                <a:blip r:embed="rId4"/>
                <a:stretch>
                  <a:fillRect b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 bwMode="auto">
          <a:xfrm flipH="1">
            <a:off x="3124200" y="1866901"/>
            <a:ext cx="914400" cy="1371600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9000" y="4320484"/>
                <a:ext cx="7010400" cy="908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𝑜𝑑𝑑𝑠</m:t>
                        </m:r>
                      </m:e>
                    </m:acc>
                    <m:r>
                      <a:rPr lang="en-US" sz="3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acc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/>
                  <a:t>    (from logistic regression)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320484"/>
                <a:ext cx="7010400" cy="9080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 bwMode="auto">
          <a:xfrm flipH="1" flipV="1">
            <a:off x="3169920" y="3962402"/>
            <a:ext cx="944880" cy="457198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5537337"/>
            <a:ext cx="9144000" cy="838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Putts$p.Odds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Putts$p.hat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/(1-Putts$p.hat)</a:t>
            </a:r>
          </a:p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Putts$pi.Odds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Putts$pi.hat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/(1-Putts$pi.hat)</a:t>
            </a:r>
          </a:p>
        </p:txBody>
      </p:sp>
    </p:spTree>
    <p:extLst>
      <p:ext uri="{BB962C8B-B14F-4D97-AF65-F5344CB8AC3E}">
        <p14:creationId xmlns:p14="http://schemas.microsoft.com/office/powerpoint/2010/main" val="2914051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 Plot for Putts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43100" y="2667001"/>
                <a:ext cx="8305800" cy="206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Plot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solidFill>
                          <a:schemeClr val="bg1"/>
                        </a:solidFill>
                        <a:latin typeface="Cambria Math"/>
                      </a:rPr>
                      <m:t>log</m:t>
                    </m:r>
                    <m:r>
                      <a:rPr lang="en-US" sz="3600" i="1">
                        <a:solidFill>
                          <a:schemeClr val="bg1"/>
                        </a:solidFill>
                        <a:latin typeface="Cambria Math"/>
                      </a:rPr>
                      <m:t>⁡(</m:t>
                    </m:r>
                    <m:acc>
                      <m:accPr>
                        <m:chr m:val="̂"/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𝑜𝑑𝑑𝑠</m:t>
                        </m:r>
                      </m:e>
                    </m:acc>
                    <m:r>
                      <a:rPr lang="en-US" sz="3600" i="1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600" dirty="0"/>
                  <a:t> versus </a:t>
                </a:r>
                <a:r>
                  <a:rPr lang="en-US" sz="3600" dirty="0">
                    <a:solidFill>
                      <a:schemeClr val="bg1"/>
                    </a:solidFill>
                  </a:rPr>
                  <a:t>Length (3, 4, 5, 6, 7) </a:t>
                </a:r>
              </a:p>
              <a:p>
                <a:r>
                  <a:rPr lang="en-US" sz="3600" dirty="0"/>
                  <a:t>Add a line with intercept and slope from the logistic model.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" y="2667001"/>
                <a:ext cx="8305800" cy="2061013"/>
              </a:xfrm>
              <a:prstGeom prst="rect">
                <a:avLst/>
              </a:prstGeom>
              <a:blipFill>
                <a:blip r:embed="rId2"/>
                <a:stretch>
                  <a:fillRect l="-2276" t="-3550" r="-3084" b="-9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0" y="5223313"/>
            <a:ext cx="9144000" cy="838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plot(log(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p.Odds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)~Length, data=Putts,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xlim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=c(2,8),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ylim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=c(-2,3))</a:t>
            </a:r>
          </a:p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abline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(B0, B1, col="red")</a:t>
            </a:r>
          </a:p>
        </p:txBody>
      </p:sp>
    </p:spTree>
    <p:extLst>
      <p:ext uri="{BB962C8B-B14F-4D97-AF65-F5344CB8AC3E}">
        <p14:creationId xmlns:p14="http://schemas.microsoft.com/office/powerpoint/2010/main" val="2875960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13" y="1143001"/>
            <a:ext cx="8144975" cy="5029199"/>
          </a:xfrm>
          <a:prstGeom prst="rect">
            <a:avLst/>
          </a:prstGeom>
        </p:spPr>
      </p:pic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6096000" y="1676400"/>
            <a:ext cx="2286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003366"/>
                </a:solidFill>
              </a:rPr>
              <a:t>Linear part of logistic fit</a:t>
            </a:r>
          </a:p>
        </p:txBody>
      </p:sp>
      <p:sp>
        <p:nvSpPr>
          <p:cNvPr id="271369" name="Line 9"/>
          <p:cNvSpPr>
            <a:spLocks noChangeShapeType="1"/>
          </p:cNvSpPr>
          <p:nvPr/>
        </p:nvSpPr>
        <p:spPr bwMode="auto">
          <a:xfrm flipH="1">
            <a:off x="5541818" y="2149476"/>
            <a:ext cx="554182" cy="55562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09800" y="77987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4000" dirty="0" err="1">
                <a:solidFill>
                  <a:srgbClr val="FFFF66"/>
                </a:solidFill>
              </a:rPr>
              <a:t>Logit</a:t>
            </a:r>
            <a:r>
              <a:rPr lang="en-US" sz="4000" dirty="0">
                <a:solidFill>
                  <a:srgbClr val="FFFF66"/>
                </a:solidFill>
              </a:rPr>
              <a:t> Form of Putting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0" y="1214735"/>
                <a:ext cx="5029200" cy="510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𝑜𝑑𝑑𝑠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=3.257−0.566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𝐿𝑒𝑛𝑔𝑡h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14735"/>
                <a:ext cx="5029200" cy="510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1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153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Binary Logistic Regression Model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1752600" y="1371600"/>
            <a:ext cx="3962400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Y</a:t>
            </a:r>
            <a:r>
              <a:rPr lang="en-US" dirty="0"/>
              <a:t> = Binary response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5981700" y="1371600"/>
            <a:ext cx="4495800" cy="5842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X</a:t>
            </a:r>
            <a:r>
              <a:rPr lang="en-US" dirty="0"/>
              <a:t> = Quantitative predictor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1752601" y="2133601"/>
            <a:ext cx="8723243" cy="5847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l-GR" i="1" dirty="0"/>
              <a:t>π</a:t>
            </a:r>
            <a:r>
              <a:rPr lang="en-US" dirty="0"/>
              <a:t> = proportion of 1’s (yes, success,…) at any </a:t>
            </a:r>
            <a:r>
              <a:rPr lang="en-US" i="1" dirty="0"/>
              <a:t>x</a:t>
            </a:r>
          </a:p>
        </p:txBody>
      </p:sp>
      <p:graphicFrame>
        <p:nvGraphicFramePr>
          <p:cNvPr id="234502" name="Object 2"/>
          <p:cNvGraphicFramePr>
            <a:graphicFrameLocks noChangeAspect="1"/>
          </p:cNvGraphicFramePr>
          <p:nvPr/>
        </p:nvGraphicFramePr>
        <p:xfrm>
          <a:off x="1982789" y="3817431"/>
          <a:ext cx="3563937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419040" progId="Equation.3">
                  <p:embed/>
                </p:oleObj>
              </mc:Choice>
              <mc:Fallback>
                <p:oleObj name="Equation" r:id="rId2" imgW="876240" imgH="419040" progId="Equation.3">
                  <p:embed/>
                  <p:pic>
                    <p:nvPicPr>
                      <p:cNvPr id="2345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9" y="3817431"/>
                        <a:ext cx="3563937" cy="1706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33600" y="3214181"/>
            <a:ext cx="289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Probability form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5981700" y="3968628"/>
          <a:ext cx="4459288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431640" progId="Equation.3">
                  <p:embed/>
                </p:oleObj>
              </mc:Choice>
              <mc:Fallback>
                <p:oleObj name="Equation" r:id="rId4" imgW="1346040" imgH="431640" progId="Equation.3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968628"/>
                        <a:ext cx="4459288" cy="1431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44544" y="3214181"/>
            <a:ext cx="213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Logit form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8625442" y="4189290"/>
            <a:ext cx="1815545" cy="91611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08945" y="5943601"/>
            <a:ext cx="2514600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Linear Model</a:t>
            </a:r>
          </a:p>
        </p:txBody>
      </p:sp>
      <p:cxnSp>
        <p:nvCxnSpPr>
          <p:cNvPr id="5" name="Straight Arrow Connector 4"/>
          <p:cNvCxnSpPr>
            <a:cxnSpLocks/>
            <a:stCxn id="3" idx="0"/>
          </p:cNvCxnSpPr>
          <p:nvPr/>
        </p:nvCxnSpPr>
        <p:spPr bwMode="auto">
          <a:xfrm flipV="1">
            <a:off x="8766245" y="5181600"/>
            <a:ext cx="606355" cy="762001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0973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Odds Ratio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2286000" y="1828801"/>
            <a:ext cx="7772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A common way to compare two groups is to look at the </a:t>
            </a:r>
            <a:r>
              <a:rPr lang="en-US" i="1" dirty="0"/>
              <a:t>ratio </a:t>
            </a:r>
            <a:r>
              <a:rPr lang="en-US" dirty="0"/>
              <a:t>of their odds</a:t>
            </a:r>
          </a:p>
        </p:txBody>
      </p:sp>
      <p:graphicFrame>
        <p:nvGraphicFramePr>
          <p:cNvPr id="1536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969586"/>
              </p:ext>
            </p:extLst>
          </p:nvPr>
        </p:nvGraphicFramePr>
        <p:xfrm>
          <a:off x="3048000" y="3581400"/>
          <a:ext cx="609600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1000" imgH="431800" progId="Equation.3">
                  <p:embed/>
                </p:oleObj>
              </mc:Choice>
              <mc:Fallback>
                <p:oleObj name="Equation" r:id="rId3" imgW="1651000" imgH="431800" progId="Equation.3">
                  <p:embed/>
                  <p:pic>
                    <p:nvPicPr>
                      <p:cNvPr id="153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81400"/>
                        <a:ext cx="6096000" cy="1593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4851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Putting Data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743200" y="1963737"/>
            <a:ext cx="67818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Odds using data from 4 feet = 2.84</a:t>
            </a:r>
          </a:p>
          <a:p>
            <a:r>
              <a:rPr lang="en-US" dirty="0"/>
              <a:t>Odds using data from 3 feet = 4.94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629" name="Text Box 5"/>
              <p:cNvSpPr txBox="1">
                <a:spLocks noChangeArrowheads="1"/>
              </p:cNvSpPr>
              <p:nvPr/>
            </p:nvSpPr>
            <p:spPr bwMode="auto">
              <a:xfrm>
                <a:off x="2286000" y="3916269"/>
                <a:ext cx="8305800" cy="878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sym typeface="Wingdings" pitchFamily="2" charset="2"/>
                  </a:rPr>
                  <a:t> Odds ratio (4 </a:t>
                </a:r>
                <a:r>
                  <a:rPr lang="en-US" dirty="0" err="1">
                    <a:sym typeface="Wingdings" pitchFamily="2" charset="2"/>
                  </a:rPr>
                  <a:t>ft</a:t>
                </a:r>
                <a:r>
                  <a:rPr lang="en-US" dirty="0">
                    <a:sym typeface="Wingdings" pitchFamily="2" charset="2"/>
                  </a:rPr>
                  <a:t> to 3 </a:t>
                </a:r>
                <a:r>
                  <a:rPr lang="en-US" dirty="0" err="1">
                    <a:sym typeface="Wingdings" pitchFamily="2" charset="2"/>
                  </a:rPr>
                  <a:t>ft</a:t>
                </a:r>
                <a:r>
                  <a:rPr lang="en-US" dirty="0"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2.84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4.94</m:t>
                        </m:r>
                      </m:den>
                    </m:f>
                    <m:r>
                      <a:rPr lang="en-US" i="1" dirty="0">
                        <a:latin typeface="Cambria Math"/>
                        <a:sym typeface="Wingdings" pitchFamily="2" charset="2"/>
                      </a:rPr>
                      <m:t>=0.57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262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3916269"/>
                <a:ext cx="8305800" cy="878767"/>
              </a:xfrm>
              <a:prstGeom prst="rect">
                <a:avLst/>
              </a:prstGeom>
              <a:blipFill>
                <a:blip r:embed="rId3"/>
                <a:stretch>
                  <a:fillRect l="-2201" b="-103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1524000" y="5204705"/>
            <a:ext cx="9829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The odds of making a putt from 4 feet are 57% of the odds of making from 3 feet. </a:t>
            </a:r>
          </a:p>
        </p:txBody>
      </p:sp>
    </p:spTree>
    <p:extLst>
      <p:ext uri="{BB962C8B-B14F-4D97-AF65-F5344CB8AC3E}">
        <p14:creationId xmlns:p14="http://schemas.microsoft.com/office/powerpoint/2010/main" val="2129322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2247900" y="3048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Odds Ratios for Putts</a:t>
            </a:r>
          </a:p>
        </p:txBody>
      </p:sp>
      <p:sp>
        <p:nvSpPr>
          <p:cNvPr id="283693" name="Text Box 45"/>
          <p:cNvSpPr txBox="1">
            <a:spLocks noChangeArrowheads="1"/>
          </p:cNvSpPr>
          <p:nvPr/>
        </p:nvSpPr>
        <p:spPr bwMode="auto">
          <a:xfrm>
            <a:off x="1828800" y="1066800"/>
            <a:ext cx="754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From fitted logistic:</a:t>
            </a:r>
          </a:p>
        </p:txBody>
      </p:sp>
      <p:sp>
        <p:nvSpPr>
          <p:cNvPr id="283694" name="Text Box 46"/>
          <p:cNvSpPr txBox="1">
            <a:spLocks noChangeArrowheads="1"/>
          </p:cNvSpPr>
          <p:nvPr/>
        </p:nvSpPr>
        <p:spPr bwMode="auto">
          <a:xfrm>
            <a:off x="2095500" y="5486401"/>
            <a:ext cx="8153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In a logistic model, the odds ratio when changing the predictor by </a:t>
            </a:r>
            <a:r>
              <a:rPr lang="en-US" i="1" dirty="0"/>
              <a:t>one</a:t>
            </a:r>
            <a:r>
              <a:rPr lang="en-US" dirty="0"/>
              <a:t> is </a:t>
            </a:r>
            <a:r>
              <a:rPr lang="en-US" u="sng" dirty="0"/>
              <a:t>constant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Group 46"/>
              <p:cNvGraphicFramePr>
                <a:graphicFrameLocks/>
              </p:cNvGraphicFramePr>
              <p:nvPr/>
            </p:nvGraphicFramePr>
            <p:xfrm>
              <a:off x="2057400" y="1752601"/>
              <a:ext cx="7772400" cy="1577559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0.331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𝑜𝑑𝑑𝑠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4.75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2.70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1.53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Group 46"/>
              <p:cNvGraphicFramePr>
                <a:graphicFrameLocks/>
              </p:cNvGraphicFramePr>
              <p:nvPr/>
            </p:nvGraphicFramePr>
            <p:xfrm>
              <a:off x="2057400" y="1752601"/>
              <a:ext cx="7772400" cy="1577559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0465" r="-501408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0.331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0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03371" r="-501408" b="-26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4.75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2.70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1.53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Group 27"/>
          <p:cNvGraphicFramePr>
            <a:graphicFrameLocks/>
          </p:cNvGraphicFramePr>
          <p:nvPr/>
        </p:nvGraphicFramePr>
        <p:xfrm>
          <a:off x="1752600" y="4267200"/>
          <a:ext cx="8839200" cy="10366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 to 3 feet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 to 4 feet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 to 5 feet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 to 6 feet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Odds Ratio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 flipH="1">
            <a:off x="4572000" y="3352800"/>
            <a:ext cx="76200" cy="914400"/>
          </a:xfrm>
          <a:prstGeom prst="straightConnector1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10" idx="0"/>
          </p:cNvCxnSpPr>
          <p:nvPr/>
        </p:nvCxnSpPr>
        <p:spPr bwMode="auto">
          <a:xfrm>
            <a:off x="5943600" y="3200400"/>
            <a:ext cx="228600" cy="1066800"/>
          </a:xfrm>
          <a:prstGeom prst="straightConnector1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7239000" y="3276600"/>
            <a:ext cx="609600" cy="990600"/>
          </a:xfrm>
          <a:prstGeom prst="straightConnector1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8534400" y="3200400"/>
            <a:ext cx="990600" cy="1143000"/>
          </a:xfrm>
          <a:prstGeom prst="straightConnector1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9DF8EF-8067-4B59-AB5E-8C02EDA8FE66}"/>
                  </a:ext>
                </a:extLst>
              </p:cNvPr>
              <p:cNvSpPr txBox="1"/>
              <p:nvPr/>
            </p:nvSpPr>
            <p:spPr>
              <a:xfrm>
                <a:off x="296124" y="3527924"/>
                <a:ext cx="4038600" cy="523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−0.566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9DF8EF-8067-4B59-AB5E-8C02EDA8F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24" y="3527924"/>
                <a:ext cx="4038600" cy="5234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756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2247900" y="3048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Odds Ratios for Putts</a:t>
            </a:r>
          </a:p>
        </p:txBody>
      </p:sp>
      <p:graphicFrame>
        <p:nvGraphicFramePr>
          <p:cNvPr id="283675" name="Group 27"/>
          <p:cNvGraphicFramePr>
            <a:graphicFrameLocks noGrp="1"/>
          </p:cNvGraphicFramePr>
          <p:nvPr>
            <p:ph idx="1"/>
          </p:nvPr>
        </p:nvGraphicFramePr>
        <p:xfrm>
          <a:off x="1752600" y="4602162"/>
          <a:ext cx="8839200" cy="10366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 to 3 feet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 to 4 feet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 to 5 feet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 to 6 feet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Odds Ratio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3673" name="Text Box 25"/>
          <p:cNvSpPr txBox="1">
            <a:spLocks noChangeArrowheads="1"/>
          </p:cNvSpPr>
          <p:nvPr/>
        </p:nvSpPr>
        <p:spPr bwMode="auto">
          <a:xfrm>
            <a:off x="1752600" y="1293812"/>
            <a:ext cx="754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From samples at each distance: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Group 46"/>
              <p:cNvGraphicFramePr>
                <a:graphicFrameLocks/>
              </p:cNvGraphicFramePr>
              <p:nvPr/>
            </p:nvGraphicFramePr>
            <p:xfrm>
              <a:off x="2057400" y="2087563"/>
              <a:ext cx="7772400" cy="1577559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𝑜𝑑𝑑𝑠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4.94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2.84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1.30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0.95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Group 46"/>
              <p:cNvGraphicFramePr>
                <a:graphicFrameLocks/>
              </p:cNvGraphicFramePr>
              <p:nvPr/>
            </p:nvGraphicFramePr>
            <p:xfrm>
              <a:off x="2057400" y="2087563"/>
              <a:ext cx="7772400" cy="1577559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0465" r="-501408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0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03371" r="-501408" b="-26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4.94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2.84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1.30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0.95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Arrow Connector 2"/>
          <p:cNvCxnSpPr/>
          <p:nvPr/>
        </p:nvCxnSpPr>
        <p:spPr bwMode="auto">
          <a:xfrm flipH="1">
            <a:off x="4572000" y="3687762"/>
            <a:ext cx="76200" cy="914400"/>
          </a:xfrm>
          <a:prstGeom prst="straightConnector1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283675" idx="0"/>
          </p:cNvCxnSpPr>
          <p:nvPr/>
        </p:nvCxnSpPr>
        <p:spPr bwMode="auto">
          <a:xfrm>
            <a:off x="5943600" y="3535362"/>
            <a:ext cx="228600" cy="1066800"/>
          </a:xfrm>
          <a:prstGeom prst="straightConnector1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7239000" y="3611562"/>
            <a:ext cx="609600" cy="990600"/>
          </a:xfrm>
          <a:prstGeom prst="straightConnector1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8534400" y="3535362"/>
            <a:ext cx="990600" cy="1143000"/>
          </a:xfrm>
          <a:prstGeom prst="straightConnector1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611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0663"/>
            <a:ext cx="80010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Interpreting “Slope” using Odds Ratio</a:t>
            </a:r>
          </a:p>
        </p:txBody>
      </p:sp>
      <p:graphicFrame>
        <p:nvGraphicFramePr>
          <p:cNvPr id="250883" name="Object 3"/>
          <p:cNvGraphicFramePr>
            <a:graphicFrameLocks noChangeAspect="1"/>
          </p:cNvGraphicFramePr>
          <p:nvPr/>
        </p:nvGraphicFramePr>
        <p:xfrm>
          <a:off x="1866900" y="1808164"/>
          <a:ext cx="38290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680" imgH="228600" progId="Equation.3">
                  <p:embed/>
                </p:oleObj>
              </mc:Choice>
              <mc:Fallback>
                <p:oleObj name="Equation" r:id="rId3" imgW="1282680" imgH="228600" progId="Equation.3">
                  <p:embed/>
                  <p:pic>
                    <p:nvPicPr>
                      <p:cNvPr id="2508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808164"/>
                        <a:ext cx="3829050" cy="682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910388" y="1692275"/>
          <a:ext cx="35623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203040" progId="Equation.3">
                  <p:embed/>
                </p:oleObj>
              </mc:Choice>
              <mc:Fallback>
                <p:oleObj name="Equation" r:id="rId5" imgW="850680" imgH="203040" progId="Equation.3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8" y="1692275"/>
                        <a:ext cx="3562350" cy="8524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11" name="Text Box 15"/>
          <p:cNvSpPr txBox="1">
            <a:spLocks noChangeArrowheads="1"/>
          </p:cNvSpPr>
          <p:nvPr/>
        </p:nvSpPr>
        <p:spPr bwMode="auto">
          <a:xfrm>
            <a:off x="5867400" y="1524000"/>
            <a:ext cx="1524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7200" dirty="0">
                <a:sym typeface="Symbol" pitchFamily="18" charset="2"/>
              </a:rPr>
              <a:t>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1538" y="4855023"/>
                <a:ext cx="10972800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we increase </a:t>
                </a:r>
                <a:r>
                  <a:rPr lang="en-US" i="1" dirty="0"/>
                  <a:t>x</a:t>
                </a:r>
                <a:r>
                  <a:rPr lang="en-US" dirty="0"/>
                  <a:t> by one, the </a:t>
                </a:r>
                <a:r>
                  <a:rPr lang="en-US" i="1" dirty="0"/>
                  <a:t>odds</a:t>
                </a:r>
                <a:r>
                  <a:rPr lang="en-US" dirty="0"/>
                  <a:t> increase/decrease by a </a:t>
                </a:r>
                <a:r>
                  <a:rPr lang="en-US" i="1" dirty="0"/>
                  <a:t>factor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(odds ratio).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38" y="4855023"/>
                <a:ext cx="10972800" cy="478977"/>
              </a:xfrm>
              <a:prstGeom prst="rect">
                <a:avLst/>
              </a:prstGeom>
              <a:blipFill>
                <a:blip r:embed="rId8"/>
                <a:stretch>
                  <a:fillRect l="-889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000" y="3671232"/>
                <a:ext cx="6248400" cy="672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671232"/>
                <a:ext cx="6248400" cy="6724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E4728C6-E3DA-4613-ACA9-05D9AC96EB00}"/>
              </a:ext>
            </a:extLst>
          </p:cNvPr>
          <p:cNvSpPr txBox="1"/>
          <p:nvPr/>
        </p:nvSpPr>
        <p:spPr>
          <a:xfrm>
            <a:off x="1905000" y="28194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happens when we increase </a:t>
            </a:r>
            <a:r>
              <a:rPr lang="en-US" sz="2800" i="1" dirty="0"/>
              <a:t>x</a:t>
            </a:r>
            <a:r>
              <a:rPr lang="en-US" sz="2800" dirty="0"/>
              <a:t> by one?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26CD4A-2C8B-48AF-A7B4-BC91AABE153A}"/>
                  </a:ext>
                </a:extLst>
              </p:cNvPr>
              <p:cNvSpPr txBox="1"/>
              <p:nvPr/>
            </p:nvSpPr>
            <p:spPr>
              <a:xfrm>
                <a:off x="871538" y="5573040"/>
                <a:ext cx="10787062" cy="958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For putts: 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The odds of making a putt decrease by a factor of 0.57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−0.566</m:t>
                        </m:r>
                      </m:sup>
                    </m:sSup>
                  </m:oMath>
                </a14:m>
                <a:r>
                  <a:rPr lang="en-US" sz="2800" i="1" dirty="0">
                    <a:solidFill>
                      <a:schemeClr val="bg1"/>
                    </a:solidFill>
                  </a:rPr>
                  <a:t>) for every extra foot of length.</a:t>
                </a:r>
                <a:endParaRPr lang="en-US" sz="28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26CD4A-2C8B-48AF-A7B4-BC91AABE1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38" y="5573040"/>
                <a:ext cx="10787062" cy="958980"/>
              </a:xfrm>
              <a:prstGeom prst="rect">
                <a:avLst/>
              </a:prstGeom>
              <a:blipFill>
                <a:blip r:embed="rId10"/>
                <a:stretch>
                  <a:fillRect l="-1186" t="-5696" r="-1751" b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888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CI for Slope and Odds Ratio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129540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SE for the slope, find a CI for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 with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81400" y="1937018"/>
                <a:ext cx="4343400" cy="806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𝑆𝐸</m:t>
                      </m:r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937018"/>
                <a:ext cx="4343400" cy="8061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1200" y="2895601"/>
                <a:ext cx="8458200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get CI for the </a:t>
                </a:r>
                <a:r>
                  <a:rPr lang="en-US" u="sng" dirty="0"/>
                  <a:t>odds ratio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exponentiate</a:t>
                </a:r>
                <a:r>
                  <a:rPr lang="en-US" dirty="0"/>
                  <a:t> the CI for </a:t>
                </a:r>
                <a:r>
                  <a:rPr lang="el-GR" dirty="0"/>
                  <a:t>β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95601"/>
                <a:ext cx="8458200" cy="478977"/>
              </a:xfrm>
              <a:prstGeom prst="rect">
                <a:avLst/>
              </a:prstGeom>
              <a:blipFill>
                <a:blip r:embed="rId3"/>
                <a:stretch>
                  <a:fillRect l="-1081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99920" y="4114800"/>
            <a:ext cx="8534400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z value Pr(&gt;|z|)    </a:t>
            </a:r>
          </a:p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3.25684    0.36893   8.828   &lt;2e-16 ***</a:t>
            </a:r>
          </a:p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Length      -0.56614    0.06747  -8.391   &lt;2e-16 ***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52578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CI for slope: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391400" y="5257800"/>
                <a:ext cx="3276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=(−0.698</m:t>
                      </m:r>
                      <m:r>
                        <a:rPr lang="en-US" sz="2800">
                          <a:latin typeface="Cambria Math"/>
                        </a:rPr>
                        <m:t>,−0.434)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5257800"/>
                <a:ext cx="32766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81400" y="5257800"/>
                <a:ext cx="3962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−0.566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±1.96(0.06747)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257800"/>
                <a:ext cx="3962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600200" y="61722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CI for 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629400" y="6172200"/>
                <a:ext cx="3276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=(</m:t>
                      </m:r>
                      <m:r>
                        <a:rPr lang="en-US" sz="2800">
                          <a:latin typeface="Cambria Math"/>
                        </a:rPr>
                        <m:t>0.497, 0.648)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6172200"/>
                <a:ext cx="32766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06520" y="6126480"/>
                <a:ext cx="3962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−0.698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−0.438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20" y="6126480"/>
                <a:ext cx="39624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690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CI for Slope and Odds Ratio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1244026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SE for the slope, find a CI for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 with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81400" y="1600201"/>
                <a:ext cx="4343400" cy="806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𝑆𝐸</m:t>
                      </m:r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00201"/>
                <a:ext cx="4343400" cy="8061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524000" y="2486948"/>
            <a:ext cx="9144000" cy="348713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SE_B1 = summary(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modPutt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)$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coef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[2,2]</a:t>
            </a:r>
          </a:p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exp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(B1 - SE_B1*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qnorm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(0.975))</a:t>
            </a:r>
          </a:p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exp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(B1 + SE_B1*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qnorm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(0.975))</a:t>
            </a:r>
          </a:p>
          <a:p>
            <a:pPr algn="l"/>
            <a:endParaRPr lang="en-US" sz="18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 kern="0" dirty="0">
                <a:solidFill>
                  <a:schemeClr val="tx1"/>
                </a:solidFill>
                <a:latin typeface="Courier New" pitchFamily="49" charset="0"/>
              </a:rPr>
              <a:t>[1] 0.4973894</a:t>
            </a:r>
          </a:p>
          <a:p>
            <a:pPr algn="l"/>
            <a:r>
              <a:rPr lang="en-US" sz="1800" b="1" kern="0" dirty="0">
                <a:solidFill>
                  <a:schemeClr val="tx1"/>
                </a:solidFill>
                <a:latin typeface="Courier New" pitchFamily="49" charset="0"/>
              </a:rPr>
              <a:t>[1] 0.6479761</a:t>
            </a:r>
          </a:p>
          <a:p>
            <a:pPr algn="l"/>
            <a:endParaRPr lang="en-US" sz="18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exp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confint.default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modPutt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))</a:t>
            </a:r>
          </a:p>
          <a:p>
            <a:pPr algn="l"/>
            <a:endParaRPr lang="en-US" sz="18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800" b="1" kern="0" dirty="0">
                <a:solidFill>
                  <a:schemeClr val="tx1"/>
                </a:solidFill>
                <a:latin typeface="Courier New" pitchFamily="49" charset="0"/>
              </a:rPr>
              <a:t> 		   2.5 %     97.5 %</a:t>
            </a:r>
          </a:p>
          <a:p>
            <a:pPr algn="l"/>
            <a:r>
              <a:rPr lang="en-US" sz="1800" b="1" kern="0" dirty="0">
                <a:solidFill>
                  <a:schemeClr val="tx1"/>
                </a:solidFill>
                <a:latin typeface="Courier New" pitchFamily="49" charset="0"/>
              </a:rPr>
              <a:t>(Intercept) 12.6006177 53.5133410</a:t>
            </a:r>
          </a:p>
          <a:p>
            <a:pPr algn="l"/>
            <a:r>
              <a:rPr lang="en-US" sz="1800" b="1" kern="0" dirty="0">
                <a:solidFill>
                  <a:schemeClr val="tx1"/>
                </a:solidFill>
                <a:latin typeface="Courier New" pitchFamily="49" charset="0"/>
              </a:rPr>
              <a:t>Length       0.4973894  0.6479761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606552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CI for 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086600" y="6065520"/>
                <a:ext cx="3276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=(</m:t>
                      </m:r>
                      <m:r>
                        <a:rPr lang="en-US" sz="2800">
                          <a:latin typeface="Cambria Math"/>
                        </a:rPr>
                        <m:t>0.497, 0.648)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6065520"/>
                <a:ext cx="32766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363720" y="6019800"/>
                <a:ext cx="3962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−0.698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−0.438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720" y="6019800"/>
                <a:ext cx="39624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039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Recall: “Ordinary” Regression</a:t>
            </a: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1828800" y="2057400"/>
            <a:ext cx="8458200" cy="39703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lm(formula = Active ~ Rest)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8.75340    5.60773   1.561     0.12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Rest         1.18387    0.08214  14.413   &lt;2e-16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14.39 on 310 degrees of freedom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0.4012,	Adjusted R-squared:  0.3993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207.7 on 1 and 310 DF,  p-value: &lt; 2.2e-16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41849" y="2403688"/>
            <a:ext cx="48117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Tests for individual coefficients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843158" y="3423018"/>
            <a:ext cx="6767442" cy="362375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417853" y="5576463"/>
            <a:ext cx="2833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006600"/>
                </a:solidFill>
              </a:rPr>
              <a:t>Test for overall fit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655854" y="3990482"/>
            <a:ext cx="3595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660066"/>
                </a:solidFill>
              </a:rPr>
              <a:t>Compare models</a:t>
            </a:r>
          </a:p>
        </p:txBody>
      </p:sp>
      <p:cxnSp>
        <p:nvCxnSpPr>
          <p:cNvPr id="17" name="Straight Arrow Connector 16"/>
          <p:cNvCxnSpPr>
            <a:cxnSpLocks noChangeShapeType="1"/>
            <a:stCxn id="15" idx="1"/>
          </p:cNvCxnSpPr>
          <p:nvPr/>
        </p:nvCxnSpPr>
        <p:spPr bwMode="auto">
          <a:xfrm flipH="1">
            <a:off x="5729084" y="4252420"/>
            <a:ext cx="926770" cy="700580"/>
          </a:xfrm>
          <a:prstGeom prst="straightConnector1">
            <a:avLst/>
          </a:prstGeom>
          <a:noFill/>
          <a:ln w="19050" algn="ctr">
            <a:solidFill>
              <a:srgbClr val="66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  <a:stCxn id="13" idx="1"/>
          </p:cNvCxnSpPr>
          <p:nvPr/>
        </p:nvCxnSpPr>
        <p:spPr bwMode="auto">
          <a:xfrm flipH="1" flipV="1">
            <a:off x="4114800" y="5453857"/>
            <a:ext cx="3303053" cy="384544"/>
          </a:xfrm>
          <a:prstGeom prst="straightConnector1">
            <a:avLst/>
          </a:prstGeom>
          <a:noFill/>
          <a:ln w="1905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752600" y="152401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Similar tests/measures for logistic regression?</a:t>
            </a:r>
          </a:p>
        </p:txBody>
      </p:sp>
      <p:cxnSp>
        <p:nvCxnSpPr>
          <p:cNvPr id="16" name="Straight Arrow Connector 15"/>
          <p:cNvCxnSpPr>
            <a:cxnSpLocks noChangeShapeType="1"/>
            <a:stCxn id="13" idx="0"/>
          </p:cNvCxnSpPr>
          <p:nvPr/>
        </p:nvCxnSpPr>
        <p:spPr bwMode="auto">
          <a:xfrm flipV="1">
            <a:off x="8834697" y="5373135"/>
            <a:ext cx="0" cy="203328"/>
          </a:xfrm>
          <a:prstGeom prst="straightConnector1">
            <a:avLst/>
          </a:prstGeom>
          <a:noFill/>
          <a:ln w="1905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  <a:stCxn id="15" idx="1"/>
          </p:cNvCxnSpPr>
          <p:nvPr/>
        </p:nvCxnSpPr>
        <p:spPr bwMode="auto">
          <a:xfrm flipH="1">
            <a:off x="5869113" y="4252420"/>
            <a:ext cx="786741" cy="316397"/>
          </a:xfrm>
          <a:prstGeom prst="straightConnector1">
            <a:avLst/>
          </a:prstGeom>
          <a:noFill/>
          <a:ln w="19050" algn="ctr">
            <a:solidFill>
              <a:srgbClr val="66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8077200" y="4438700"/>
            <a:ext cx="1219200" cy="511564"/>
          </a:xfrm>
          <a:prstGeom prst="straightConnector1">
            <a:avLst/>
          </a:prstGeom>
          <a:noFill/>
          <a:ln w="19050" algn="ctr">
            <a:solidFill>
              <a:srgbClr val="66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43818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Test for Individual Coefficients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066800" y="2345750"/>
            <a:ext cx="2057400" cy="119062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= 0</a:t>
            </a:r>
          </a:p>
          <a:p>
            <a:pPr>
              <a:spcBef>
                <a:spcPct val="0"/>
              </a:spcBef>
            </a:pPr>
            <a:r>
              <a:rPr lang="en-US" dirty="0">
                <a:sym typeface="Symbol" pitchFamily="18" charset="2"/>
              </a:rPr>
              <a:t>H</a:t>
            </a:r>
            <a:r>
              <a:rPr lang="en-US" baseline="-25000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: </a:t>
            </a:r>
            <a:r>
              <a:rPr lang="en-US" baseline="-25000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 0</a:t>
            </a:r>
            <a:endParaRPr lang="en-US" dirty="0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3935413" y="2028825"/>
          <a:ext cx="3103562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520" imgH="482400" progId="Equation.3">
                  <p:embed/>
                </p:oleObj>
              </mc:Choice>
              <mc:Fallback>
                <p:oleObj name="Equation" r:id="rId3" imgW="812520" imgH="482400" progId="Equation.3">
                  <p:embed/>
                  <p:pic>
                    <p:nvPicPr>
                      <p:cNvPr id="56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028825"/>
                        <a:ext cx="3103562" cy="18430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7772400" y="2062610"/>
            <a:ext cx="3276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Supplied by R</a:t>
            </a:r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 flipH="1">
            <a:off x="6324600" y="2286000"/>
            <a:ext cx="1371600" cy="228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H="1">
            <a:off x="6705600" y="2514600"/>
            <a:ext cx="1066800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6799262" y="4531300"/>
            <a:ext cx="46482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P-value = 2P( Z &gt; |</a:t>
            </a:r>
            <a:r>
              <a:rPr lang="en-US" dirty="0" err="1"/>
              <a:t>t.s.</a:t>
            </a:r>
            <a:r>
              <a:rPr lang="en-US" dirty="0"/>
              <a:t>| )</a:t>
            </a:r>
            <a:r>
              <a:rPr lang="en-US" sz="3200" dirty="0"/>
              <a:t> </a:t>
            </a:r>
          </a:p>
        </p:txBody>
      </p:sp>
      <p:sp>
        <p:nvSpPr>
          <p:cNvPr id="56329" name="Freeform 9"/>
          <p:cNvSpPr>
            <a:spLocks/>
          </p:cNvSpPr>
          <p:nvPr/>
        </p:nvSpPr>
        <p:spPr bwMode="auto">
          <a:xfrm>
            <a:off x="4191000" y="1981201"/>
            <a:ext cx="3505200" cy="685800"/>
          </a:xfrm>
          <a:custGeom>
            <a:avLst/>
            <a:gdLst>
              <a:gd name="T0" fmla="*/ 2895600 w 1824"/>
              <a:gd name="T1" fmla="*/ 274320 h 480"/>
              <a:gd name="T2" fmla="*/ 533400 w 1824"/>
              <a:gd name="T3" fmla="*/ 68580 h 480"/>
              <a:gd name="T4" fmla="*/ 0 w 1824"/>
              <a:gd name="T5" fmla="*/ 685800 h 480"/>
              <a:gd name="T6" fmla="*/ 0 60000 65536"/>
              <a:gd name="T7" fmla="*/ 0 60000 65536"/>
              <a:gd name="T8" fmla="*/ 0 60000 65536"/>
              <a:gd name="T9" fmla="*/ 0 w 1824"/>
              <a:gd name="T10" fmla="*/ 0 h 480"/>
              <a:gd name="T11" fmla="*/ 1824 w 182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480">
                <a:moveTo>
                  <a:pt x="1824" y="192"/>
                </a:moveTo>
                <a:cubicBezTo>
                  <a:pt x="1232" y="96"/>
                  <a:pt x="640" y="0"/>
                  <a:pt x="336" y="48"/>
                </a:cubicBezTo>
                <a:cubicBezTo>
                  <a:pt x="32" y="96"/>
                  <a:pt x="16" y="288"/>
                  <a:pt x="0" y="480"/>
                </a:cubicBezTo>
              </a:path>
            </a:pathLst>
          </a:cu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7951788" y="2629475"/>
            <a:ext cx="963612" cy="179090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389299" y="4268896"/>
            <a:ext cx="5562600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Interpret as with individual t-tests in ordinary regression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828800" y="5678623"/>
            <a:ext cx="8534400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z value Pr(&gt;|z|)    </a:t>
            </a:r>
          </a:p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3.25684    0.36893   8.828   &lt;2e-16 ***</a:t>
            </a:r>
          </a:p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Length      -0.56614    0.06747  -8.391   &lt;2e-16 ***</a:t>
            </a:r>
          </a:p>
        </p:txBody>
      </p:sp>
    </p:spTree>
    <p:extLst>
      <p:ext uri="{BB962C8B-B14F-4D97-AF65-F5344CB8AC3E}">
        <p14:creationId xmlns:p14="http://schemas.microsoft.com/office/powerpoint/2010/main" val="3529332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Estimating Parameters in Ordinary Regression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295400" y="2509115"/>
            <a:ext cx="96012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Coefficients are chosen to </a:t>
            </a:r>
            <a:r>
              <a:rPr lang="en-US" i="1" dirty="0"/>
              <a:t>minimize</a:t>
            </a:r>
            <a:r>
              <a:rPr lang="en-US" dirty="0"/>
              <a:t> the </a:t>
            </a:r>
            <a:r>
              <a:rPr lang="en-US" i="1" dirty="0"/>
              <a:t>sum of the squared errors</a:t>
            </a:r>
            <a:r>
              <a:rPr lang="en-US" dirty="0"/>
              <a:t> in the observed sample. </a:t>
            </a:r>
            <a:r>
              <a:rPr lang="en-US" dirty="0">
                <a:solidFill>
                  <a:schemeClr val="hlink"/>
                </a:solidFill>
              </a:rPr>
              <a:t>(Least Squares Estimation)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53061" y="4380572"/>
                <a:ext cx="701039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𝑆𝑆𝐸</m:t>
                      </m:r>
                      <m:r>
                        <a:rPr lang="en-US" sz="4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400" i="1">
                              <a:latin typeface="Cambria Math"/>
                              <a:ea typeface="Cambria Math"/>
                            </a:rPr>
                            <m:t>Σ</m:t>
                          </m:r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4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44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4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061" y="4380572"/>
                <a:ext cx="7010399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410200" y="5791201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this small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4876800" y="5170456"/>
            <a:ext cx="762000" cy="620744"/>
          </a:xfrm>
          <a:prstGeom prst="straightConnector1">
            <a:avLst/>
          </a:prstGeom>
          <a:noFill/>
          <a:ln w="28575" cap="flat" cmpd="sng" algn="ctr">
            <a:solidFill>
              <a:srgbClr val="FFFF66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2111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31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Golf Putts</a:t>
            </a:r>
          </a:p>
        </p:txBody>
      </p:sp>
      <p:pic>
        <p:nvPicPr>
          <p:cNvPr id="24578" name="Picture 2" descr="http://www.andymcgeady.com/wp-content/uploads/2014/04/Putting-Probability-McDowell-Heritage-higher-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9144000" cy="514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2895600" y="5638801"/>
            <a:ext cx="2057400" cy="822305"/>
          </a:xfrm>
          <a:prstGeom prst="ellipse">
            <a:avLst/>
          </a:prstGeom>
          <a:noFill/>
          <a:ln w="28575" cap="flat" cmpd="sng" algn="ctr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05815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Test for Overall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5000" y="2412479"/>
                <a:ext cx="2590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412479"/>
                <a:ext cx="2590800" cy="830997"/>
              </a:xfrm>
              <a:prstGeom prst="rect">
                <a:avLst/>
              </a:prstGeom>
              <a:blipFill>
                <a:blip r:embed="rId3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 bwMode="auto">
          <a:xfrm flipV="1">
            <a:off x="4267200" y="2107678"/>
            <a:ext cx="1066800" cy="533400"/>
          </a:xfrm>
          <a:prstGeom prst="straightConnector1">
            <a:avLst/>
          </a:prstGeom>
          <a:noFill/>
          <a:ln w="28575" cap="flat" cmpd="sng" algn="ctr">
            <a:solidFill>
              <a:srgbClr val="FFFF66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00907" y="1676400"/>
                <a:ext cx="411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907" y="1676400"/>
                <a:ext cx="4114800" cy="461665"/>
              </a:xfrm>
              <a:prstGeom prst="rect">
                <a:avLst/>
              </a:prstGeom>
              <a:blipFill>
                <a:blip r:embed="rId4"/>
                <a:stretch>
                  <a:fillRect l="-1333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70444" y="3791546"/>
                <a:ext cx="48303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444" y="3791546"/>
                <a:ext cx="4830337" cy="461665"/>
              </a:xfrm>
              <a:prstGeom prst="rect">
                <a:avLst/>
              </a:prstGeom>
              <a:blipFill>
                <a:blip r:embed="rId5"/>
                <a:stretch>
                  <a:fillRect l="-1136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 bwMode="auto">
          <a:xfrm>
            <a:off x="4267201" y="3408418"/>
            <a:ext cx="1133707" cy="525021"/>
          </a:xfrm>
          <a:prstGeom prst="straightConnector1">
            <a:avLst/>
          </a:prstGeom>
          <a:noFill/>
          <a:ln w="28575" cap="flat" cmpd="sng" algn="ctr">
            <a:solidFill>
              <a:srgbClr val="FFFF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347010" y="2641079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Competing models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7391399" y="2107678"/>
            <a:ext cx="0" cy="609600"/>
          </a:xfrm>
          <a:prstGeom prst="straightConnector1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7391399" y="3087531"/>
            <a:ext cx="0" cy="643510"/>
          </a:xfrm>
          <a:prstGeom prst="straightConnector1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143000" y="4862742"/>
            <a:ext cx="10337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much “better” does the linear model do than one with a constant? </a:t>
            </a:r>
          </a:p>
          <a:p>
            <a:pPr algn="ctr"/>
            <a:r>
              <a:rPr lang="en-US" sz="2800" dirty="0"/>
              <a:t>Is it “significantly” better? </a:t>
            </a:r>
          </a:p>
        </p:txBody>
      </p:sp>
    </p:spTree>
    <p:extLst>
      <p:ext uri="{BB962C8B-B14F-4D97-AF65-F5344CB8AC3E}">
        <p14:creationId xmlns:p14="http://schemas.microsoft.com/office/powerpoint/2010/main" val="2344388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Maximizing the Likelihood of the Sample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15240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that there are three decks of cards: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Standard 52 card deck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Euchre deck (9, 10, J, Q, K, A)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Deck with all red cards</a:t>
            </a:r>
          </a:p>
          <a:p>
            <a:r>
              <a:rPr lang="en-US" sz="2000" dirty="0"/>
              <a:t>If two cards were drawn from a deck (without replacement), a Jack of Hearts, then a King of Hearts, from which deck do you think that there were chosen?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13323" name="Picture 11" descr="Image result for deck cards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495801"/>
            <a:ext cx="5486400" cy="22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512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Maximizing the Likelihood of the Sample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1524001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that there are three decks of cards: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Standard 52 card deck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Euchre deck (9, 10, J, Q, K, A)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Deck with all red cards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13323" name="Picture 11" descr="Image result for deck cards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495801"/>
            <a:ext cx="5486400" cy="22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05600" y="2804421"/>
                <a:ext cx="2764796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US"/>
                        <m:t>0.001812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804421"/>
                <a:ext cx="2764796" cy="691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05600" y="2094187"/>
                <a:ext cx="2764796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51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US"/>
                        <m:t>0.000377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094187"/>
                <a:ext cx="2764796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05601" y="3505200"/>
                <a:ext cx="2764795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US"/>
                        <m:t>0.001538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1" y="3505200"/>
                <a:ext cx="2764795" cy="6915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491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180451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Estimating Parameters in Logistic Regression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558449" y="2023769"/>
            <a:ext cx="923544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Parameters are chosen to </a:t>
            </a:r>
            <a:r>
              <a:rPr lang="en-US" i="1" dirty="0"/>
              <a:t>maximize</a:t>
            </a:r>
            <a:r>
              <a:rPr lang="en-US" dirty="0"/>
              <a:t> the </a:t>
            </a:r>
            <a:r>
              <a:rPr lang="en-US" i="1" dirty="0"/>
              <a:t>likelihood</a:t>
            </a:r>
            <a:r>
              <a:rPr lang="en-US" dirty="0"/>
              <a:t> of the observed sample. </a:t>
            </a:r>
            <a:r>
              <a:rPr lang="en-US" dirty="0">
                <a:solidFill>
                  <a:schemeClr val="hlink"/>
                </a:solidFill>
              </a:rPr>
              <a:t>(Maximum Likelihood Estimation)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372" name="Text Box 4"/>
              <p:cNvSpPr txBox="1">
                <a:spLocks noChangeArrowheads="1"/>
              </p:cNvSpPr>
              <p:nvPr/>
            </p:nvSpPr>
            <p:spPr bwMode="auto">
              <a:xfrm>
                <a:off x="1901031" y="3341515"/>
                <a:ext cx="8389938" cy="1323439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3200" dirty="0"/>
                  <a:t>If the </a:t>
                </a:r>
                <a:r>
                  <a:rPr lang="en-US" sz="3200" i="1" dirty="0" err="1"/>
                  <a:t>i</a:t>
                </a:r>
                <a:r>
                  <a:rPr lang="en-US" sz="3200" i="1" baseline="30000" dirty="0" err="1"/>
                  <a:t>th</a:t>
                </a:r>
                <a:r>
                  <a:rPr lang="en-US" sz="3200" dirty="0"/>
                  <a:t> data point is YES (</a:t>
                </a:r>
                <a:r>
                  <a:rPr lang="en-US" sz="3200" i="1" dirty="0" err="1"/>
                  <a:t>y</a:t>
                </a:r>
                <a:r>
                  <a:rPr lang="en-US" sz="3200" i="1" baseline="-25000" dirty="0" err="1"/>
                  <a:t>i</a:t>
                </a:r>
                <a:r>
                  <a:rPr lang="en-US" sz="3200" i="1" dirty="0"/>
                  <a:t>=1</a:t>
                </a:r>
                <a:r>
                  <a:rPr lang="en-US" sz="3200" dirty="0"/>
                  <a:t>),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/>
                  <a:t>If the </a:t>
                </a:r>
                <a:r>
                  <a:rPr lang="en-US" sz="3200" i="1" dirty="0" err="1"/>
                  <a:t>i</a:t>
                </a:r>
                <a:r>
                  <a:rPr lang="en-US" sz="3200" i="1" baseline="30000" dirty="0" err="1"/>
                  <a:t>th</a:t>
                </a:r>
                <a:r>
                  <a:rPr lang="en-US" sz="3200" dirty="0"/>
                  <a:t> data point is NO (</a:t>
                </a:r>
                <a:r>
                  <a:rPr lang="en-US" sz="3200" i="1" dirty="0" err="1"/>
                  <a:t>y</a:t>
                </a:r>
                <a:r>
                  <a:rPr lang="en-US" sz="3200" i="1" baseline="-25000" dirty="0" err="1"/>
                  <a:t>i</a:t>
                </a:r>
                <a:r>
                  <a:rPr lang="en-US" sz="3200" i="1" dirty="0"/>
                  <a:t>=0</a:t>
                </a:r>
                <a:r>
                  <a:rPr lang="en-US" sz="3200" dirty="0"/>
                  <a:t>), calculate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/>
                      </a:rPr>
                      <m:t>1−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837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1031" y="3341515"/>
                <a:ext cx="8389938" cy="1323439"/>
              </a:xfrm>
              <a:prstGeom prst="rect">
                <a:avLst/>
              </a:prstGeom>
              <a:blipFill>
                <a:blip r:embed="rId4"/>
                <a:stretch>
                  <a:fillRect l="-1890" t="-6452" b="-138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4582279" y="5182394"/>
          <a:ext cx="468153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57120" imgH="253800" progId="Equation.3">
                  <p:embed/>
                </p:oleObj>
              </mc:Choice>
              <mc:Fallback>
                <p:oleObj name="Equation" r:id="rId5" imgW="1257120" imgH="253800" progId="Equation.3">
                  <p:embed/>
                  <p:pic>
                    <p:nvPicPr>
                      <p:cNvPr id="58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279" y="5182394"/>
                        <a:ext cx="4681538" cy="944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2057400" y="5334000"/>
            <a:ext cx="243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Likelihood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2538" y="621167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Make this big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4953001" y="5898208"/>
            <a:ext cx="1194495" cy="626467"/>
          </a:xfrm>
          <a:prstGeom prst="straightConnector1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52520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Test for Overall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2765" y="4579203"/>
                <a:ext cx="2590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5" y="4579203"/>
                <a:ext cx="2590800" cy="830997"/>
              </a:xfrm>
              <a:prstGeom prst="rect">
                <a:avLst/>
              </a:prstGeom>
              <a:blipFill>
                <a:blip r:embed="rId4"/>
                <a:stretch>
                  <a:fillRect b="-9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cxnSpLocks/>
          </p:cNvCxnSpPr>
          <p:nvPr/>
        </p:nvCxnSpPr>
        <p:spPr bwMode="auto">
          <a:xfrm flipV="1">
            <a:off x="2138431" y="3796962"/>
            <a:ext cx="1214369" cy="870456"/>
          </a:xfrm>
          <a:prstGeom prst="straightConnector1">
            <a:avLst/>
          </a:prstGeom>
          <a:noFill/>
          <a:ln w="28575" cap="flat" cmpd="sng" algn="ctr">
            <a:solidFill>
              <a:srgbClr val="FFFF66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29000" y="3581400"/>
                <a:ext cx="4114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 = 	.576^338*(1-.576)^249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581400"/>
                <a:ext cx="4114800" cy="1015663"/>
              </a:xfrm>
              <a:prstGeom prst="rect">
                <a:avLst/>
              </a:prstGeom>
              <a:blipFill>
                <a:blip r:embed="rId5"/>
                <a:stretch>
                  <a:fillRect l="-2370" b="-1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29000" y="4927075"/>
                <a:ext cx="757701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 = 	   (0.826^84 * 0.174^17) * (0.730^88 * 0.270^31)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* (0.605^61 * 0.395^47) * (0.465^61 * 0.535^64)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* (0.330^44 * 0.670^90)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927075"/>
                <a:ext cx="7577010" cy="1754326"/>
              </a:xfrm>
              <a:prstGeom prst="rect">
                <a:avLst/>
              </a:prstGeom>
              <a:blipFill>
                <a:blip r:embed="rId6"/>
                <a:stretch>
                  <a:fillRect l="-1288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cxnSpLocks/>
          </p:cNvCxnSpPr>
          <p:nvPr/>
        </p:nvCxnSpPr>
        <p:spPr bwMode="auto">
          <a:xfrm>
            <a:off x="2150165" y="5181600"/>
            <a:ext cx="1202635" cy="0"/>
          </a:xfrm>
          <a:prstGeom prst="straightConnector1">
            <a:avLst/>
          </a:prstGeom>
          <a:noFill/>
          <a:ln w="28575" cap="flat" cmpd="sng" algn="ctr">
            <a:solidFill>
              <a:srgbClr val="FFFF66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540591"/>
              </p:ext>
            </p:extLst>
          </p:nvPr>
        </p:nvGraphicFramePr>
        <p:xfrm>
          <a:off x="404846" y="1820615"/>
          <a:ext cx="468153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57120" imgH="253800" progId="Equation.3">
                  <p:embed/>
                </p:oleObj>
              </mc:Choice>
              <mc:Fallback>
                <p:oleObj name="Equation" r:id="rId7" imgW="1257120" imgH="253800" progId="Equation.3">
                  <p:embed/>
                  <p:pic>
                    <p:nvPicPr>
                      <p:cNvPr id="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46" y="1820615"/>
                        <a:ext cx="4681538" cy="944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836D6FDB-6E1A-4E21-9B10-B50B6B386E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312488"/>
              </p:ext>
            </p:extLst>
          </p:nvPr>
        </p:nvGraphicFramePr>
        <p:xfrm>
          <a:off x="6019800" y="1500360"/>
          <a:ext cx="5562600" cy="1585072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Made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Missed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0.826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0.605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0.465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99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05000" y="533400"/>
                <a:ext cx="8458200" cy="114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66"/>
                        </a:solidFill>
                        <a:latin typeface="Cambria Math"/>
                      </a:rPr>
                      <m:t>−2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FF6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FF66"/>
                            </a:solidFill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FF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FF66"/>
                                </a:solidFill>
                                <a:latin typeface="Cambria Math"/>
                              </a:rPr>
                              <m:t>𝐿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rgbClr val="FFFF66"/>
                    </a:solidFill>
                  </a:rPr>
                  <a:t> for Constant (H</a:t>
                </a:r>
                <a:r>
                  <a:rPr lang="en-US" baseline="-25000" dirty="0">
                    <a:solidFill>
                      <a:srgbClr val="FFFF66"/>
                    </a:solidFill>
                  </a:rPr>
                  <a:t>0</a:t>
                </a:r>
                <a:r>
                  <a:rPr lang="en-US" dirty="0">
                    <a:solidFill>
                      <a:srgbClr val="FFFF66"/>
                    </a:solidFill>
                  </a:rPr>
                  <a:t>) Model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05000" y="533400"/>
                <a:ext cx="8458200" cy="1143000"/>
              </a:xfrm>
              <a:blipFill>
                <a:blip r:embed="rId2"/>
                <a:stretch>
                  <a:fillRect b="-9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581615" y="2074148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constant model: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48200" y="2067480"/>
                <a:ext cx="5429715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#</m:t>
                          </m:r>
                          <m:r>
                            <a:rPr lang="en-US" i="1">
                              <a:latin typeface="Cambria Math"/>
                            </a:rPr>
                            <m:t>𝑦𝑒𝑠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(1−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−#</m:t>
                          </m:r>
                          <m:r>
                            <a:rPr lang="en-US" i="1">
                              <a:latin typeface="Cambria Math"/>
                            </a:rPr>
                            <m:t>𝑦𝑒𝑠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67480"/>
                <a:ext cx="5429715" cy="468333"/>
              </a:xfrm>
              <a:prstGeom prst="rect">
                <a:avLst/>
              </a:prstGeom>
              <a:blipFill>
                <a:blip r:embed="rId3"/>
                <a:stretch>
                  <a:fillRect l="-337" t="-1299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64044" y="2542481"/>
                <a:ext cx="57726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=#</m:t>
                      </m:r>
                      <m:r>
                        <a:rPr lang="en-US" i="1">
                          <a:latin typeface="Cambria Math"/>
                        </a:rPr>
                        <m:t>𝑦𝑒𝑠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+#</m:t>
                      </m:r>
                      <m:r>
                        <a:rPr lang="en-US" i="1">
                          <a:latin typeface="Cambria Math"/>
                        </a:rPr>
                        <m:t>𝑛𝑜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log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44" y="2542481"/>
                <a:ext cx="5772615" cy="461665"/>
              </a:xfrm>
              <a:prstGeom prst="rect">
                <a:avLst/>
              </a:prstGeom>
              <a:blipFill>
                <a:blip r:embed="rId4"/>
                <a:stretch>
                  <a:fillRect l="-845" t="-2632" r="-380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552946" y="3462504"/>
            <a:ext cx="914400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Combining all putts:  </a:t>
            </a:r>
            <a:r>
              <a:rPr lang="en-US" dirty="0">
                <a:solidFill>
                  <a:schemeClr val="bg1"/>
                </a:solidFill>
              </a:rPr>
              <a:t>338 made out of 587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51808" y="4103368"/>
                <a:ext cx="2819400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338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587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=0.5758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808" y="4103368"/>
                <a:ext cx="2819400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80808" y="4130535"/>
                <a:ext cx="5429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0.5758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338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0.4242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249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808" y="4130535"/>
                <a:ext cx="542971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81615" y="5268799"/>
                <a:ext cx="88949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/>
                        </a:rPr>
                        <m:t>=338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0.57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/>
                        </a:rPr>
                        <m:t>+249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0.424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/>
                        </a:rPr>
                        <m:t>=−400.1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615" y="5268799"/>
                <a:ext cx="889495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96704" y="5900762"/>
                <a:ext cx="32580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>
                              <a:latin typeface="Cambria Math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/>
                        </a:rPr>
                        <m:t>=800.2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704" y="5900762"/>
                <a:ext cx="325801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525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Putts1: </a:t>
            </a:r>
            <a:r>
              <a:rPr lang="en-US" dirty="0" err="1">
                <a:solidFill>
                  <a:srgbClr val="FFFF66"/>
                </a:solidFill>
              </a:rPr>
              <a:t>Made~Length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1828800" y="2362200"/>
            <a:ext cx="8534400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lmodPutt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glm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Made~Length,family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binomial,data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=Putts1)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summary(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lmodPutt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        Estimate Std. Error z value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(&gt;|z|)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(Intercept)  3.25684    0.36893   8.828   &lt;2e-16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Length      -0.56614    0.06747  -8.391   &lt;2e-16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Null deviance: 800.21  on 586  degrees of freedom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Residual deviance: 719.89  on 585  degrees of freedom</a:t>
            </a:r>
          </a:p>
        </p:txBody>
      </p:sp>
      <p:sp>
        <p:nvSpPr>
          <p:cNvPr id="16389" name="Oval 8"/>
          <p:cNvSpPr>
            <a:spLocks noChangeArrowheads="1"/>
          </p:cNvSpPr>
          <p:nvPr/>
        </p:nvSpPr>
        <p:spPr bwMode="auto">
          <a:xfrm>
            <a:off x="4038600" y="4267200"/>
            <a:ext cx="1143000" cy="42094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89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Golf Putts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62" name="Text Box 46"/>
              <p:cNvSpPr txBox="1">
                <a:spLocks noChangeArrowheads="1"/>
              </p:cNvSpPr>
              <p:nvPr/>
            </p:nvSpPr>
            <p:spPr bwMode="auto">
              <a:xfrm>
                <a:off x="2685259" y="5137731"/>
                <a:ext cx="70104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2400" dirty="0"/>
                  <a:t>Coefficients are chosen to get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𝑙𝑜𝑔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𝐿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as big as possible</a:t>
                </a:r>
              </a:p>
            </p:txBody>
          </p:sp>
        </mc:Choice>
        <mc:Fallback xmlns="">
          <p:sp>
            <p:nvSpPr>
              <p:cNvPr id="60462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5259" y="5137731"/>
                <a:ext cx="7010400" cy="461665"/>
              </a:xfrm>
              <a:prstGeom prst="rect">
                <a:avLst/>
              </a:prstGeom>
              <a:blipFill>
                <a:blip r:embed="rId4"/>
                <a:stretch>
                  <a:fillRect l="-1304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05481" y="3416715"/>
                <a:ext cx="838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𝐿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0.826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84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0.174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17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0.730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88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0.270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31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⋯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0.330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44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0.670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90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81" y="3416715"/>
                <a:ext cx="83820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4827" y="4283696"/>
                <a:ext cx="11776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=84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0.826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+17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0.174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+44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0.330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+90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0.670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359.9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7" y="4283696"/>
                <a:ext cx="11776775" cy="461665"/>
              </a:xfrm>
              <a:prstGeom prst="rect">
                <a:avLst/>
              </a:prstGeom>
              <a:blipFill>
                <a:blip r:embed="rId6"/>
                <a:stretch>
                  <a:fillRect l="-466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81958" y="5991766"/>
                <a:ext cx="29810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>
                              <a:latin typeface="Cambria Math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=719.8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958" y="5991766"/>
                <a:ext cx="2981093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 bwMode="auto">
          <a:xfrm flipH="1">
            <a:off x="5212870" y="6253376"/>
            <a:ext cx="981307" cy="0"/>
          </a:xfrm>
          <a:prstGeom prst="straightConnector1">
            <a:avLst/>
          </a:prstGeom>
          <a:noFill/>
          <a:ln w="38100" cap="flat" cmpd="sng" algn="ctr">
            <a:solidFill>
              <a:srgbClr val="FFFF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6629400" y="5991766"/>
            <a:ext cx="487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/>
              <a:t>Minimize residual deviance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E0876CE8-2541-42FD-AD13-27AF21FDF4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749664"/>
              </p:ext>
            </p:extLst>
          </p:nvPr>
        </p:nvGraphicFramePr>
        <p:xfrm>
          <a:off x="404846" y="1820615"/>
          <a:ext cx="468153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57120" imgH="253800" progId="Equation.3">
                  <p:embed/>
                </p:oleObj>
              </mc:Choice>
              <mc:Fallback>
                <p:oleObj name="Equation" r:id="rId8" imgW="1257120" imgH="253800" progId="Equation.3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E0876CE8-2541-42FD-AD13-27AF21FDF4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46" y="1820615"/>
                        <a:ext cx="4681538" cy="944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5B0EBAD9-26BA-4BC7-9682-584335A35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9996501"/>
              </p:ext>
            </p:extLst>
          </p:nvPr>
        </p:nvGraphicFramePr>
        <p:xfrm>
          <a:off x="6019800" y="1500360"/>
          <a:ext cx="5562600" cy="1585072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Made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Missed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0.826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0.605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0.465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08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Putts1: </a:t>
            </a:r>
            <a:r>
              <a:rPr lang="en-US" dirty="0" err="1">
                <a:solidFill>
                  <a:srgbClr val="FFFF66"/>
                </a:solidFill>
              </a:rPr>
              <a:t>Made~Length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1752600" y="1447801"/>
            <a:ext cx="8534400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lmodPutt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glm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Made~Length,data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=Putts1,family=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binomial,data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=Putts1)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summary(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lmodPutt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        Estimate Std. Error z value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(&gt;|z|)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(Intercept)  3.25684    0.36893   8.828   &lt;2e-16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Length      -0.56614    0.06747  -8.391   &lt;2e-16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Null deviance: 800.21  on 586  degrees of freedom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Residual deviance: 719.89  on 585  degrees of freedom</a:t>
            </a:r>
          </a:p>
        </p:txBody>
      </p:sp>
      <p:sp>
        <p:nvSpPr>
          <p:cNvPr id="16389" name="Oval 8"/>
          <p:cNvSpPr>
            <a:spLocks noChangeArrowheads="1"/>
          </p:cNvSpPr>
          <p:nvPr/>
        </p:nvSpPr>
        <p:spPr bwMode="auto">
          <a:xfrm>
            <a:off x="3962400" y="3657600"/>
            <a:ext cx="1143000" cy="30727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2600" y="4267201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much “improvement” with the predictor?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00201" y="5112368"/>
                <a:ext cx="883919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/>
                        </a:rPr>
                        <m:t>−2</m:t>
                      </m:r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>
                              <a:latin typeface="Cambria Math"/>
                            </a:rPr>
                            <m:t>l</m:t>
                          </m:r>
                          <m:r>
                            <a:rPr lang="en-US" sz="3000" i="1">
                              <a:latin typeface="Cambria Math"/>
                            </a:rPr>
                            <m:t>𝑜𝑔</m:t>
                          </m:r>
                        </m:fName>
                        <m:e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30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3000" i="1">
                          <a:latin typeface="Cambria Math"/>
                        </a:rPr>
                        <m:t>=800.2−719.99=80.3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1" y="5112368"/>
                <a:ext cx="883919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352800" y="6087008"/>
            <a:ext cx="5029200" cy="461665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difference is called the </a:t>
            </a:r>
            <a:r>
              <a:rPr lang="en-US" i="1" dirty="0">
                <a:solidFill>
                  <a:schemeClr val="bg1"/>
                </a:solidFill>
              </a:rPr>
              <a:t>G statistic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5744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Evaluating Overall Fit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262380" y="1169498"/>
            <a:ext cx="969264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</a:rPr>
              <a:t>Test for overall fit</a:t>
            </a:r>
          </a:p>
          <a:p>
            <a:pPr>
              <a:spcBef>
                <a:spcPct val="0"/>
              </a:spcBef>
            </a:pPr>
            <a:r>
              <a:rPr lang="en-US" sz="2400" dirty="0"/>
              <a:t>	(Similar to regression ANOVA)</a:t>
            </a:r>
          </a:p>
          <a:p>
            <a:r>
              <a:rPr lang="en-US" sz="2400" dirty="0"/>
              <a:t>	t.s. = </a:t>
            </a:r>
            <a:r>
              <a:rPr lang="en-US" sz="2400" i="1" dirty="0"/>
              <a:t>G</a:t>
            </a:r>
            <a:r>
              <a:rPr lang="en-US" sz="2400" dirty="0"/>
              <a:t> = improvement in </a:t>
            </a:r>
            <a:r>
              <a:rPr lang="en-US" sz="2400" i="1" dirty="0">
                <a:solidFill>
                  <a:schemeClr val="bg1"/>
                </a:solidFill>
              </a:rPr>
              <a:t>–2log(L)</a:t>
            </a:r>
            <a:r>
              <a:rPr lang="en-US" sz="2400" dirty="0"/>
              <a:t> over a model with just a constant term</a:t>
            </a:r>
          </a:p>
          <a:p>
            <a:r>
              <a:rPr lang="en-US" sz="2400" dirty="0"/>
              <a:t> 	Compare to </a:t>
            </a:r>
            <a:r>
              <a:rPr lang="en-US" sz="2400" dirty="0">
                <a:sym typeface="Symbol" pitchFamily="18" charset="2"/>
              </a:rPr>
              <a:t>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with </a:t>
            </a:r>
            <a:r>
              <a:rPr lang="en-US" sz="2400" i="1" dirty="0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d.f.</a:t>
            </a:r>
            <a:r>
              <a:rPr lang="en-US" sz="2400" dirty="0">
                <a:sym typeface="Symbol" pitchFamily="18" charset="2"/>
              </a:rPr>
              <a:t>  (chi-square)</a:t>
            </a:r>
            <a:endParaRPr lang="en-US" sz="24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00600" y="3242291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# predictors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rot="10800000">
            <a:off x="4313583" y="3141588"/>
            <a:ext cx="457200" cy="381000"/>
          </a:xfrm>
          <a:prstGeom prst="straightConnector1">
            <a:avLst/>
          </a:prstGeom>
          <a:noFill/>
          <a:ln w="19050" algn="ctr">
            <a:solidFill>
              <a:srgbClr val="FFFF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905000" y="3984594"/>
            <a:ext cx="8305800" cy="6771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Null deviance: 800.21  on 586  degrees of freedom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 deviance: 719.89  on 585  degrees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28800" y="4926828"/>
                <a:ext cx="571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  <m:r>
                        <a:rPr lang="en-US" i="1">
                          <a:latin typeface="Cambria Math"/>
                        </a:rPr>
                        <m:t>=800.2−719.9=80.3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926828"/>
                <a:ext cx="5715000" cy="461665"/>
              </a:xfrm>
              <a:prstGeom prst="rect">
                <a:avLst/>
              </a:prstGeom>
              <a:blipFill>
                <a:blip r:embed="rId3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05000" y="5628705"/>
            <a:ext cx="3934524" cy="7848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1-pchisq(80.3,1)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05600" y="5628705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p-value ≈ 0, Reject H</a:t>
            </a:r>
            <a:r>
              <a:rPr lang="en-US" sz="2800" baseline="-25000" dirty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719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Golf Putts</a:t>
            </a:r>
          </a:p>
        </p:txBody>
      </p:sp>
      <p:graphicFrame>
        <p:nvGraphicFramePr>
          <p:cNvPr id="268334" name="Group 46"/>
          <p:cNvGraphicFramePr>
            <a:graphicFrameLocks noGrp="1"/>
          </p:cNvGraphicFramePr>
          <p:nvPr>
            <p:ph idx="1"/>
          </p:nvPr>
        </p:nvGraphicFramePr>
        <p:xfrm>
          <a:off x="2286000" y="1752600"/>
          <a:ext cx="7772400" cy="207327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Made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Missed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00" name="Text Box 48"/>
          <p:cNvSpPr txBox="1">
            <a:spLocks noChangeArrowheads="1"/>
          </p:cNvSpPr>
          <p:nvPr/>
        </p:nvSpPr>
        <p:spPr bwMode="auto">
          <a:xfrm>
            <a:off x="1143000" y="4495800"/>
            <a:ext cx="100584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Build a model to predict the proportion of putts made (success) based on length (in feet).</a:t>
            </a:r>
          </a:p>
          <a:p>
            <a:r>
              <a:rPr lang="en-US" dirty="0"/>
              <a:t>Data are in </a:t>
            </a:r>
            <a:r>
              <a:rPr lang="en-US" dirty="0">
                <a:solidFill>
                  <a:schemeClr val="bg1"/>
                </a:solidFill>
              </a:rPr>
              <a:t>Putts1 </a:t>
            </a:r>
            <a:r>
              <a:rPr lang="en-US" dirty="0"/>
              <a:t>of Stat2Data.    </a:t>
            </a:r>
          </a:p>
        </p:txBody>
      </p:sp>
      <p:sp>
        <p:nvSpPr>
          <p:cNvPr id="2" name="AutoShape 2" descr="data:image/jpeg;base64,/9j/4AAQSkZJRgABAQAAAQABAAD/2wCEAAkGBhQSERUUExMVFBQWFxwaGRgYFxkeHhwYIB8ZGBgbFxsaHSYfHBokHCAcIC8gJCcpLCwsFx4xNTAqNSYrLCkBCQoKBQUFDQUFDSkYEhgpKSkpKSkpKSkpKSkpKSkpKSkpKSkpKSkpKSkpKSkpKSkpKSkpKSkpKSkpKSkpKSkpKf/AABEIALUA3AMBIgACEQEDEQH/xAAcAAACAgMBAQAAAAAAAAAAAAAFBgQHAAIDAQj/xABPEAABAwIDBAcEBggDBQUJAAABAgMRACEEEjEFBkFRBxMiYXGBkTJCobEUI1KCssEkM2JykqLR8BVDcyVjo7PCFzRT0vEIFjVEg5PT4eL/xAAUAQEAAAAAAAAAAAAAAAAAAAAA/8QAFBEBAAAAAAAAAAAAAAAAAAAAAP/aAAwDAQACEQMRAD8AQF4zMBmOYwNb8BUVzGJ5D0H9KBfTDW+GZcdVkbSpajolIJPoKAirFg2AEngAP6VrjsK82kKWytCVaKUggHwkUw7q7p4vD43COOtFALwAkgmdJKQZAuKcukfEdSw0t0zK1gRB4Jt2bUFMKxNclOUyYZ5DzktobzDXO3NrCY0J8aD4p9eIeSlZTmJCAQhKeMCyABQNG1cAkuZSgaI0A4pTxii2E3Nabcb+rTJVxv8AA2ps2hu5LT6gB2VN37kpbFctlYcqdbJJPa4meB0sKCQNgtJykNJ1iClPfHChOL2K05tDDoLLagUqJTlEWBPcPI0+bRYCQmwF+HgaDbHazbTbJBIyL4W9ldp50CLjdiNnarjfVpSkACEJSAICdBEa0H2qykYFBgT1xvlE64jjx4elNO2U5dqOqANlGydT2gKT8ZiFKwmTgMQQmNfZUdNSZUaBUcKTzBq1P/Z8wTbmJxQcQhYDSSApIUPb/aFJmz+jbaOIu3g3spOqk5B/PFWd0O7o4zZ2JeOJZyhxtKUkLSQTnE3STECT5UErpZ2W2nC4jI2hJC0XShIgT3C1UcxgiWnFxZMRY841r6e6RDn2W+qIkJMWPvDiDFfOjP8A3V4f3+soGboq2ahaiVJSqQoGQDopMWOmvwpr3v2a2jCYopbQIS3EJTbtt6W1oB0PpHaP73C8Ao/rTXvs3+hYr91r/mIoFXeHBthWywEjtNFR7CQLoRZJ1IkE3kyTfgGLdVlKsY0C22QAq2RMeyqCRGtCNuwt3ZXZCE5CkuFIEw23JIgK7PfTdu/sJbWLaWClxqVfWNnMn2Ve1xSfGgUt78KgYx0BCRp7o+yOEUpKw/6U2AAJB90H+XjTxvgB9Odnu/CDSXjFH6U2UgEgGATAPjY/KgWNvIh9YHMcAOA4CiScODiMCmPaSzwAmVnWNfE0N29/3hfj+Qoy23OMwKRrlw4ieMz5a0BXpZw6UvNZUpT2DIAA95fACrV3B2Y0dmYMltsktruW0mddZF6qzpYUrrGs4APVjQzxV3Crf3D/APhuCto0r8zQM25zYSwoAAAOrsBA14AUdoNuqPql/wCqv50ZoPkTaG5ymchzdYFJBsCIJAURxsARemDoybbRtFsJzZlIcCiSAmMpMCL8Bc+lMm9Gzc+CYUT7yB3wW4gjlb4VH3A3LdDzeLKm0oyrKUEkrUm7aiABYAkXPMaUFgbSwIU5hVW7OITp5H8qCdK2zULw7IyQkOrMGTeEpHL0pkKbN9zzZ+AoR0lJH0RBgiMVz1m3OPWgobdjZ7rqylhCnHFQEpTrYhRJHK1dN12mzjUh0CCqBM2XmGXTjNHOiRA+ngExE878hYiRMWkUD3ZbKtosACZfRNpgZxJHhzoPoXagypeRbKpaZtfRJP4aGYZJOITIOUvLUmwFiNLDuontuesc5dYn17IFvOo2Eb+van9o6304jhQENqtAwLASdLjSoG67zf0kiRnGZSUzfKGyJ7xeKJbWEFOh9rSeXCL0nbNWUY4OJCVKUgtC3BWt9YHKgl7A2A7iNo4h6MrObKF3uoFKoQPeNj3Xp33b3DwmCuy0OsNy4rtLJ/eOnlFSsMtIJAIGUCw0r1/biQIGvCgnYjEACh8BwHuoQ9tM6m/nUjAY2OI9aCFtvCl7DuYcqypWI0mIII8q+etubHcwpWy6IUM57lJmUqHMfnX0i68lRvSRv7u0nFMqAjrUg5DHcZSe4/A0Cf0PEgLUSMomBxmUSeUaU4b7D9BxXgz+NNKnRhgVtJcC0wQFW80X+Y8qZ97T/s/Ed/U/8ygX3tnJGK2S3YocEwlCE+0EZ+0kgq5ZlJB7zAq2cLucyw4HGy4lQm2axsRBtJqq94EuB7ZZWqR1KimEkR2EDUrJ0AsAI86JIxTzKVYltBV1QKpUFFIsR2jMcedBF3zVGOe+7+EUmPj9LRABsbH0vU/au86nHXFuiXCoyQABYACBNCMLi1O4jsdhQTAMjUnhY3oBOMkY0ZBmUHEQOZBEDzPzoti3ur2jhVqA7IYWcsdoxmJ4XPf3UHdSHMXclMr1TrYmI0vajDOAzPMpzLusCSJVlAOpzSYHCwoJPSbikurZUlWaW0z3KMkpPeNKujcUf7OwPe0r5Kqjd+sF1Sm0zNtSB3jSTar13JH+z9nj/cr7uCqBl3WENL/1V6eNGaE7tJIbWCIPWrt50WoKn2zhgrZ4gQpKWjGuiRpHcqpnR+wE4awupRMjkbRYyZPiBRTaqB9AQmJJw6YH3UHl/cUI3GeH0ZJJJKHFCIUbyVXym0A6kHyoDbphvX2VIPwoV0oKBbZQQROJ4aGEqJnyHwo1tFjKlwcJTHxFCOlJiG2VTP6Qowf9J2w5aUFVdHKY2o9mTmhSwZBMHORmOVB05gDxTQbo6djauHJ+387Ua3GdbZ2jii4st5S4EwkrJOc9lMH2joOdxxpa3Kcy7Sws2+vQP5gKD6D21+sc/wBUcO9Gprls9H17fOFTpy7hXfayZcWL3xHlq1/cVrs9H6QkToFTYCDlFiAOXzoOu9OJ6tor+ylZ+AHpVb7j7VzYkE+7cU5dKDxThFEX1nwOUVUO7u0C2oQdY/Ogu17HkLkG3Gh+KxRWeyq3heo+zczqRz4miQwrTIzdckHxGvcKDEbNURBmuyMCoBJ58e+guI37bC8oWCRyqXhN9UGUkiDEHkaAycCuJoW4IJzWjnXB7pAbRZRAHGtGNtMYoShwedAvJWGMZl916R4Ej+tT98BGBf8A/pfjFLm28RG0GG1cFpPzph31P6G4OZb/ABig4YrDg7T2SkwoFAlJUo+43MpJhM8gBpVhb/gJ2biBYDJAGnEWA/IVWTm8BXtDZ6upWgsNKhKyO1ASZECwtRDfPabrzSlOkjTKm4AEx2R+fGgr1/ZC1qWoRBVqT3DuqLgsOtjEHs51ZQQAY0IOp8KPYLEpydtaQSVakCoKG+uxZ6t0JIR7QGaOEQD30CktoOvwTkzGfCbgXI8KLDCqQtpJVnTm1mQDBsBMjztUbZ2xnHMSlOR4JJhSkNLUQNDZN/jR9W5D4xqepwz4a1JLRQkEzZOY6DvOtAH3rN26+gdyFA4LZ4BkhpU+JST8iKqPb/RzjHVp6tsFI4lxCfhM/Cre3cQljD4RC1ALabhyDPay5RB0V40DJu5+rX/qq/Ki1CN2XAWlkadasekCi9AnYlsHBtHgWk697RUI86rRnbDjOHxCGlqT1eKQpWUxKcyEqBI90x5irPw5B2fhFa9hgeZSGzPrVXOYHI1tBIWDOHQ7J7PaGVSkjNckXFuVBbW2E/rPX4ihXSc3OzVqPBbah3SYPhIJHnRDHuSgr4KQhQ8wnTuobvJjFv4N9r6M8kJCAlRA+sM5TkSLkACZ5UFB4DEqdcxa0p7SkrUROgJJJM8hPjXHdh7rMfhSo/WDENHMT7Yzp1P2hz48b6s+xtxMW2cR+jqOdpSU5gkXNrZjWm7/AEW41vFsOrS0hLbqFq+sBMJUFGAmZNqC6NosmVr4DEG3HVH9KjbHez4yMoTAVx7hNTMRiEqSUni8V6cOXjULBtBp5ToMlU2jLqI7+VBz352cX8OppJAKhqowNUm9udUPh8I8jEhC0gELERcGLcOFXVvbiAtgJVbtAAyf3jNu6q42dg8+0BMQkjQc5v3aUDww8pttMrSJIFra8iTYUr70bVOUnq1KCRdcKyk5gQEkC9pmmnbWBzZcomDIHDxJqPiN3HHEQHCgH3bR8PzoK2w21CoBWQN9wnQcZNNm5SQ8/lKM5KcxBMA6i5IMacKlO7phlErWlZ4f3FEN1MOE4gLFiqJjlER5UCBvWot4h9GXKUrMJmYTYjWaFYPb67SVIGaBBtPhyqzd6diIefVKYUq+Ya2tp4RXPA9G3ZkuNqHIo+d7UCxgsEpWJK1ArU2htSTmAsbRMxB89KszGbIaxDHVrzgHIeypIPZMwCQdefdVfbSzYPFQ3lKVJkpPs/VgkA9xnhUdfSVifd6tA5BH9TQWA1unhg4l3K4pSElKczpiCIMgASSPlRbH4VDwAcbC4AHak2Fx71U+90g4s/58fupSPyqC/vtiD7WJd8lEfKguJvd/Dp0wzIPElpHzIqQ2ltv2cjfhkT8qoZ3eZZ1ddV99X9ahu7bB5nxmg+gXdtNJsrEIA73B8qhPb2YRP/zDfkSfyqhVba5JrmrbCuQ9aC8Xd/cIB+tKvBCvnFRnOkfDDRLh+6PzNUn/AIqrkK9/xZdB9SbkbeC9nrxCGyU9Y6csgGEkz8qYsPtPNmBQUlJjUHgFWI8fhSF0Q4k/4IhebKetcJMoEDOZusFIHjTrs7ZyurTD6gDeEJYy3uIhqDbjxNAr4DaKEYVptTiAgNosVJ4AKEyftRQ1W1sCgqJcw4Uqyj2SVDvsZtVGJx6iBYaD5CvfpLh0HzoLvc37wibdfIH2Ur04RaIqIvpJwo061XggD5qqnIeOiVehrYYV8+6r0oLTf6UGvdYcPipI+U1Bd6Ul+6wkfvOE/ICq5+gPHgfUV6Nku93rQPK+kzEcEsp+6T8zQ/E9JOJP+cE/uoSPjloXsHdNT6nAtcBDZXY6kFIgk6C9R8ZsNCEEqKgZjUHly8aBm3V3gcx2J6h1xT2dCsoJ94Cez3xRfbGyzhymCFqAylQTxkkT8ppG2Du3igtGJwqFqyL7KgUxmGoufXxpv2dvh1mLGFea6twkpUCQe3BOooG84yGws6lI+VLeM3kKZM0R3gOVCE91V9txYByqVlv30Bb/AB8urBdUQ1N76ijmydvsoVmQqUg87iq8XtJJSEp9kchqba+A+dD2mnEEqbVHj8r0Fr7z7xMqR1jbkPIEoTrmBIzJI/PhUPZu+ilJF6T9g4lpCXFLhTptmUblJ4J8DWmHaCnPqVSdVJ+dAw77LKkLeSPZaMq/fUhI89arJCXFaSaetp7aV9HOGAEqKVKJjQEECl9LeUp4WX+IRQC/8OcP/rUV1JFMJcFCMeLffUPWDQasYILE5wPEV3Ox49/4VFaScpEHXSK7N4NzgqJ76AptfZrSMLhlJT21BedUm5Bt8JoKz1fvZgfhTDtpojAMSZIcUPxUrRJoCiMG0dL/AHqjYQJgkpBvxqO2qDW7R7B8aD6O6JSn/BEGAB1zsEryBPbPazaiO69P+yAeqTmCQZJ7KioEEkhUnUnWe+kDobWgbEa6zNHXORlCirNnMZcgzT4U9YbabQSAhLsCf8l43k5pOS5mZ75oPmA7RLSU9Zh3ECBfKINheuuD22hwwhK1KiYCFExzhINS9+G8uHaItKE8e5HfUPo5wbgxK1gEJyKGbzFqA7g8KVoUohaSDABSpM2nRQBoJg8TiHneqSyCuCYKsthqZM027yPLsJUcqCb8hoaH7gYHPtQBUwGFK9QDx4UAfGJeZ/WMkWmy0m1RcNtdC9Jm9ova5sDypk3tYHWtnm2Z8JNKm7+H+vWlCyIDhUJtkyxcc7/CgZd28ShxjFuJUCEM5YuDJUkjhEWNDHFJLQzkpSVqmBJtkiBXbo0ZzYbGpESQgCfGTHpWbRw8JCTf6wg2I+xwNx50HTZ28JYaLbb4ab6xRTmZzKJITOkgCeFKz+0nP8RL5JUtLwUSBEwRwFEsbhYCgLQpfwyUFxLmTFLMEwTYCb2oLj23iAtAUO+kTf7Cg9UrhA056Gacn2IbRrdtBjvyikbePaKFHLnPZMQJ4GJoBjOzkTIJT4Eiibezyq2c+cH8qi4XCrJTHLMc3DjRfCYh1CkgEdpXvAGBwJj+9aCC9uQo9rMbXHh4VK3N2L1a3FrPs6caL7Y224UwSApAuR6C/EUrP7dLYVJGeOHEqHPjQB948VmxLmXQQkeQg/GaZ9gYIO4UqJMgAeneRqTFvGkpSZXe97mnnclf6OsQTzuLQT3RMDmKAAzs4KW6IEgpXNhAII1PCSLRQ7EghJB1S4Z8f7FMGASfpCxYS2QdLQY9ai7zMICiEoCQUIUI00MnxNBzxSdajslRCCmNBrU5xuUgxqAfhUVhYShEzx4clEUBPazKjs2TByvm40v/AOtKPVkU+YhrrNlYhSdG30T4nINPWkdQPeaDsvZagCZFvGo6EEgACZP9KZHGOyrwNLzSez5nTwmg+jeiLDrGxkIyJXDroKVTPt6gcSL2kTYSJmrE2eghtIKQkxpAEeQUr5mkLorQobKQEqKf0hcq7MhOa/tgj4U34AvhPbVnPZ7XYj2U5oygWz5tRQfOm+uzuqw7dwc4QbJyjRIjU3trXu44JddQBACgrUyBmIjwgVJ6Qz+jYUc0N/ErqR0WbHOd9ShaExPdnJ0oDm9jNnFg6NR+fzrl0cszjsUu31eGQBcEXEai3CiW9jfZUnhFz/emldOjdgKXtJwaFxKLXEAE29RQL+9rX1ie5tI+M0obFWlpOJcCu0UOIPs8QoAREiY58qdt70/WW5jz7JJpHdBGCWeK1RE6jPYxNo76A30Tg9XiCBMqSNJmxsQBp61tthuMsSZdMW7x3a1L6JsNOGdMEy9ltE+wDafGoG8ZdXiGG2kqVLgJSlOb37mye7uoNHsCtxYQlJKlrISIiSoIjUWrbpIwSsA8jDt2SpsKUsSC44SQsqUIJAIyhMwABxNWFu9u8pla33kAKSIbkypKiLmEmB2QRx7qkb0bDTjGkqISXGVdYgmI4Z0k8UzCvBU8KADiXvqWZEENpB5ggDWq02/slXXFQjITPh3eJqwcbiCklK7KjtA8FcZpcxgkkcKAVgsYUXME3HwAHpRE7WRYhAAPYvr/AGTxFQX2SJixk38fkKFYppXP4UHuN2uoykGVZimO65EedR9qYItJbm6lAzHAi/51M2JssFeY3jiedTGMYF4zqXG+tacWlBSAMySQBmbVqFJ15GCDQKy1donuH5U89HbghczAVJ0sAROp7+FKO2MB1L62pByFSZ55SUyPGJpo6PcpL4seyoieZFvlQcktfphCYgpciQTYHMLCDwrvt/DygdmD1A4XkKvM8bxNdnmMuOa5FZBjWDrw/u9Tdqty2iSCrq3ASO4gj5UAXColls/sJ+UUKxTEIEwIUuJPekijmxUThm+4EehIqDtFqxtotV72BQDwoDmzGJ2Rj03kZF2mPauTbupEGF76sfd3DH6DtFNoVh8yYkyO2rypIQ0P78qAyWreIpRWIRPf/wBNOzbfZHgPkKT8Qj6s9yvyNB9FdGqh/g4MpA65dypAHtc1pUn4U9bJUlLSQFItPskRclXC3HgAOQAtSP0WEnZDeVClAuOHsLKSO0IPZhRGpIF7WBmnLC7OCkAkvAn/AHr4+Clg+ooPnrpGSOrwiZMFLPd7pP500dDeEEYjjdI+HdQDetKFv4JLglH1YIJ4BsGKsro7QgsuKQEgBaRCAI0GscfGgFb0twoE+8tKNY1IvOmldujAA4bFrj28Uu/OEp18JrlvmRLQMfrRM6WEmal9F2HP+G3kZnnSLajQRPgb0C1tbEpUpxQEwDA1vAT60J2Z0b4vE4ZkZAwgnMtTuYKgQokIIzQRp7ItVu4XYzGGlSUAqEkqNzbKo34SkzHdXR/EgEybJ+IQb+rSqBd3a3DYwGFLSlLflZcUSmBICEkAJ4ZYOp41OO1EYeEhpSEyASAEj21NK04XBqXnTOUOwUmFCfsjIu3+mpKvKoeI68WWlLgOUK8/q1+ig2ugi4baDTgBbWQTGZB/djsclBTc34+Na4zEZYggCxBElPEggfYibfZUe6hGJwrLigoZ8M6YMpuApRVJynk4CLcHDQzaWKUhKD1qFpARlKQQRmFgsX4pIkWmO6Ak71bIL7fWMg9c2n2ZkrbTqmeK25F/eRlIpCZxmaQZChYjiPKm5jb625UJzASmIsoA5DyIm3IpKhpEJIwjq0If1WqSbwVakwJiRwjwignJqM+zJr3C4rMma5PumM3AUE3BNhIOgsdfyGpNTNyAwMQ6QFqxJUnISnspCjBgTOcnLrFpoNh9nu4thS2v8pRBSTeYmU35UY6NtlKP12XMpS1C4FgBlUSdREqPeUiKCytq4LDPJDTjSHRESpIJGsQYnhrYweYMgdldHLbDhdYUshSSktqgwdBlVrx0ItzNMzbaW4zElRiTxJJVPhcq/kIruwpS4HspgE8Lcb8OHhQVbvNs9xh9lS0EErseB4SCLEVL22yUtozkJ7ax2QBEoVa5MyeNWTj1NOjq1JDnE5hIBEkm+hkH07qVt6N1FOpJaKlJU4lRRqUDRZHFU2MHSKBC2D+ojktf4ia3U2T1oGsCPNJH5V7u6k5XUn3XTbxCTUnL9av91PwKh+dAd3Owst4pok3wDmnEpGnxquWGFkgwYt+VWnuC3OKUj7eGdT6gVWTLlk24AfCgkt7XhIGSYAvmHKKBP9plRj3x8c1dxrXbBIlpXc4j8RoLw6KXkjYTZdICetcBJAMDOdAbSALT6HQv2y8MlCIbgpzGDBm3ZuTqbRPEAG+pR+jTEhOxUKKrdY4TCUk2USQkL7OaxubU+bIB6odsruq5ABjMYFgBbS1rWtFB89bcUPpeCGsCfRpP51Zu4KlfR15YKQ6QfHKkgWnmKEt7BYdQyteHQtSUJgkG3ZTPGKK7OQlhPVtNhKVKkhKlDtWE2OthQeYzZXW4oLWE9WFqypJJzkpiFA2AEq8qPP7SQ2ns3y6JHJPaygD/AHZIH7tDcS8lCm06xJgmbwZJPEAT/EKVMJtVbinVEgrkrAJ0y9pIjkUHq4HM0DQrapSq5zD5lA/62Veqa2f7IKknNl4fayC/8bJ/lFAcNI0uEwU94SOtZP3mitH3alqfLZlHay6A8erHWN/xMqUnvig02lg0qvfMniOOQX/jYV6ooKNrYjDG6itIN+M5AEq/iZUlXiiiz+NCD2NU6d5R9Y3/ABMlSfu146ttwGBJSZH7QSnOgfeZK0/doI6N6mnRlxCAFAQVp4ELBUofyO/xc69xOwMO8k9UQSM8AKiClQWmZ90KlPgtJ50E2hsjLOXtBI9QgT/Owr1R3UJXmb4nszMccoAP8TJSrxTQeY/Z6sOvIQoJKjBM2BlSAR6otxTobUOyKSUDMC052m7gj9oQbR3ECKLYjbDhBS4etAuZ17EFUHUFSMrniigeLwnAe7nP3h2pT905h3ZhQQsKwUA/Z5mB8JmtwsLQI46fKiuExBTb6OJEAqTlEmJUSerPCFeB7qk/RUrIV1RblSQojKct+3ZAAJA5jiKAM0h1KMjIKQVZFK5KJAJ5kgnh+VWNunsheHZS0kQRdSzzGWQOcKIObko1DbKHEpabwrkCTeUXU5mRKtbZ0SP2jRlourABIQjs9lP2DkSASbk5HAmf2aCf9W2JWqSAPksR3GMw7ikESKh/4kvEKyNwluYUvnJSDl9Se7ORURbWa14iVHn2cx+Oai4aCEkJEZQuPH63/wDGmg64JgISOJVE+JyE/iX6VIwThyknl8dD8Qn+KuKgSVAcyB6vJT80eorpiFAIMGApU+RKT8UlJ8W6BY29sltJLyYC3TKxwJCU9ocje9KzqfrvFs/BSf606Y5OaAQACi5gSg5UEKHGL3GkX4GlDFtHrkwFEZFAkBVtDrHMUBro+xiTjWVpUIIcEnTQjjVdONQSOSlD0JFWFuYQjHsXIBUReYulUa9/zpP3hwnVYl9BIs84BfhnURHkRQSdlpBZQYBseHImgC1lLeIIHsqSrwhSq74XFvIbAEZZUASBe59ajYcFbGLm6sqTYft8vOgvXofxf+xW1kJstyylQIzRrB+VO+z8ataJ6rKNE9oXEC4sCBMiCAbaaUj9EwCtjthpCkgurAGdYy9q5KkQqJ4d9O2y8ElCLIKSpRKgVLNx2Z7RJggAig+Zy0QBC1pMDRShwH2QKZ+jnBurxedTzpQ0kqKS4spKj2UyFHxPlQV1RypBUrQe73Cn3cHChvCly8uqJvyHZT8ZoCW2FSsj7SVJHgYST5nKPuGlbZ2MyvvFMAA580CRHaBHeElIA5q7qIu7RKlHmFCPMDKPABalHyoEyrLjHAL9lIbT9pQtJ7s4ST+6aA22stEE5uyQQCQezd5tPlDrU+FSXcTk0vk07+qOYfxMLoO5tpK0iAE5CWzIEmIdbg87K8110wKpWJNklOb7p6hfq2tJ8qDrjVFGhnJPn1SgtPqysjyrmwwpMqB/V38eqUFJ9WlxW2W6c3NvN6rwq/gU+lENnNgtgHUgJPiWnG/mgUEZSiix/wAufMNLt6sroVjGsp7QnIb9/Vr6s+rSh6CmHqM99MwH/EYy/iRQDHuZ80aKSs+amUL+aDQDEYaCkH3SkH7jhYV6oUKkYTZfsSJgtz91xTJ/lMVKfYssgf8AikeaWnh+dEoAzkcOt/lcbdHwVQRcFspKerkXHVT6usq+YFdt13AthSpKc6Qknu7TSVTqIJrlth8gLy6JUR5fSAR8677sMfoiE2lTR4DXMuB6xQHMPgsiplSxIMlWbshTVvABKh9w10WjKL2iAfugJPxa+IqK+4UKSUBXaXx0KS4HPksjz761wu0C4gZgR2RP8Daz8j6mgkNoiBxPZ+AR/wBR9KksqntEclEdxCXD8OtHiKhNm5i5g/xAFQ/mipn0gCSBYEkeAh5P8i1poJMQIJvoD32RP8QaX4KodjcUlaTBGmYCdNcvp1kfdoXjMQ4pWVBnL8coSPjlHpUVCFMEZ75SDPMDMoeobH8VBNdxEvKHBJ7FyRMlBB7j2U8ocmpOE207kAzGEjLcDhbinlQhpxQcUFkzlBjWbHrkjkYIUBwUiKV9+2MQlLLjKnEqKlIUEKUJV7QNj4nwUKCyEbXd1Ch6J/pWqtoKNyEHxQk/lVDq3kxiCQcQ8CNQVq+M11TvfjQJGIcjvIPzFBeP00Rdto/cFeNYgDRtsT+wB+dUi3v5jR/nnzSj/wAtSW+kfGD30HxbTQfRWwEpVg1FWQJD61QbJMK0Otj5+Bo3s7Z4CSoZUhZzZUHsiwFjAnSdBrSd0Y49eI2OlxcFannD2ULsc8SkN9oHvFPezEkNJlISbyL8zczeTqZvJM3oPnVzo7xpQkkmCkEZWgbEAirEw2FLOFbaB9lCUz3xBPqZqZsfeNzqmgFgjq065SAAkTJSTEd8UP2m6SgRYqED70J+ah/CaBaU5Lx4BQHlnKlfBsAedCtoPEYppQt1iOqB5E9tZ8QFgVNxLoU7KbSCR9+Uo/4aAfOoG8SPq0rBu24DI5LKpPkhCaDg46Q67EZVEFMi+YS4kD7oCfvUTwBK8xk+wUj97KrIfNCUHxFBS8C9A/8ADby9xhMqPgoJHnTBgl5UiBdJDhHLKoEo8mlkeAoJ6hmzZfe6yPvJTiEfzBVF8JhVJXnCZTmz+QWh38LhFcdn4dDACnVABOVI78q3GknwIIE99QxvgpfYbb7JTEcboDZ80rQPWgJbQfCAlA9zKP8A7b+X8K6C4XD3Qk820+oeYPxiu+0sWFZyOIWr+Jtp35g1vlIUs8i4f4HUOj4KNB5hGcyUd/VT99tbJ+ITWYVEwPtAD+NkpP8AM2KnONdXP7Gf/hvJcH8qqjFPVuA8EKP/AA3v/Iug02iwFsuR7zaiPEtoeHxSqoux2my22QSFQk8f/EX/APr0ouLZUm4kIPk44wf5Vih27ZUWGR1c9mMwPBLgv6E0EnBMplqXSYUiU8v+7fkR6VJaZ7IT+ykeZbdb+aBXNl/6qQ2EkI1J49U0v5o+FEHHBmkRAX8A8D+Fz40EZp2FzwBzeUhX4UmvXxCSniBHmhS2filSfStMEiSAdICfI/VH8Yru5cZoOYpJ81In/mNGgi4IkKk/ak+GdqfgTQ7bG122yGnBcpEHmRKI+frRBTghcclR5ocj8CTS7vtg846xOqFk+SlGfifjQa4LHqyOFRvKTPGTACx3dmD+8an4zB9Zh8qtU2J4haZ+Ukjmlf7NCtkuSGwrRAJV4EhC09/ZIWPOjTmKCG5cJn2TOsiZB/EDxS4rlQVFtrBAYhQJ1cyn0TB+JqMMCVIGW5N48hNF95k5cWrudQfUf0FRcLOWNIMfjH5UHmM3aLaFK6xJyiYAvwPOglNeMQczlgQUz/INaW31AoRzAM+pig+iOiRSRsFvObdc59mCc5gEKISQe8gVZGywOqRExHEpPl2SUwNAASAIHCq16IlrGxGilSQnrXQrNIPt2KTlX3j2eOtr2BgdsN9WMziSq85ZI1PHKJPOwvNhQB2OjjDIEJU8OyU+0jQiCJycq6vbhMq1df8A40/tfsftH4VlZQQ/+yvCTOd+0f5g4AJHu8APia8d6KcIpKklT5SoEEdYNCkI+zyFZWUEYdDOBkHNiLAp/WD2TAIPZ0sKn4fo0wyNFPaRdaTbKUfZ+zbyFe1lByx/RfhXjLjmIVqP1gAgwTYJ5gHxrfCdGWFaOZC3wb3zp4xPu8YrKygwdGWF+2/pHtp0y5Ps8q7f9nzF/rH75vfT7yQk+5yArKyg2XuCwZlx++ae0n3khCvc4gCtHejzDqmXH75p7afeCUq93kBWVlB0VuEydXH9SfaTqSlX2OaQa82fuCyzHVuvjLmjtJ94gn3OYFZWUGmI6PMOsqKlvkq17Y5FOgTGhPwrZPR+wAQHH7z76eISD7n7I9KysoNxuIzf61+8+8njB+xzA9K9/wDcdmZ6x/8AiTzKvscyfWsrKDRO4LA/zH+HvJ4W+x4+tcMV0bYdxJSpzEQeTiRy5Jr2soOGF6KsI37K37mf1g5FJ937Jj0rqvozwxiXMQY0lwd8T2bxJ9aysoB2N6FMA6oqWcQVHLJ60e6IT7vKtB0HbPEwcRf/AHvj+z3msrKDs50MYE6l/SP1g0iL9m9qhq6A9mkAfpEDT63/APmvKygcN3t0mMHhRhmesDYUVCXFBUkye0nKdaMNNBIAAgD+78z31lZQf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06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Evaluating Overall Fit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842052" y="2438400"/>
            <a:ext cx="8305800" cy="6771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Null deviance: 800.21  on 586  degrees of freedom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 deviance: 719.89  on 585  degrees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5000" y="3476626"/>
                <a:ext cx="571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  <m:r>
                        <a:rPr lang="en-US" i="1">
                          <a:latin typeface="Cambria Math"/>
                        </a:rPr>
                        <m:t>=800.2−719.9=80.3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476626"/>
                <a:ext cx="5715000" cy="461665"/>
              </a:xfrm>
              <a:prstGeom prst="rect">
                <a:avLst/>
              </a:prstGeom>
              <a:blipFill>
                <a:blip r:embed="rId4"/>
                <a:stretch>
                  <a:fillRect l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13328" y="3372682"/>
            <a:ext cx="3934524" cy="7848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1-pchisq(80.3,1)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0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971800" y="990601"/>
            <a:ext cx="2057400" cy="119062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= 0</a:t>
            </a:r>
          </a:p>
          <a:p>
            <a:pPr>
              <a:spcBef>
                <a:spcPct val="0"/>
              </a:spcBef>
            </a:pPr>
            <a:r>
              <a:rPr lang="en-US" dirty="0">
                <a:sym typeface="Symbol" pitchFamily="18" charset="2"/>
              </a:rPr>
              <a:t>H</a:t>
            </a:r>
            <a:r>
              <a:rPr lang="en-US" baseline="-25000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: </a:t>
            </a:r>
            <a:r>
              <a:rPr lang="en-US" baseline="-25000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 0</a:t>
            </a:r>
            <a:endParaRPr lang="en-US" dirty="0"/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5439650" y="990601"/>
          <a:ext cx="385675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7000" imgH="431800" progId="Equation.3">
                  <p:embed/>
                </p:oleObj>
              </mc:Choice>
              <mc:Fallback>
                <p:oleObj name="Equation" r:id="rId5" imgW="1397000" imgH="431800" progId="Equation.3">
                  <p:embed/>
                  <p:pic>
                    <p:nvPicPr>
                      <p:cNvPr id="1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650" y="990601"/>
                        <a:ext cx="3856750" cy="1190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842052" y="4648201"/>
            <a:ext cx="8305800" cy="2031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modPutt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, test="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Chisq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endParaRPr lang="en-US" sz="18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Df Deviance Resid. Df Resid. Dev  Pr(&gt;Chi)    </a:t>
            </a:r>
          </a:p>
          <a:p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                     586     800.21              </a:t>
            </a:r>
          </a:p>
          <a:p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Length  1   80.317       585     719.89 &lt; 2.2e-16 ***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9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Logistic Regression for Putting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2600" y="1447801"/>
            <a:ext cx="8686800" cy="3477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modPutt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glm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Made~Length,family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binomial,data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=Putts1)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summary(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modPutt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        Estimate Std. Error z value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(&gt;|z|)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(Intercept)  3.25684    0.36893   8.828   &lt;2e-16 ***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Length      -0.56614    0.06747  -8.391   &lt;2e-16 ***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Null deviance: 800.21  on 586  degrees of freedom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Residual deviance: 719.89  on 585  degrees of freedom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AIC: 723.89</a:t>
            </a:r>
          </a:p>
        </p:txBody>
      </p:sp>
    </p:spTree>
    <p:extLst>
      <p:ext uri="{BB962C8B-B14F-4D97-AF65-F5344CB8AC3E}">
        <p14:creationId xmlns:p14="http://schemas.microsoft.com/office/powerpoint/2010/main" val="111251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13" y="1828801"/>
            <a:ext cx="7892175" cy="4780163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524000" y="457200"/>
            <a:ext cx="9144000" cy="1143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B0 = summary(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modPutt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)$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coef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[1]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B1 = summary(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modPutt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)$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coef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[2]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plot(jitter(Made, amount = 0.1) ~ Length, data = Putts1)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curve(exp(B0+B1*x)/(1+exp(B0+B1*x)), add=TRUE, col="red")</a:t>
            </a:r>
          </a:p>
        </p:txBody>
      </p:sp>
    </p:spTree>
    <p:extLst>
      <p:ext uri="{BB962C8B-B14F-4D97-AF65-F5344CB8AC3E}">
        <p14:creationId xmlns:p14="http://schemas.microsoft.com/office/powerpoint/2010/main" val="104731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Golf Putts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33600" y="2895601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33600" y="2895601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0465" r="-500939" b="-1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12941" r="-500939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500" y="1563275"/>
                <a:ext cx="2895600" cy="102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# </m:t>
                          </m:r>
                          <m:r>
                            <a:rPr lang="en-US" sz="3200" i="1">
                              <a:latin typeface="Cambria Math"/>
                            </a:rPr>
                            <m:t>𝑚𝑎𝑑𝑒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# </m:t>
                          </m:r>
                          <m:r>
                            <a:rPr lang="en-US" sz="3200" i="1">
                              <a:latin typeface="Cambria Math"/>
                            </a:rPr>
                            <m:t>𝑡𝑟𝑖𝑎𝑙𝑠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563275"/>
                <a:ext cx="2895600" cy="1027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cxnSpLocks/>
          </p:cNvCxnSpPr>
          <p:nvPr/>
        </p:nvCxnSpPr>
        <p:spPr bwMode="auto">
          <a:xfrm>
            <a:off x="1905000" y="2816620"/>
            <a:ext cx="723900" cy="917180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13564" y="5023641"/>
                <a:ext cx="5867400" cy="1224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acc>
                      <m:r>
                        <a:rPr lang="en-US" sz="3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/>
                                </a:rPr>
                                <m:t>3.257−0.5661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𝐿𝑒𝑛𝑔𝑡h</m:t>
                              </m:r>
                            </m:sup>
                          </m:sSup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/>
                                </a:rPr>
                                <m:t>3.257−0.5661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𝐿𝑒𝑛𝑔𝑡h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564" y="5023641"/>
                <a:ext cx="5867400" cy="12247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cxnSpLocks/>
            <a:stCxn id="9" idx="1"/>
          </p:cNvCxnSpPr>
          <p:nvPr/>
        </p:nvCxnSpPr>
        <p:spPr bwMode="auto">
          <a:xfrm flipH="1" flipV="1">
            <a:off x="2895600" y="4191001"/>
            <a:ext cx="1517964" cy="1445020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8734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Golf Putts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84952" y="1905001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84952" y="1905001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0465" r="-501408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12941" r="-501408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3810000"/>
            <a:ext cx="9144000" cy="1676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Putts.table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= table(Putts1$Made, Putts1$Length)</a:t>
            </a:r>
          </a:p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as.vector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Putts.table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[2,]/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colSums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Putts.table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))</a:t>
            </a:r>
          </a:p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p.hat</a:t>
            </a:r>
            <a:endParaRPr lang="en-US" sz="18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endParaRPr lang="en-US" sz="18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 kern="0" dirty="0">
                <a:solidFill>
                  <a:schemeClr val="tx1"/>
                </a:solidFill>
                <a:latin typeface="Courier New" pitchFamily="49" charset="0"/>
              </a:rPr>
              <a:t>[1] 0.8316832 0.7394958 0.5648148 0.4880000 0.3283582</a:t>
            </a:r>
          </a:p>
        </p:txBody>
      </p:sp>
    </p:spTree>
    <p:extLst>
      <p:ext uri="{BB962C8B-B14F-4D97-AF65-F5344CB8AC3E}">
        <p14:creationId xmlns:p14="http://schemas.microsoft.com/office/powerpoint/2010/main" val="166137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769" y="15479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Golf Putts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48457473"/>
                  </p:ext>
                </p:extLst>
              </p:nvPr>
            </p:nvGraphicFramePr>
            <p:xfrm>
              <a:off x="2184952" y="1066801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48457473"/>
                  </p:ext>
                </p:extLst>
              </p:nvPr>
            </p:nvGraphicFramePr>
            <p:xfrm>
              <a:off x="2184952" y="1066801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0465" r="-501408" b="-1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12941" r="-501408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2743200"/>
            <a:ext cx="9144000" cy="4114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logit = function(B0, B1, x)</a:t>
            </a:r>
          </a:p>
          <a:p>
            <a:pPr algn="l"/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      </a:t>
            </a:r>
            <a:r>
              <a:rPr lang="en-US" sz="1700" b="1" kern="0" dirty="0" err="1">
                <a:solidFill>
                  <a:schemeClr val="accent2"/>
                </a:solidFill>
                <a:latin typeface="Courier New" pitchFamily="49" charset="0"/>
              </a:rPr>
              <a:t>exp</a:t>
            </a:r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(B0+B1*x)/(1+exp(B0+B1*x))</a:t>
            </a:r>
          </a:p>
          <a:p>
            <a:pPr algn="l"/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   }</a:t>
            </a:r>
          </a:p>
          <a:p>
            <a:pPr algn="l"/>
            <a:endParaRPr lang="en-US" sz="17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700" b="1" kern="0" dirty="0" err="1">
                <a:solidFill>
                  <a:schemeClr val="accent2"/>
                </a:solidFill>
                <a:latin typeface="Courier New" pitchFamily="49" charset="0"/>
              </a:rPr>
              <a:t>pi.hat</a:t>
            </a:r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 = 0</a:t>
            </a:r>
          </a:p>
          <a:p>
            <a:pPr algn="l"/>
            <a:endParaRPr lang="en-US" sz="17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for(</a:t>
            </a:r>
            <a:r>
              <a:rPr lang="en-US" sz="1700" b="1" kern="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 in 3:7)</a:t>
            </a:r>
          </a:p>
          <a:p>
            <a:pPr algn="l"/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      </a:t>
            </a:r>
            <a:r>
              <a:rPr lang="en-US" sz="1700" b="1" kern="0" dirty="0" err="1">
                <a:solidFill>
                  <a:schemeClr val="accent2"/>
                </a:solidFill>
                <a:latin typeface="Courier New" pitchFamily="49" charset="0"/>
              </a:rPr>
              <a:t>pi.hat</a:t>
            </a:r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[i-2] &lt;- logit(B0, B1, </a:t>
            </a:r>
            <a:r>
              <a:rPr lang="en-US" sz="1700" b="1" kern="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   }</a:t>
            </a:r>
          </a:p>
          <a:p>
            <a:pPr algn="l"/>
            <a:endParaRPr lang="en-US" sz="17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700" b="1" kern="0" dirty="0" err="1">
                <a:solidFill>
                  <a:schemeClr val="accent2"/>
                </a:solidFill>
                <a:latin typeface="Courier New" pitchFamily="49" charset="0"/>
              </a:rPr>
              <a:t>pi.hat</a:t>
            </a:r>
            <a:endParaRPr lang="en-US" sz="17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endParaRPr lang="en-US" sz="17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700" b="1" kern="0" dirty="0">
                <a:solidFill>
                  <a:schemeClr val="tx1"/>
                </a:solidFill>
                <a:latin typeface="Courier New" pitchFamily="49" charset="0"/>
              </a:rPr>
              <a:t>[1] 0.8261256 0.7295364 0.6049492 0.4650541 0.3304493</a:t>
            </a:r>
          </a:p>
        </p:txBody>
      </p:sp>
    </p:spTree>
    <p:extLst>
      <p:ext uri="{BB962C8B-B14F-4D97-AF65-F5344CB8AC3E}">
        <p14:creationId xmlns:p14="http://schemas.microsoft.com/office/powerpoint/2010/main" val="25155247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2356</Words>
  <Application>Microsoft Office PowerPoint</Application>
  <PresentationFormat>Widescreen</PresentationFormat>
  <Paragraphs>515</Paragraphs>
  <Slides>40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STOR 455 Class 27 </vt:lpstr>
      <vt:lpstr>Binary Logistic Regression Model</vt:lpstr>
      <vt:lpstr>Golf Putts</vt:lpstr>
      <vt:lpstr>Example: Golf Putts</vt:lpstr>
      <vt:lpstr>Logistic Regression for Putting</vt:lpstr>
      <vt:lpstr>PowerPoint Presentation</vt:lpstr>
      <vt:lpstr>Golf Putts Probabilities</vt:lpstr>
      <vt:lpstr>Golf Putts Probabilities</vt:lpstr>
      <vt:lpstr>Golf Putts Probabilities</vt:lpstr>
      <vt:lpstr>Golf Putts Probabilities</vt:lpstr>
      <vt:lpstr>Probability Form of Putting Model</vt:lpstr>
      <vt:lpstr>Odds</vt:lpstr>
      <vt:lpstr>Odds</vt:lpstr>
      <vt:lpstr>Odds and Logistic Regression</vt:lpstr>
      <vt:lpstr>PowerPoint Presentation</vt:lpstr>
      <vt:lpstr>Back to Putting Data</vt:lpstr>
      <vt:lpstr>Golf Putts Odds</vt:lpstr>
      <vt:lpstr> Plot for Putts Data</vt:lpstr>
      <vt:lpstr>PowerPoint Presentation</vt:lpstr>
      <vt:lpstr>Odds Ratio</vt:lpstr>
      <vt:lpstr>Putting Data</vt:lpstr>
      <vt:lpstr>Odds Ratios for Putts</vt:lpstr>
      <vt:lpstr>Odds Ratios for Putts</vt:lpstr>
      <vt:lpstr>Interpreting “Slope” using Odds Ratio</vt:lpstr>
      <vt:lpstr>CI for Slope and Odds Ratio</vt:lpstr>
      <vt:lpstr>CI for Slope and Odds Ratio</vt:lpstr>
      <vt:lpstr>Recall: “Ordinary” Regression</vt:lpstr>
      <vt:lpstr>Test for Individual Coefficients</vt:lpstr>
      <vt:lpstr>Estimating Parameters in Ordinary Regression</vt:lpstr>
      <vt:lpstr>Test for Overall Fit</vt:lpstr>
      <vt:lpstr>Maximizing the Likelihood of the Sample</vt:lpstr>
      <vt:lpstr>Maximizing the Likelihood of the Sample</vt:lpstr>
      <vt:lpstr>Estimating Parameters in Logistic Regression</vt:lpstr>
      <vt:lpstr>Test for Overall Fit</vt:lpstr>
      <vt:lpstr>-2 ln⁡(L) for Constant (H0) Model</vt:lpstr>
      <vt:lpstr>Putts1: Made~Length</vt:lpstr>
      <vt:lpstr>Example: Golf Putts</vt:lpstr>
      <vt:lpstr>Putts1: Made~Length</vt:lpstr>
      <vt:lpstr>Evaluating Overall Fit</vt:lpstr>
      <vt:lpstr>Evaluating Overall Fit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2020-10-08T21:33:43Z</dcterms:created>
  <dcterms:modified xsi:type="dcterms:W3CDTF">2021-10-11T17:04:56Z</dcterms:modified>
</cp:coreProperties>
</file>