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24"/>
  </p:notesMasterIdLst>
  <p:handoutMasterIdLst>
    <p:handoutMasterId r:id="rId25"/>
  </p:handoutMasterIdLst>
  <p:sldIdLst>
    <p:sldId id="256" r:id="rId2"/>
    <p:sldId id="339" r:id="rId3"/>
    <p:sldId id="300" r:id="rId4"/>
    <p:sldId id="340" r:id="rId5"/>
    <p:sldId id="375" r:id="rId6"/>
    <p:sldId id="364" r:id="rId7"/>
    <p:sldId id="366" r:id="rId8"/>
    <p:sldId id="373" r:id="rId9"/>
    <p:sldId id="374" r:id="rId10"/>
    <p:sldId id="376" r:id="rId11"/>
    <p:sldId id="352" r:id="rId12"/>
    <p:sldId id="341" r:id="rId13"/>
    <p:sldId id="355" r:id="rId14"/>
    <p:sldId id="356" r:id="rId15"/>
    <p:sldId id="357" r:id="rId16"/>
    <p:sldId id="358" r:id="rId17"/>
    <p:sldId id="359" r:id="rId18"/>
    <p:sldId id="360" r:id="rId19"/>
    <p:sldId id="361" r:id="rId20"/>
    <p:sldId id="362" r:id="rId21"/>
    <p:sldId id="363" r:id="rId22"/>
    <p:sldId id="378" r:id="rId23"/>
  </p:sldIdLst>
  <p:sldSz cx="12192000" cy="6858000"/>
  <p:notesSz cx="7315200" cy="9601200"/>
  <p:defaultTextStyle>
    <a:defPPr>
      <a:defRPr lang="en-US"/>
    </a:defPPr>
    <a:lvl1pPr algn="l" rtl="0" eaLnBrk="0" fontAlgn="base" hangingPunct="0">
      <a:spcBef>
        <a:spcPct val="50000"/>
      </a:spcBef>
      <a:spcAft>
        <a:spcPct val="0"/>
      </a:spcAft>
      <a:defRPr sz="2400" kern="1200">
        <a:solidFill>
          <a:srgbClr val="FFFF66"/>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rgbClr val="FFFF66"/>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rgbClr val="FFFF66"/>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rgbClr val="FFFF66"/>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rgbClr val="FFFF66"/>
        </a:solidFill>
        <a:latin typeface="Times New Roman" pitchFamily="18" charset="0"/>
        <a:ea typeface="+mn-ea"/>
        <a:cs typeface="+mn-cs"/>
      </a:defRPr>
    </a:lvl5pPr>
    <a:lvl6pPr marL="2286000" algn="l" defTabSz="914400" rtl="0" eaLnBrk="1" latinLnBrk="0" hangingPunct="1">
      <a:defRPr sz="2400" kern="1200">
        <a:solidFill>
          <a:srgbClr val="FFFF66"/>
        </a:solidFill>
        <a:latin typeface="Times New Roman" pitchFamily="18" charset="0"/>
        <a:ea typeface="+mn-ea"/>
        <a:cs typeface="+mn-cs"/>
      </a:defRPr>
    </a:lvl6pPr>
    <a:lvl7pPr marL="2743200" algn="l" defTabSz="914400" rtl="0" eaLnBrk="1" latinLnBrk="0" hangingPunct="1">
      <a:defRPr sz="2400" kern="1200">
        <a:solidFill>
          <a:srgbClr val="FFFF66"/>
        </a:solidFill>
        <a:latin typeface="Times New Roman" pitchFamily="18" charset="0"/>
        <a:ea typeface="+mn-ea"/>
        <a:cs typeface="+mn-cs"/>
      </a:defRPr>
    </a:lvl7pPr>
    <a:lvl8pPr marL="3200400" algn="l" defTabSz="914400" rtl="0" eaLnBrk="1" latinLnBrk="0" hangingPunct="1">
      <a:defRPr sz="2400" kern="1200">
        <a:solidFill>
          <a:srgbClr val="FFFF66"/>
        </a:solidFill>
        <a:latin typeface="Times New Roman" pitchFamily="18" charset="0"/>
        <a:ea typeface="+mn-ea"/>
        <a:cs typeface="+mn-cs"/>
      </a:defRPr>
    </a:lvl8pPr>
    <a:lvl9pPr marL="3657600" algn="l" defTabSz="914400" rtl="0" eaLnBrk="1" latinLnBrk="0" hangingPunct="1">
      <a:defRPr sz="2400" kern="1200">
        <a:solidFill>
          <a:srgbClr val="FFFF66"/>
        </a:solidFill>
        <a:latin typeface="Times New Roman"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50021"/>
    <a:srgbClr val="006600"/>
    <a:srgbClr val="FFFF66"/>
    <a:srgbClr val="000000"/>
    <a:srgbClr val="660066"/>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2B338-99A3-4C5C-9A7F-C7E60736E807}" v="3" dt="2021-10-22T13:50:21.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93512" autoAdjust="0"/>
  </p:normalViewPr>
  <p:slideViewPr>
    <p:cSldViewPr>
      <p:cViewPr varScale="1">
        <p:scale>
          <a:sx n="118" d="100"/>
          <a:sy n="118" d="100"/>
        </p:scale>
        <p:origin x="108" y="11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38" tIns="48318" rIns="96638" bIns="48318" rtlCol="0"/>
          <a:lstStyle>
            <a:lvl1pPr algn="r">
              <a:defRPr sz="1400"/>
            </a:lvl1pPr>
          </a:lstStyle>
          <a:p>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38" tIns="48318" rIns="96638" bIns="48318" rtlCol="0" anchor="b"/>
          <a:lstStyle>
            <a:lvl1pPr algn="l">
              <a:defRPr sz="14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38" tIns="48318" rIns="96638" bIns="48318" rtlCol="0" anchor="b"/>
          <a:lstStyle>
            <a:lvl1pPr algn="r">
              <a:defRPr sz="1400"/>
            </a:lvl1pPr>
          </a:lstStyle>
          <a:p>
            <a:fld id="{F2AB6F3D-9F83-4158-A41F-651A0BC3C355}" type="slidenum">
              <a:rPr lang="en-US" smtClean="0"/>
              <a:t>‹#›</a:t>
            </a:fld>
            <a:endParaRPr lang="en-US"/>
          </a:p>
        </p:txBody>
      </p:sp>
    </p:spTree>
    <p:extLst>
      <p:ext uri="{BB962C8B-B14F-4D97-AF65-F5344CB8AC3E}">
        <p14:creationId xmlns:p14="http://schemas.microsoft.com/office/powerpoint/2010/main" val="28996697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8" tIns="48318" rIns="96638" bIns="48318" rtlCol="0"/>
          <a:lstStyle>
            <a:lvl1pPr algn="r">
              <a:defRPr sz="1400"/>
            </a:lvl1pPr>
          </a:lstStyle>
          <a:p>
            <a:pPr>
              <a:defRPr/>
            </a:pPr>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38" tIns="48318" rIns="96638" bIns="48318"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8" tIns="48318" rIns="96638" bIns="483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38" tIns="48318" rIns="96638" bIns="48318" rtlCol="0" anchor="b"/>
          <a:lstStyle>
            <a:lvl1pPr algn="l">
              <a:defRPr sz="14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38" tIns="48318" rIns="96638" bIns="48318" rtlCol="0" anchor="b"/>
          <a:lstStyle>
            <a:lvl1pPr algn="r">
              <a:defRPr sz="1400"/>
            </a:lvl1pPr>
          </a:lstStyle>
          <a:p>
            <a:pPr>
              <a:defRPr/>
            </a:pPr>
            <a:fld id="{6C70A9D8-DEDF-4F03-902A-0D8BAAEBE594}" type="slidenum">
              <a:rPr lang="en-US"/>
              <a:pPr>
                <a:defRPr/>
              </a:pPr>
              <a:t>‹#›</a:t>
            </a:fld>
            <a:endParaRPr lang="en-US"/>
          </a:p>
        </p:txBody>
      </p:sp>
    </p:spTree>
    <p:extLst>
      <p:ext uri="{BB962C8B-B14F-4D97-AF65-F5344CB8AC3E}">
        <p14:creationId xmlns:p14="http://schemas.microsoft.com/office/powerpoint/2010/main" val="218641520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C70A9D8-DEDF-4F03-902A-0D8BAAEBE594}" type="slidenum">
              <a:rPr lang="en-US" smtClean="0"/>
              <a:pPr>
                <a:defRPr/>
              </a:pPr>
              <a:t>1</a:t>
            </a:fld>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233528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rgbClr val="FFFF66"/>
                </a:solidFill>
                <a:latin typeface="Times New Roman" pitchFamily="18" charset="0"/>
              </a:defRPr>
            </a:lvl1pPr>
            <a:lvl2pPr marL="830217" indent="-319314">
              <a:defRPr sz="4000">
                <a:solidFill>
                  <a:srgbClr val="FFFF66"/>
                </a:solidFill>
                <a:latin typeface="Times New Roman" pitchFamily="18" charset="0"/>
              </a:defRPr>
            </a:lvl2pPr>
            <a:lvl3pPr marL="1277257" indent="-255451">
              <a:defRPr sz="4000">
                <a:solidFill>
                  <a:srgbClr val="FFFF66"/>
                </a:solidFill>
                <a:latin typeface="Times New Roman" pitchFamily="18" charset="0"/>
              </a:defRPr>
            </a:lvl3pPr>
            <a:lvl4pPr marL="1788160" indent="-255451">
              <a:defRPr sz="4000">
                <a:solidFill>
                  <a:srgbClr val="FFFF66"/>
                </a:solidFill>
                <a:latin typeface="Times New Roman" pitchFamily="18" charset="0"/>
              </a:defRPr>
            </a:lvl4pPr>
            <a:lvl5pPr marL="2299064" indent="-255451">
              <a:defRPr sz="4000">
                <a:solidFill>
                  <a:srgbClr val="FFFF66"/>
                </a:solidFill>
                <a:latin typeface="Times New Roman" pitchFamily="18" charset="0"/>
              </a:defRPr>
            </a:lvl5pPr>
            <a:lvl6pPr marL="2809966" indent="-255451" eaLnBrk="0" fontAlgn="base" hangingPunct="0">
              <a:spcBef>
                <a:spcPct val="50000"/>
              </a:spcBef>
              <a:spcAft>
                <a:spcPct val="0"/>
              </a:spcAft>
              <a:defRPr sz="4000">
                <a:solidFill>
                  <a:srgbClr val="FFFF66"/>
                </a:solidFill>
                <a:latin typeface="Times New Roman" pitchFamily="18" charset="0"/>
              </a:defRPr>
            </a:lvl6pPr>
            <a:lvl7pPr marL="3320869" indent="-255451" eaLnBrk="0" fontAlgn="base" hangingPunct="0">
              <a:spcBef>
                <a:spcPct val="50000"/>
              </a:spcBef>
              <a:spcAft>
                <a:spcPct val="0"/>
              </a:spcAft>
              <a:defRPr sz="4000">
                <a:solidFill>
                  <a:srgbClr val="FFFF66"/>
                </a:solidFill>
                <a:latin typeface="Times New Roman" pitchFamily="18" charset="0"/>
              </a:defRPr>
            </a:lvl7pPr>
            <a:lvl8pPr marL="3831772" indent="-255451" eaLnBrk="0" fontAlgn="base" hangingPunct="0">
              <a:spcBef>
                <a:spcPct val="50000"/>
              </a:spcBef>
              <a:spcAft>
                <a:spcPct val="0"/>
              </a:spcAft>
              <a:defRPr sz="4000">
                <a:solidFill>
                  <a:srgbClr val="FFFF66"/>
                </a:solidFill>
                <a:latin typeface="Times New Roman" pitchFamily="18" charset="0"/>
              </a:defRPr>
            </a:lvl8pPr>
            <a:lvl9pPr marL="4342675" indent="-255451" eaLnBrk="0" fontAlgn="base" hangingPunct="0">
              <a:spcBef>
                <a:spcPct val="50000"/>
              </a:spcBef>
              <a:spcAft>
                <a:spcPct val="0"/>
              </a:spcAft>
              <a:defRPr sz="4000">
                <a:solidFill>
                  <a:srgbClr val="FFFF66"/>
                </a:solidFill>
                <a:latin typeface="Times New Roman" pitchFamily="18" charset="0"/>
              </a:defRPr>
            </a:lvl9pPr>
          </a:lstStyle>
          <a:p>
            <a:fld id="{21131FC2-C7F6-4A1B-9657-E5CCF1A6622B}" type="slidenum">
              <a:rPr lang="en-US" sz="1400">
                <a:solidFill>
                  <a:schemeClr val="tx1"/>
                </a:solidFill>
              </a:rPr>
              <a:pPr/>
              <a:t>3</a:t>
            </a:fld>
            <a:endParaRPr lang="en-US" sz="1400">
              <a:solidFill>
                <a:schemeClr val="tx1"/>
              </a:solidFill>
            </a:endParaRPr>
          </a:p>
        </p:txBody>
      </p:sp>
      <p:sp>
        <p:nvSpPr>
          <p:cNvPr id="28675" name="Rectangle 2"/>
          <p:cNvSpPr>
            <a:spLocks noGrp="1" noRot="1" noChangeAspect="1" noChangeArrowheads="1" noTextEdit="1"/>
          </p:cNvSpPr>
          <p:nvPr>
            <p:ph type="sldImg"/>
          </p:nvPr>
        </p:nvSpPr>
        <p:spPr>
          <a:xfrm>
            <a:off x="457200" y="719138"/>
            <a:ext cx="6400800" cy="360045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69761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F06C8F-BBD6-478F-8680-60DABE6BAED9}" type="slidenum">
              <a:rPr lang="en-US"/>
              <a:pPr>
                <a:defRPr/>
              </a:pPr>
              <a:t>‹#›</a:t>
            </a:fld>
            <a:endParaRPr lang="en-US"/>
          </a:p>
        </p:txBody>
      </p:sp>
    </p:spTree>
    <p:extLst>
      <p:ext uri="{BB962C8B-B14F-4D97-AF65-F5344CB8AC3E}">
        <p14:creationId xmlns:p14="http://schemas.microsoft.com/office/powerpoint/2010/main" val="309165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D14FCE-6A64-4D30-B3B4-05F7AEF481DB}" type="slidenum">
              <a:rPr lang="en-US"/>
              <a:pPr>
                <a:defRPr/>
              </a:pPr>
              <a:t>‹#›</a:t>
            </a:fld>
            <a:endParaRPr lang="en-US"/>
          </a:p>
        </p:txBody>
      </p:sp>
    </p:spTree>
    <p:extLst>
      <p:ext uri="{BB962C8B-B14F-4D97-AF65-F5344CB8AC3E}">
        <p14:creationId xmlns:p14="http://schemas.microsoft.com/office/powerpoint/2010/main" val="32713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CA81F1-DDA4-4CEE-93E7-30FCF85FAEB8}" type="slidenum">
              <a:rPr lang="en-US"/>
              <a:pPr>
                <a:defRPr/>
              </a:pPr>
              <a:t>‹#›</a:t>
            </a:fld>
            <a:endParaRPr lang="en-US"/>
          </a:p>
        </p:txBody>
      </p:sp>
    </p:spTree>
    <p:extLst>
      <p:ext uri="{BB962C8B-B14F-4D97-AF65-F5344CB8AC3E}">
        <p14:creationId xmlns:p14="http://schemas.microsoft.com/office/powerpoint/2010/main" val="1215953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ED430C-C1AD-49ED-B7BF-ED0DD7E68EC5}" type="slidenum">
              <a:rPr lang="en-US"/>
              <a:pPr>
                <a:defRPr/>
              </a:pPr>
              <a:t>‹#›</a:t>
            </a:fld>
            <a:endParaRPr lang="en-US"/>
          </a:p>
        </p:txBody>
      </p:sp>
    </p:spTree>
    <p:extLst>
      <p:ext uri="{BB962C8B-B14F-4D97-AF65-F5344CB8AC3E}">
        <p14:creationId xmlns:p14="http://schemas.microsoft.com/office/powerpoint/2010/main" val="906265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12"/>
          <p:cNvSpPr>
            <a:spLocks noGrp="1"/>
          </p:cNvSpPr>
          <p:nvPr>
            <p:ph idx="1"/>
          </p:nvPr>
        </p:nvSpPr>
        <p:spPr>
          <a:xfrm>
            <a:off x="1676400" y="1676401"/>
            <a:ext cx="8839200" cy="1759458"/>
          </a:xfrm>
          <a:prstGeom prst="rect">
            <a:avLst/>
          </a:prstGeom>
          <a:ln w="76200" cmpd="thickThin">
            <a:solidFill>
              <a:schemeClr val="accent1"/>
            </a:solidFill>
          </a:ln>
        </p:spPr>
        <p:txBody>
          <a:bodyPr vert="horz" anchor="ctr">
            <a:normAutofit/>
          </a:bodyPr>
          <a:lstStyle>
            <a:lvl1pPr marL="0" indent="0" algn="ctr">
              <a:spcBef>
                <a:spcPts val="0"/>
              </a:spcBef>
              <a:spcAft>
                <a:spcPts val="1800"/>
              </a:spcAft>
              <a:buNone/>
              <a:defRPr sz="3200"/>
            </a:lvl1pPr>
            <a:lvl2pPr>
              <a:defRPr sz="2800"/>
            </a:lvl2pPr>
            <a:lvl3pPr>
              <a:defRPr sz="2400"/>
            </a:lvl3pPr>
            <a:lvl4pPr>
              <a:defRPr sz="2000"/>
            </a:lvl4pPr>
          </a:lstStyle>
          <a:p>
            <a:pPr lvl="0" eaLnBrk="1" latinLnBrk="0" hangingPunct="1"/>
            <a:r>
              <a:rPr kumimoji="0" lang="en-US"/>
              <a:t>Click to edit Master text styles</a:t>
            </a:r>
          </a:p>
        </p:txBody>
      </p:sp>
      <p:sp>
        <p:nvSpPr>
          <p:cNvPr id="5" name="Text Placeholder 12"/>
          <p:cNvSpPr>
            <a:spLocks noGrp="1"/>
          </p:cNvSpPr>
          <p:nvPr>
            <p:ph idx="10"/>
          </p:nvPr>
        </p:nvSpPr>
        <p:spPr>
          <a:xfrm>
            <a:off x="406400" y="3962400"/>
            <a:ext cx="11379200" cy="1219200"/>
          </a:xfrm>
          <a:prstGeom prst="rect">
            <a:avLst/>
          </a:prstGeom>
        </p:spPr>
        <p:txBody>
          <a:bodyPr vert="horz">
            <a:normAutofit/>
          </a:bodyPr>
          <a:lstStyle>
            <a:lvl1pPr>
              <a:spcBef>
                <a:spcPts val="0"/>
              </a:spcBef>
              <a:spcAft>
                <a:spcPts val="1800"/>
              </a:spcAft>
              <a:defRPr/>
            </a:lvl1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Tree>
    <p:extLst>
      <p:ext uri="{BB962C8B-B14F-4D97-AF65-F5344CB8AC3E}">
        <p14:creationId xmlns:p14="http://schemas.microsoft.com/office/powerpoint/2010/main" val="365236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E93D9E-AB53-4751-8955-16C0539C65C9}" type="slidenum">
              <a:rPr lang="en-US"/>
              <a:pPr>
                <a:defRPr/>
              </a:pPr>
              <a:t>‹#›</a:t>
            </a:fld>
            <a:endParaRPr lang="en-US"/>
          </a:p>
        </p:txBody>
      </p:sp>
    </p:spTree>
    <p:extLst>
      <p:ext uri="{BB962C8B-B14F-4D97-AF65-F5344CB8AC3E}">
        <p14:creationId xmlns:p14="http://schemas.microsoft.com/office/powerpoint/2010/main" val="312714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564CFD-47D5-4D58-B1C8-53476D7E0DAA}" type="slidenum">
              <a:rPr lang="en-US"/>
              <a:pPr>
                <a:defRPr/>
              </a:pPr>
              <a:t>‹#›</a:t>
            </a:fld>
            <a:endParaRPr lang="en-US"/>
          </a:p>
        </p:txBody>
      </p:sp>
    </p:spTree>
    <p:extLst>
      <p:ext uri="{BB962C8B-B14F-4D97-AF65-F5344CB8AC3E}">
        <p14:creationId xmlns:p14="http://schemas.microsoft.com/office/powerpoint/2010/main" val="123854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455C76-C9DD-4FB5-9102-E4750A980076}" type="slidenum">
              <a:rPr lang="en-US"/>
              <a:pPr>
                <a:defRPr/>
              </a:pPr>
              <a:t>‹#›</a:t>
            </a:fld>
            <a:endParaRPr lang="en-US"/>
          </a:p>
        </p:txBody>
      </p:sp>
    </p:spTree>
    <p:extLst>
      <p:ext uri="{BB962C8B-B14F-4D97-AF65-F5344CB8AC3E}">
        <p14:creationId xmlns:p14="http://schemas.microsoft.com/office/powerpoint/2010/main" val="113192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D106D0-6B10-4639-A094-69DA07BD3AB1}" type="slidenum">
              <a:rPr lang="en-US"/>
              <a:pPr>
                <a:defRPr/>
              </a:pPr>
              <a:t>‹#›</a:t>
            </a:fld>
            <a:endParaRPr lang="en-US"/>
          </a:p>
        </p:txBody>
      </p:sp>
    </p:spTree>
    <p:extLst>
      <p:ext uri="{BB962C8B-B14F-4D97-AF65-F5344CB8AC3E}">
        <p14:creationId xmlns:p14="http://schemas.microsoft.com/office/powerpoint/2010/main" val="415453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C4DB222-110D-433A-9454-118EB947B2E4}" type="slidenum">
              <a:rPr lang="en-US"/>
              <a:pPr>
                <a:defRPr/>
              </a:pPr>
              <a:t>‹#›</a:t>
            </a:fld>
            <a:endParaRPr lang="en-US"/>
          </a:p>
        </p:txBody>
      </p:sp>
    </p:spTree>
    <p:extLst>
      <p:ext uri="{BB962C8B-B14F-4D97-AF65-F5344CB8AC3E}">
        <p14:creationId xmlns:p14="http://schemas.microsoft.com/office/powerpoint/2010/main" val="136178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2CE26F-A5D0-4B47-A8F3-E4B6E6D64D65}" type="slidenum">
              <a:rPr lang="en-US"/>
              <a:pPr>
                <a:defRPr/>
              </a:pPr>
              <a:t>‹#›</a:t>
            </a:fld>
            <a:endParaRPr lang="en-US"/>
          </a:p>
        </p:txBody>
      </p:sp>
    </p:spTree>
    <p:extLst>
      <p:ext uri="{BB962C8B-B14F-4D97-AF65-F5344CB8AC3E}">
        <p14:creationId xmlns:p14="http://schemas.microsoft.com/office/powerpoint/2010/main" val="197711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C8B8EC-85E2-4FC2-BAE2-3752E45EB804}" type="slidenum">
              <a:rPr lang="en-US"/>
              <a:pPr>
                <a:defRPr/>
              </a:pPr>
              <a:t>‹#›</a:t>
            </a:fld>
            <a:endParaRPr lang="en-US"/>
          </a:p>
        </p:txBody>
      </p:sp>
    </p:spTree>
    <p:extLst>
      <p:ext uri="{BB962C8B-B14F-4D97-AF65-F5344CB8AC3E}">
        <p14:creationId xmlns:p14="http://schemas.microsoft.com/office/powerpoint/2010/main" val="646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14346F-BD07-4B2F-A814-E57F5BFB1A82}" type="slidenum">
              <a:rPr lang="en-US"/>
              <a:pPr>
                <a:defRPr/>
              </a:pPr>
              <a:t>‹#›</a:t>
            </a:fld>
            <a:endParaRPr lang="en-US"/>
          </a:p>
        </p:txBody>
      </p:sp>
    </p:spTree>
    <p:extLst>
      <p:ext uri="{BB962C8B-B14F-4D97-AF65-F5344CB8AC3E}">
        <p14:creationId xmlns:p14="http://schemas.microsoft.com/office/powerpoint/2010/main" val="206531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90000">
              <a:srgbClr val="0070C0"/>
            </a:gs>
          </a:gsLst>
          <a:lin ang="5400000" scaled="1"/>
          <a:tileRect/>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defRPr>
            </a:lvl1pPr>
          </a:lstStyle>
          <a:p>
            <a:pPr>
              <a:defRPr/>
            </a:pPr>
            <a:fld id="{C9561C27-7AAB-4DA6-B9FF-9F67060CB4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100000">
              <a:srgbClr val="0070C0"/>
            </a:gs>
          </a:gsLst>
          <a:lin ang="5400000" scaled="1"/>
          <a:tileRect/>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524000" y="533400"/>
            <a:ext cx="9144000" cy="3581400"/>
          </a:xfrm>
          <a:effectLst>
            <a:outerShdw dist="45791" dir="2021404" algn="ctr" rotWithShape="0">
              <a:srgbClr val="000000"/>
            </a:outerShdw>
          </a:effectLst>
        </p:spPr>
        <p:txBody>
          <a:bodyPr/>
          <a:lstStyle/>
          <a:p>
            <a:pPr>
              <a:lnSpc>
                <a:spcPct val="150000"/>
              </a:lnSpc>
              <a:defRPr/>
            </a:pPr>
            <a:r>
              <a:rPr lang="en-US" sz="4800" b="1" dirty="0">
                <a:solidFill>
                  <a:schemeClr val="bg1"/>
                </a:solidFill>
              </a:rPr>
              <a:t>STOR 455</a:t>
            </a:r>
            <a:br>
              <a:rPr lang="en-US" sz="4800" b="1" dirty="0">
                <a:solidFill>
                  <a:schemeClr val="bg1"/>
                </a:solidFill>
              </a:rPr>
            </a:br>
            <a:r>
              <a:rPr lang="en-US" sz="4800" b="1" dirty="0">
                <a:solidFill>
                  <a:schemeClr val="bg1"/>
                </a:solidFill>
              </a:rPr>
              <a:t>Class 28</a:t>
            </a:r>
          </a:p>
        </p:txBody>
      </p:sp>
      <p:sp>
        <p:nvSpPr>
          <p:cNvPr id="7171" name="Rectangle 4"/>
          <p:cNvSpPr>
            <a:spLocks noChangeArrowheads="1"/>
          </p:cNvSpPr>
          <p:nvPr/>
        </p:nvSpPr>
        <p:spPr bwMode="auto">
          <a:xfrm>
            <a:off x="2719388" y="27289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152400" y="1371600"/>
            <a:ext cx="10363200"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spcBef>
                <a:spcPct val="0"/>
              </a:spcBef>
            </a:pPr>
            <a:r>
              <a:rPr lang="en-US" altLang="en-US" sz="1600" b="1" dirty="0" err="1">
                <a:solidFill>
                  <a:schemeClr val="accent2"/>
                </a:solidFill>
                <a:latin typeface="Courier New" panose="02070309020205020404" pitchFamily="49" charset="0"/>
                <a:cs typeface="Courier New" panose="02070309020205020404" pitchFamily="49" charset="0"/>
              </a:rPr>
              <a:t>GoldenBalls_table</a:t>
            </a:r>
            <a:r>
              <a:rPr lang="en-US" altLang="en-US" sz="1600" b="1" dirty="0">
                <a:solidFill>
                  <a:schemeClr val="accent2"/>
                </a:solidFill>
                <a:latin typeface="Courier New" panose="02070309020205020404" pitchFamily="49" charset="0"/>
                <a:cs typeface="Courier New" panose="02070309020205020404" pitchFamily="49" charset="0"/>
              </a:rPr>
              <a:t> = table(</a:t>
            </a:r>
            <a:r>
              <a:rPr lang="en-US" altLang="en-US" sz="1600" b="1" dirty="0" err="1">
                <a:solidFill>
                  <a:schemeClr val="accent2"/>
                </a:solidFill>
                <a:latin typeface="Courier New" panose="02070309020205020404" pitchFamily="49" charset="0"/>
                <a:cs typeface="Courier New" panose="02070309020205020404" pitchFamily="49" charset="0"/>
              </a:rPr>
              <a:t>GoldenBalls$Split</a:t>
            </a:r>
            <a:r>
              <a:rPr lang="en-US" altLang="en-US" sz="1600" b="1" dirty="0">
                <a:solidFill>
                  <a:schemeClr val="accent2"/>
                </a:solidFill>
                <a:latin typeface="Courier New" panose="02070309020205020404" pitchFamily="49" charset="0"/>
                <a:cs typeface="Courier New" panose="02070309020205020404" pitchFamily="49" charset="0"/>
              </a:rPr>
              <a:t>, GoldenBalls$Over40)</a:t>
            </a:r>
          </a:p>
          <a:p>
            <a:pPr>
              <a:spcBef>
                <a:spcPct val="0"/>
              </a:spcBef>
            </a:pPr>
            <a:r>
              <a:rPr lang="en-US" altLang="en-US" sz="1600" b="1" dirty="0" err="1">
                <a:solidFill>
                  <a:schemeClr val="accent2"/>
                </a:solidFill>
                <a:latin typeface="Courier New" panose="02070309020205020404" pitchFamily="49" charset="0"/>
                <a:cs typeface="Courier New" panose="02070309020205020404" pitchFamily="49" charset="0"/>
              </a:rPr>
              <a:t>GoldenBalls_p_hat</a:t>
            </a:r>
            <a:r>
              <a:rPr lang="en-US" altLang="en-US" sz="1600" b="1" dirty="0">
                <a:solidFill>
                  <a:schemeClr val="accent2"/>
                </a:solidFill>
                <a:latin typeface="Courier New" panose="02070309020205020404" pitchFamily="49" charset="0"/>
                <a:cs typeface="Courier New" panose="02070309020205020404" pitchFamily="49" charset="0"/>
              </a:rPr>
              <a:t> = </a:t>
            </a:r>
            <a:r>
              <a:rPr lang="en-US" altLang="en-US" sz="1600" b="1" dirty="0" err="1">
                <a:solidFill>
                  <a:schemeClr val="accent2"/>
                </a:solidFill>
                <a:latin typeface="Courier New" panose="02070309020205020404" pitchFamily="49" charset="0"/>
                <a:cs typeface="Courier New" panose="02070309020205020404" pitchFamily="49" charset="0"/>
              </a:rPr>
              <a:t>as.vector</a:t>
            </a:r>
            <a:r>
              <a:rPr lang="en-US" altLang="en-US" sz="1600" b="1" dirty="0">
                <a:solidFill>
                  <a:schemeClr val="accent2"/>
                </a:solidFill>
                <a:latin typeface="Courier New" panose="02070309020205020404" pitchFamily="49" charset="0"/>
                <a:cs typeface="Courier New" panose="02070309020205020404" pitchFamily="49" charset="0"/>
              </a:rPr>
              <a:t>(</a:t>
            </a:r>
            <a:r>
              <a:rPr lang="en-US" altLang="en-US" sz="1600" b="1" dirty="0" err="1">
                <a:solidFill>
                  <a:schemeClr val="accent2"/>
                </a:solidFill>
                <a:latin typeface="Courier New" panose="02070309020205020404" pitchFamily="49" charset="0"/>
                <a:cs typeface="Courier New" panose="02070309020205020404" pitchFamily="49" charset="0"/>
              </a:rPr>
              <a:t>GoldenBalls_table</a:t>
            </a:r>
            <a:r>
              <a:rPr lang="en-US" altLang="en-US" sz="1600" b="1" dirty="0">
                <a:solidFill>
                  <a:schemeClr val="accent2"/>
                </a:solidFill>
                <a:latin typeface="Courier New" panose="02070309020205020404" pitchFamily="49" charset="0"/>
                <a:cs typeface="Courier New" panose="02070309020205020404" pitchFamily="49" charset="0"/>
              </a:rPr>
              <a:t>[2,]/</a:t>
            </a:r>
            <a:r>
              <a:rPr lang="en-US" altLang="en-US" sz="1600" b="1" dirty="0" err="1">
                <a:solidFill>
                  <a:schemeClr val="accent2"/>
                </a:solidFill>
                <a:latin typeface="Courier New" panose="02070309020205020404" pitchFamily="49" charset="0"/>
                <a:cs typeface="Courier New" panose="02070309020205020404" pitchFamily="49" charset="0"/>
              </a:rPr>
              <a:t>colSums</a:t>
            </a:r>
            <a:r>
              <a:rPr lang="en-US" altLang="en-US" sz="1600" b="1" dirty="0">
                <a:solidFill>
                  <a:schemeClr val="accent2"/>
                </a:solidFill>
                <a:latin typeface="Courier New" panose="02070309020205020404" pitchFamily="49" charset="0"/>
                <a:cs typeface="Courier New" panose="02070309020205020404" pitchFamily="49" charset="0"/>
              </a:rPr>
              <a:t>(</a:t>
            </a:r>
            <a:r>
              <a:rPr lang="en-US" altLang="en-US" sz="1600" b="1" dirty="0" err="1">
                <a:solidFill>
                  <a:schemeClr val="accent2"/>
                </a:solidFill>
                <a:latin typeface="Courier New" panose="02070309020205020404" pitchFamily="49" charset="0"/>
                <a:cs typeface="Courier New" panose="02070309020205020404" pitchFamily="49" charset="0"/>
              </a:rPr>
              <a:t>GoldenBalls_table</a:t>
            </a:r>
            <a:r>
              <a:rPr lang="en-US" altLang="en-US" sz="1600" b="1" dirty="0">
                <a:solidFill>
                  <a:schemeClr val="accent2"/>
                </a:solidFill>
                <a:latin typeface="Courier New" panose="02070309020205020404" pitchFamily="49" charset="0"/>
                <a:cs typeface="Courier New" panose="02070309020205020404" pitchFamily="49" charset="0"/>
              </a:rPr>
              <a:t>))</a:t>
            </a:r>
          </a:p>
          <a:p>
            <a:pPr>
              <a:spcBef>
                <a:spcPct val="0"/>
              </a:spcBef>
            </a:pPr>
            <a:endParaRPr lang="en-US" altLang="en-US" sz="1600" b="1" dirty="0">
              <a:solidFill>
                <a:schemeClr val="accent2"/>
              </a:solidFill>
              <a:latin typeface="Courier New" panose="02070309020205020404" pitchFamily="49" charset="0"/>
              <a:cs typeface="Courier New" panose="02070309020205020404" pitchFamily="49" charset="0"/>
            </a:endParaRPr>
          </a:p>
          <a:p>
            <a:pPr>
              <a:spcBef>
                <a:spcPct val="0"/>
              </a:spcBef>
            </a:pPr>
            <a:r>
              <a:rPr lang="en-US" altLang="en-US" sz="1600" b="1" dirty="0" err="1">
                <a:solidFill>
                  <a:schemeClr val="accent2"/>
                </a:solidFill>
                <a:latin typeface="Courier New" panose="02070309020205020404" pitchFamily="49" charset="0"/>
                <a:cs typeface="Courier New" panose="02070309020205020404" pitchFamily="49" charset="0"/>
              </a:rPr>
              <a:t>GoldenBalls_logodds_p_hat</a:t>
            </a:r>
            <a:r>
              <a:rPr lang="en-US" altLang="en-US" sz="1600" b="1" dirty="0">
                <a:solidFill>
                  <a:schemeClr val="accent2"/>
                </a:solidFill>
                <a:latin typeface="Courier New" panose="02070309020205020404" pitchFamily="49" charset="0"/>
                <a:cs typeface="Courier New" panose="02070309020205020404" pitchFamily="49" charset="0"/>
              </a:rPr>
              <a:t> = log(</a:t>
            </a:r>
            <a:r>
              <a:rPr lang="en-US" altLang="en-US" sz="1600" b="1" dirty="0" err="1">
                <a:solidFill>
                  <a:schemeClr val="accent2"/>
                </a:solidFill>
                <a:latin typeface="Courier New" panose="02070309020205020404" pitchFamily="49" charset="0"/>
                <a:cs typeface="Courier New" panose="02070309020205020404" pitchFamily="49" charset="0"/>
              </a:rPr>
              <a:t>GoldenBalls_p_hat</a:t>
            </a:r>
            <a:r>
              <a:rPr lang="en-US" altLang="en-US" sz="1600" b="1" dirty="0">
                <a:solidFill>
                  <a:schemeClr val="accent2"/>
                </a:solidFill>
                <a:latin typeface="Courier New" panose="02070309020205020404" pitchFamily="49" charset="0"/>
                <a:cs typeface="Courier New" panose="02070309020205020404" pitchFamily="49" charset="0"/>
              </a:rPr>
              <a:t>/(1-GoldenBalls_p_hat))</a:t>
            </a:r>
          </a:p>
          <a:p>
            <a:pPr>
              <a:spcBef>
                <a:spcPct val="0"/>
              </a:spcBef>
            </a:pPr>
            <a:endParaRPr lang="en-US" altLang="en-US" sz="1600" b="1" dirty="0">
              <a:solidFill>
                <a:schemeClr val="accent2"/>
              </a:solidFill>
              <a:latin typeface="Courier New" panose="02070309020205020404" pitchFamily="49" charset="0"/>
              <a:cs typeface="Courier New" panose="02070309020205020404" pitchFamily="49" charset="0"/>
            </a:endParaRPr>
          </a:p>
          <a:p>
            <a:pPr>
              <a:spcBef>
                <a:spcPct val="0"/>
              </a:spcBef>
            </a:pPr>
            <a:r>
              <a:rPr lang="en-US" altLang="en-US" sz="1600" b="1" dirty="0">
                <a:solidFill>
                  <a:schemeClr val="accent2"/>
                </a:solidFill>
                <a:latin typeface="Courier New" panose="02070309020205020404" pitchFamily="49" charset="0"/>
                <a:cs typeface="Courier New" panose="02070309020205020404" pitchFamily="49" charset="0"/>
              </a:rPr>
              <a:t>plot(</a:t>
            </a:r>
            <a:r>
              <a:rPr lang="en-US" altLang="en-US" sz="1600" b="1" dirty="0" err="1">
                <a:solidFill>
                  <a:schemeClr val="accent2"/>
                </a:solidFill>
                <a:latin typeface="Courier New" panose="02070309020205020404" pitchFamily="49" charset="0"/>
                <a:cs typeface="Courier New" panose="02070309020205020404" pitchFamily="49" charset="0"/>
              </a:rPr>
              <a:t>GoldenBalls_logodds_p_hat~c</a:t>
            </a:r>
            <a:r>
              <a:rPr lang="en-US" altLang="en-US" sz="1600" b="1" dirty="0">
                <a:solidFill>
                  <a:schemeClr val="accent2"/>
                </a:solidFill>
                <a:latin typeface="Courier New" panose="02070309020205020404" pitchFamily="49" charset="0"/>
                <a:cs typeface="Courier New" panose="02070309020205020404" pitchFamily="49" charset="0"/>
              </a:rPr>
              <a:t>(0,1))</a:t>
            </a:r>
          </a:p>
          <a:p>
            <a:pPr>
              <a:spcBef>
                <a:spcPct val="0"/>
              </a:spcBef>
            </a:pPr>
            <a:r>
              <a:rPr lang="en-US" altLang="en-US" sz="1600" b="1" dirty="0" err="1">
                <a:solidFill>
                  <a:schemeClr val="accent2"/>
                </a:solidFill>
                <a:latin typeface="Courier New" panose="02070309020205020404" pitchFamily="49" charset="0"/>
                <a:cs typeface="Courier New" panose="02070309020205020404" pitchFamily="49" charset="0"/>
              </a:rPr>
              <a:t>abline</a:t>
            </a:r>
            <a:r>
              <a:rPr lang="en-US" altLang="en-US" sz="1600" b="1" dirty="0">
                <a:solidFill>
                  <a:schemeClr val="accent2"/>
                </a:solidFill>
                <a:latin typeface="Courier New" panose="02070309020205020404" pitchFamily="49" charset="0"/>
                <a:cs typeface="Courier New" panose="02070309020205020404" pitchFamily="49" charset="0"/>
              </a:rPr>
              <a:t>(B0, B1, col="red")</a:t>
            </a:r>
          </a:p>
        </p:txBody>
      </p:sp>
      <p:sp>
        <p:nvSpPr>
          <p:cNvPr id="11" name="Rectangle 2"/>
          <p:cNvSpPr>
            <a:spLocks noGrp="1" noChangeArrowheads="1"/>
          </p:cNvSpPr>
          <p:nvPr>
            <p:ph type="title"/>
          </p:nvPr>
        </p:nvSpPr>
        <p:spPr>
          <a:xfrm>
            <a:off x="2057400" y="381000"/>
            <a:ext cx="7772400" cy="990600"/>
          </a:xfrm>
        </p:spPr>
        <p:txBody>
          <a:bodyPr/>
          <a:lstStyle/>
          <a:p>
            <a:r>
              <a:rPr lang="en-US" altLang="en-US" sz="3600" dirty="0">
                <a:solidFill>
                  <a:srgbClr val="FFFF66"/>
                </a:solidFill>
                <a:ea typeface="ＭＳ Ｐゴシック" panose="020B0600070205080204" pitchFamily="34" charset="-128"/>
              </a:rPr>
              <a:t>Golden Balls: Logistic Regression</a:t>
            </a:r>
          </a:p>
        </p:txBody>
      </p:sp>
      <p:pic>
        <p:nvPicPr>
          <p:cNvPr id="2" name="Picture 1"/>
          <p:cNvPicPr>
            <a:picLocks noChangeAspect="1"/>
          </p:cNvPicPr>
          <p:nvPr/>
        </p:nvPicPr>
        <p:blipFill>
          <a:blip r:embed="rId2"/>
          <a:stretch>
            <a:fillRect/>
          </a:stretch>
        </p:blipFill>
        <p:spPr>
          <a:xfrm>
            <a:off x="533400" y="3542287"/>
            <a:ext cx="5080114" cy="3135156"/>
          </a:xfrm>
          <a:prstGeom prst="rect">
            <a:avLst/>
          </a:prstGeom>
        </p:spPr>
      </p:pic>
      <p:sp>
        <p:nvSpPr>
          <p:cNvPr id="6" name="TextBox 5"/>
          <p:cNvSpPr txBox="1"/>
          <p:nvPr/>
        </p:nvSpPr>
        <p:spPr>
          <a:xfrm>
            <a:off x="5943600" y="3439686"/>
            <a:ext cx="3886200" cy="461665"/>
          </a:xfrm>
          <a:prstGeom prst="rect">
            <a:avLst/>
          </a:prstGeom>
          <a:noFill/>
        </p:spPr>
        <p:txBody>
          <a:bodyPr wrap="square" rtlCol="0">
            <a:spAutoFit/>
          </a:bodyPr>
          <a:lstStyle/>
          <a:p>
            <a:r>
              <a:rPr lang="en-US" dirty="0"/>
              <a:t>Does the data appear linear?</a:t>
            </a:r>
          </a:p>
        </p:txBody>
      </p:sp>
    </p:spTree>
    <p:extLst>
      <p:ext uri="{BB962C8B-B14F-4D97-AF65-F5344CB8AC3E}">
        <p14:creationId xmlns:p14="http://schemas.microsoft.com/office/powerpoint/2010/main" val="2989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r>
              <a:rPr lang="en-US" altLang="en-US" sz="4400" dirty="0"/>
              <a:t>Checking Linearity</a:t>
            </a:r>
          </a:p>
        </p:txBody>
      </p:sp>
      <p:sp>
        <p:nvSpPr>
          <p:cNvPr id="4" name="Text Box 3"/>
          <p:cNvSpPr txBox="1">
            <a:spLocks noChangeArrowheads="1"/>
          </p:cNvSpPr>
          <p:nvPr/>
        </p:nvSpPr>
        <p:spPr bwMode="auto">
          <a:xfrm>
            <a:off x="228600" y="1828800"/>
            <a:ext cx="8915400" cy="4001095"/>
          </a:xfrm>
          <a:prstGeom prst="rect">
            <a:avLst/>
          </a:prstGeom>
          <a:solidFill>
            <a:schemeClr val="tx1"/>
          </a:solidFill>
          <a:ln w="9525">
            <a:noFill/>
            <a:miter lim="800000"/>
            <a:headEnd/>
            <a:tailEnd/>
          </a:ln>
        </p:spPr>
        <p:txBody>
          <a:bodyPr wrap="square">
            <a:spAutoFit/>
          </a:bodyPr>
          <a:lstStyle/>
          <a:p>
            <a:pPr marL="514350" indent="-914400">
              <a:spcBef>
                <a:spcPts val="1200"/>
              </a:spcBef>
              <a:defRPr/>
            </a:pPr>
            <a:r>
              <a:rPr lang="en-US" sz="2800" dirty="0">
                <a:latin typeface="Times New Roman" charset="0"/>
              </a:rPr>
              <a:t>Three methods depending on the type of dataset:</a:t>
            </a:r>
          </a:p>
          <a:p>
            <a:pPr marL="342900" indent="-342900">
              <a:spcBef>
                <a:spcPts val="1200"/>
              </a:spcBef>
              <a:buFont typeface="Arial" panose="020B0604020202020204" pitchFamily="34" charset="0"/>
              <a:buChar char="•"/>
              <a:defRPr/>
            </a:pPr>
            <a:r>
              <a:rPr lang="en-US" sz="2800" dirty="0">
                <a:latin typeface="Times New Roman" charset="0"/>
              </a:rPr>
              <a:t>Datasets with a binary predictor – nothing to check! We’ll come back to this…</a:t>
            </a:r>
          </a:p>
          <a:p>
            <a:pPr marL="342900" indent="-342900">
              <a:spcBef>
                <a:spcPts val="1200"/>
              </a:spcBef>
              <a:buFont typeface="Arial" panose="020B0604020202020204" pitchFamily="34" charset="0"/>
              <a:buChar char="•"/>
              <a:defRPr/>
            </a:pPr>
            <a:r>
              <a:rPr lang="en-US" sz="2800" dirty="0">
                <a:latin typeface="Times New Roman" charset="0"/>
              </a:rPr>
              <a:t>Datasets with a quantitative predictor with many response values for each predictor</a:t>
            </a:r>
          </a:p>
          <a:p>
            <a:pPr marL="342900" indent="-342900">
              <a:spcBef>
                <a:spcPts val="1200"/>
              </a:spcBef>
              <a:buFont typeface="Arial" panose="020B0604020202020204" pitchFamily="34" charset="0"/>
              <a:buChar char="•"/>
              <a:defRPr/>
            </a:pPr>
            <a:r>
              <a:rPr lang="en-US" sz="2800" dirty="0">
                <a:latin typeface="Times New Roman" charset="0"/>
              </a:rPr>
              <a:t>Datasets with a quantitative predictor with many values for the predictor but few response values for each predictor value. </a:t>
            </a:r>
          </a:p>
        </p:txBody>
      </p:sp>
    </p:spTree>
    <p:extLst>
      <p:ext uri="{BB962C8B-B14F-4D97-AF65-F5344CB8AC3E}">
        <p14:creationId xmlns:p14="http://schemas.microsoft.com/office/powerpoint/2010/main" val="383491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3" end="3"/>
                                            </p:txEl>
                                          </p:spTgt>
                                        </p:tgtEl>
                                        <p:attrNameLst>
                                          <p:attrName>style.color</p:attrName>
                                        </p:attrNameLst>
                                      </p:cBhvr>
                                      <p:to>
                                        <a:srgbClr val="C1FFEF"/>
                                      </p:to>
                                    </p:animClr>
                                    <p:animClr clrSpc="rgb" dir="cw">
                                      <p:cBhvr>
                                        <p:cTn id="7" dur="500" fill="hold"/>
                                        <p:tgtEl>
                                          <p:spTgt spid="4">
                                            <p:txEl>
                                              <p:pRg st="3" end="3"/>
                                            </p:txEl>
                                          </p:spTgt>
                                        </p:tgtEl>
                                        <p:attrNameLst>
                                          <p:attrName>fillcolor</p:attrName>
                                        </p:attrNameLst>
                                      </p:cBhvr>
                                      <p:to>
                                        <a:srgbClr val="C1FFEF"/>
                                      </p:to>
                                    </p:animClr>
                                    <p:set>
                                      <p:cBhvr>
                                        <p:cTn id="8" dur="500" fill="hold"/>
                                        <p:tgtEl>
                                          <p:spTgt spid="4">
                                            <p:txEl>
                                              <p:pRg st="3" end="3"/>
                                            </p:txEl>
                                          </p:spTgt>
                                        </p:tgtEl>
                                        <p:attrNameLst>
                                          <p:attrName>fill.type</p:attrName>
                                        </p:attrNameLst>
                                      </p:cBhvr>
                                      <p:to>
                                        <p:strVal val="solid"/>
                                      </p:to>
                                    </p:set>
                                    <p:set>
                                      <p:cBhvr>
                                        <p:cTn id="9"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spcBef>
                <a:spcPts val="0"/>
              </a:spcBef>
              <a:defRPr/>
            </a:pPr>
            <a:r>
              <a:rPr lang="en-US" sz="4000" dirty="0">
                <a:latin typeface="Times New Roman" charset="0"/>
              </a:rPr>
              <a:t>Quantitative predictor: </a:t>
            </a:r>
          </a:p>
          <a:p>
            <a:pPr algn="ctr">
              <a:spcBef>
                <a:spcPts val="0"/>
              </a:spcBef>
              <a:defRPr/>
            </a:pPr>
            <a:r>
              <a:rPr lang="en-US" sz="4000" dirty="0">
                <a:solidFill>
                  <a:srgbClr val="FF0000"/>
                </a:solidFill>
                <a:latin typeface="Times New Roman" charset="0"/>
              </a:rPr>
              <a:t>Few</a:t>
            </a:r>
            <a:r>
              <a:rPr lang="en-US" sz="4000" dirty="0">
                <a:latin typeface="Times New Roman" charset="0"/>
              </a:rPr>
              <a:t> response values for each predictor</a:t>
            </a:r>
          </a:p>
        </p:txBody>
      </p:sp>
      <p:sp>
        <p:nvSpPr>
          <p:cNvPr id="6" name="Text Box 3"/>
          <p:cNvSpPr txBox="1">
            <a:spLocks noChangeArrowheads="1"/>
          </p:cNvSpPr>
          <p:nvPr/>
        </p:nvSpPr>
        <p:spPr bwMode="auto">
          <a:xfrm>
            <a:off x="247920" y="2044005"/>
            <a:ext cx="8667480" cy="1384995"/>
          </a:xfrm>
          <a:prstGeom prst="rect">
            <a:avLst/>
          </a:prstGeom>
          <a:solidFill>
            <a:schemeClr val="tx1"/>
          </a:solidFill>
          <a:ln w="9525">
            <a:noFill/>
            <a:miter lim="800000"/>
            <a:headEnd/>
            <a:tailEnd/>
          </a:ln>
        </p:spPr>
        <p:txBody>
          <a:bodyPr wrap="square">
            <a:spAutoFit/>
          </a:bodyPr>
          <a:lstStyle/>
          <a:p>
            <a:pPr>
              <a:spcBef>
                <a:spcPts val="1200"/>
              </a:spcBef>
              <a:defRPr/>
            </a:pPr>
            <a:r>
              <a:rPr lang="en-US" sz="2800" dirty="0">
                <a:latin typeface="Times New Roman" charset="0"/>
              </a:rPr>
              <a:t>This process breaks down if there are not many values of the response, but the previous process can be mimicked by manipulating the data first.</a:t>
            </a:r>
          </a:p>
        </p:txBody>
      </p:sp>
      <p:sp>
        <p:nvSpPr>
          <p:cNvPr id="8" name="Text Box 3"/>
          <p:cNvSpPr txBox="1">
            <a:spLocks noChangeArrowheads="1"/>
          </p:cNvSpPr>
          <p:nvPr/>
        </p:nvSpPr>
        <p:spPr bwMode="auto">
          <a:xfrm>
            <a:off x="247920" y="3723144"/>
            <a:ext cx="8667480" cy="2708434"/>
          </a:xfrm>
          <a:prstGeom prst="rect">
            <a:avLst/>
          </a:prstGeom>
          <a:solidFill>
            <a:schemeClr val="tx1"/>
          </a:solidFill>
          <a:ln w="9525">
            <a:noFill/>
            <a:miter lim="800000"/>
            <a:headEnd/>
            <a:tailEnd/>
          </a:ln>
        </p:spPr>
        <p:txBody>
          <a:bodyPr wrap="square">
            <a:spAutoFit/>
          </a:bodyPr>
          <a:lstStyle/>
          <a:p>
            <a:pPr marL="514350" indent="-914400">
              <a:spcBef>
                <a:spcPts val="1200"/>
              </a:spcBef>
              <a:defRPr/>
            </a:pPr>
            <a:r>
              <a:rPr lang="en-US" sz="2800" dirty="0">
                <a:latin typeface="Times New Roman" charset="0"/>
              </a:rPr>
              <a:t>We can manipulate the data by:</a:t>
            </a:r>
          </a:p>
          <a:p>
            <a:pPr marL="514350" indent="-914400">
              <a:spcBef>
                <a:spcPts val="1200"/>
              </a:spcBef>
              <a:buFont typeface="+mj-lt"/>
              <a:buAutoNum type="arabicPeriod"/>
              <a:defRPr/>
            </a:pPr>
            <a:r>
              <a:rPr lang="en-US" sz="2800" dirty="0">
                <a:latin typeface="Times New Roman" charset="0"/>
              </a:rPr>
              <a:t>Slicing the x-axis into intervals.</a:t>
            </a:r>
          </a:p>
          <a:p>
            <a:pPr marL="514350" indent="-914400">
              <a:spcBef>
                <a:spcPts val="1200"/>
              </a:spcBef>
              <a:buFont typeface="+mj-lt"/>
              <a:buAutoNum type="arabicPeriod"/>
              <a:defRPr/>
            </a:pPr>
            <a:r>
              <a:rPr lang="en-US" sz="2800" dirty="0">
                <a:latin typeface="Times New Roman" charset="0"/>
              </a:rPr>
              <a:t>Compute the average x-value and empirical logit for   	each slice</a:t>
            </a:r>
          </a:p>
          <a:p>
            <a:pPr marL="514350" indent="-914400">
              <a:spcBef>
                <a:spcPts val="1200"/>
              </a:spcBef>
              <a:buFont typeface="+mj-lt"/>
              <a:buAutoNum type="arabicPeriod"/>
              <a:defRPr/>
            </a:pPr>
            <a:r>
              <a:rPr lang="en-US" sz="2800" dirty="0">
                <a:latin typeface="Times New Roman" charset="0"/>
              </a:rPr>
              <a:t>Plot the values as before</a:t>
            </a:r>
          </a:p>
        </p:txBody>
      </p:sp>
    </p:spTree>
    <p:extLst>
      <p:ext uri="{BB962C8B-B14F-4D97-AF65-F5344CB8AC3E}">
        <p14:creationId xmlns:p14="http://schemas.microsoft.com/office/powerpoint/2010/main" val="35384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spcBef>
                <a:spcPts val="0"/>
              </a:spcBef>
              <a:defRPr/>
            </a:pPr>
            <a:r>
              <a:rPr lang="en-US" sz="4000" dirty="0">
                <a:latin typeface="Times New Roman" charset="0"/>
              </a:rPr>
              <a:t>Quantitative predictor: </a:t>
            </a:r>
          </a:p>
          <a:p>
            <a:pPr algn="ctr">
              <a:spcBef>
                <a:spcPts val="0"/>
              </a:spcBef>
              <a:defRPr/>
            </a:pPr>
            <a:r>
              <a:rPr lang="en-US" sz="4000" dirty="0">
                <a:solidFill>
                  <a:srgbClr val="FF0000"/>
                </a:solidFill>
                <a:latin typeface="Times New Roman" charset="0"/>
              </a:rPr>
              <a:t>Few</a:t>
            </a:r>
            <a:r>
              <a:rPr lang="en-US" sz="4000" dirty="0">
                <a:latin typeface="Times New Roman" charset="0"/>
              </a:rPr>
              <a:t> response values for each predictor</a:t>
            </a:r>
          </a:p>
        </p:txBody>
      </p:sp>
      <p:sp>
        <p:nvSpPr>
          <p:cNvPr id="2" name="TextBox 1"/>
          <p:cNvSpPr txBox="1"/>
          <p:nvPr/>
        </p:nvSpPr>
        <p:spPr>
          <a:xfrm>
            <a:off x="228600" y="2057400"/>
            <a:ext cx="8746433" cy="1169551"/>
          </a:xfrm>
          <a:prstGeom prst="rect">
            <a:avLst/>
          </a:prstGeom>
          <a:noFill/>
        </p:spPr>
        <p:txBody>
          <a:bodyPr wrap="none" rtlCol="0">
            <a:spAutoFit/>
          </a:bodyPr>
          <a:lstStyle/>
          <a:p>
            <a:r>
              <a:rPr lang="en-US" sz="2800" dirty="0"/>
              <a:t>Medical School Acceptance Dataset:</a:t>
            </a:r>
          </a:p>
          <a:p>
            <a:r>
              <a:rPr lang="en-US" sz="2800" dirty="0"/>
              <a:t>Is GPA a useful predictor for acceptance to medical school?</a:t>
            </a:r>
          </a:p>
        </p:txBody>
      </p:sp>
      <p:sp>
        <p:nvSpPr>
          <p:cNvPr id="7" name="Rectangle 4"/>
          <p:cNvSpPr>
            <a:spLocks noChangeArrowheads="1"/>
          </p:cNvSpPr>
          <p:nvPr/>
        </p:nvSpPr>
        <p:spPr bwMode="auto">
          <a:xfrm>
            <a:off x="218660" y="3549181"/>
            <a:ext cx="8686800"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sz="2000" b="1" dirty="0">
                <a:solidFill>
                  <a:schemeClr val="accent2"/>
                </a:solidFill>
                <a:latin typeface="Courier New" pitchFamily="49" charset="0"/>
              </a:rPr>
              <a:t>data("</a:t>
            </a:r>
            <a:r>
              <a:rPr lang="en-US" sz="2000" b="1" dirty="0" err="1">
                <a:solidFill>
                  <a:schemeClr val="accent2"/>
                </a:solidFill>
                <a:latin typeface="Courier New" pitchFamily="49" charset="0"/>
              </a:rPr>
              <a:t>MedGPA</a:t>
            </a:r>
            <a:r>
              <a:rPr lang="en-US" sz="2000" b="1" dirty="0">
                <a:solidFill>
                  <a:schemeClr val="accent2"/>
                </a:solidFill>
                <a:latin typeface="Courier New" pitchFamily="49" charset="0"/>
              </a:rPr>
              <a:t>")</a:t>
            </a:r>
          </a:p>
          <a:p>
            <a:pPr>
              <a:spcBef>
                <a:spcPct val="0"/>
              </a:spcBef>
            </a:pPr>
            <a:r>
              <a:rPr lang="en-US" sz="2000" b="1" dirty="0">
                <a:solidFill>
                  <a:schemeClr val="accent2"/>
                </a:solidFill>
                <a:latin typeface="Courier New" pitchFamily="49" charset="0"/>
              </a:rPr>
              <a:t>head(</a:t>
            </a:r>
            <a:r>
              <a:rPr lang="en-US" sz="2000" b="1" dirty="0" err="1">
                <a:solidFill>
                  <a:schemeClr val="accent2"/>
                </a:solidFill>
                <a:latin typeface="Courier New" pitchFamily="49" charset="0"/>
              </a:rPr>
              <a:t>MedGPA</a:t>
            </a:r>
            <a:r>
              <a:rPr lang="en-US" sz="2000" b="1" dirty="0">
                <a:solidFill>
                  <a:schemeClr val="accent2"/>
                </a:solidFill>
                <a:latin typeface="Courier New" pitchFamily="49" charset="0"/>
              </a:rPr>
              <a:t>)</a:t>
            </a:r>
          </a:p>
        </p:txBody>
      </p:sp>
      <p:pic>
        <p:nvPicPr>
          <p:cNvPr id="3" name="Picture 2"/>
          <p:cNvPicPr>
            <a:picLocks noChangeAspect="1"/>
          </p:cNvPicPr>
          <p:nvPr/>
        </p:nvPicPr>
        <p:blipFill>
          <a:blip r:embed="rId2"/>
          <a:stretch>
            <a:fillRect/>
          </a:stretch>
        </p:blipFill>
        <p:spPr>
          <a:xfrm>
            <a:off x="228600" y="4463582"/>
            <a:ext cx="8676861" cy="2211173"/>
          </a:xfrm>
          <a:prstGeom prst="rect">
            <a:avLst/>
          </a:prstGeom>
        </p:spPr>
      </p:pic>
    </p:spTree>
    <p:extLst>
      <p:ext uri="{BB962C8B-B14F-4D97-AF65-F5344CB8AC3E}">
        <p14:creationId xmlns:p14="http://schemas.microsoft.com/office/powerpoint/2010/main" val="631849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spcBef>
                <a:spcPts val="0"/>
              </a:spcBef>
              <a:defRPr/>
            </a:pPr>
            <a:r>
              <a:rPr lang="en-US" sz="4000" dirty="0">
                <a:latin typeface="Times New Roman" charset="0"/>
              </a:rPr>
              <a:t>Quantitative predictor: </a:t>
            </a:r>
          </a:p>
          <a:p>
            <a:pPr algn="ctr">
              <a:spcBef>
                <a:spcPts val="0"/>
              </a:spcBef>
              <a:defRPr/>
            </a:pPr>
            <a:r>
              <a:rPr lang="en-US" sz="4000" dirty="0">
                <a:solidFill>
                  <a:srgbClr val="FF0000"/>
                </a:solidFill>
                <a:latin typeface="Times New Roman" charset="0"/>
              </a:rPr>
              <a:t>Few</a:t>
            </a:r>
            <a:r>
              <a:rPr lang="en-US" sz="4000" dirty="0">
                <a:latin typeface="Times New Roman" charset="0"/>
              </a:rPr>
              <a:t> response values for each predictor</a:t>
            </a:r>
          </a:p>
        </p:txBody>
      </p:sp>
      <p:sp>
        <p:nvSpPr>
          <p:cNvPr id="7" name="Rectangle 4"/>
          <p:cNvSpPr>
            <a:spLocks noChangeArrowheads="1"/>
          </p:cNvSpPr>
          <p:nvPr/>
        </p:nvSpPr>
        <p:spPr bwMode="auto">
          <a:xfrm>
            <a:off x="228600" y="1780640"/>
            <a:ext cx="9144000" cy="2308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sz="1800" b="1" dirty="0" err="1">
                <a:solidFill>
                  <a:schemeClr val="accent2"/>
                </a:solidFill>
                <a:latin typeface="Courier New" pitchFamily="49" charset="0"/>
              </a:rPr>
              <a:t>MedGPA.glm</a:t>
            </a:r>
            <a:r>
              <a:rPr lang="en-US" sz="1800" b="1" dirty="0">
                <a:solidFill>
                  <a:schemeClr val="accent2"/>
                </a:solidFill>
                <a:latin typeface="Courier New" pitchFamily="49" charset="0"/>
              </a:rPr>
              <a:t> = </a:t>
            </a:r>
            <a:r>
              <a:rPr lang="en-US" sz="1800" b="1" dirty="0" err="1">
                <a:solidFill>
                  <a:schemeClr val="accent2"/>
                </a:solidFill>
                <a:latin typeface="Courier New" pitchFamily="49" charset="0"/>
              </a:rPr>
              <a:t>glm</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Acceptance~GPA</a:t>
            </a:r>
            <a:r>
              <a:rPr lang="en-US" sz="1800" b="1" dirty="0">
                <a:solidFill>
                  <a:schemeClr val="accent2"/>
                </a:solidFill>
                <a:latin typeface="Courier New" pitchFamily="49" charset="0"/>
              </a:rPr>
              <a:t>, data=</a:t>
            </a:r>
            <a:r>
              <a:rPr lang="en-US" sz="1800" b="1" dirty="0" err="1">
                <a:solidFill>
                  <a:schemeClr val="accent2"/>
                </a:solidFill>
                <a:latin typeface="Courier New" pitchFamily="49" charset="0"/>
              </a:rPr>
              <a:t>MedGPA</a:t>
            </a:r>
            <a:r>
              <a:rPr lang="en-US" sz="1800" b="1" dirty="0">
                <a:solidFill>
                  <a:schemeClr val="accent2"/>
                </a:solidFill>
                <a:latin typeface="Courier New" pitchFamily="49" charset="0"/>
              </a:rPr>
              <a:t>, family = binomial)</a:t>
            </a:r>
          </a:p>
          <a:p>
            <a:pPr>
              <a:spcBef>
                <a:spcPct val="0"/>
              </a:spcBef>
            </a:pPr>
            <a:r>
              <a:rPr lang="en-US" sz="1800" b="1" dirty="0">
                <a:solidFill>
                  <a:schemeClr val="accent2"/>
                </a:solidFill>
                <a:latin typeface="Courier New" pitchFamily="49" charset="0"/>
              </a:rPr>
              <a:t>plot(</a:t>
            </a:r>
            <a:r>
              <a:rPr lang="en-US" sz="1800" b="1" dirty="0" err="1">
                <a:solidFill>
                  <a:schemeClr val="accent2"/>
                </a:solidFill>
                <a:latin typeface="Courier New" pitchFamily="49" charset="0"/>
              </a:rPr>
              <a:t>Acceptance~GPA</a:t>
            </a:r>
            <a:r>
              <a:rPr lang="en-US" sz="1800" b="1" dirty="0">
                <a:solidFill>
                  <a:schemeClr val="accent2"/>
                </a:solidFill>
                <a:latin typeface="Courier New" pitchFamily="49" charset="0"/>
              </a:rPr>
              <a:t>, data=</a:t>
            </a:r>
            <a:r>
              <a:rPr lang="en-US" sz="1800" b="1" dirty="0" err="1">
                <a:solidFill>
                  <a:schemeClr val="accent2"/>
                </a:solidFill>
                <a:latin typeface="Courier New" pitchFamily="49" charset="0"/>
              </a:rPr>
              <a:t>MedGPA</a:t>
            </a:r>
            <a:r>
              <a:rPr lang="en-US" sz="1800" b="1" dirty="0">
                <a:solidFill>
                  <a:schemeClr val="accent2"/>
                </a:solidFill>
                <a:latin typeface="Courier New" pitchFamily="49" charset="0"/>
              </a:rPr>
              <a:t>)</a:t>
            </a:r>
          </a:p>
          <a:p>
            <a:pPr>
              <a:spcBef>
                <a:spcPct val="0"/>
              </a:spcBef>
            </a:pPr>
            <a:endParaRPr lang="en-US" sz="1800" b="1" dirty="0">
              <a:solidFill>
                <a:schemeClr val="accent2"/>
              </a:solidFill>
              <a:latin typeface="Courier New" pitchFamily="49" charset="0"/>
            </a:endParaRPr>
          </a:p>
          <a:p>
            <a:pPr>
              <a:spcBef>
                <a:spcPct val="0"/>
              </a:spcBef>
            </a:pPr>
            <a:r>
              <a:rPr lang="en-US" sz="1800" b="1" dirty="0">
                <a:solidFill>
                  <a:schemeClr val="accent2"/>
                </a:solidFill>
                <a:latin typeface="Courier New" pitchFamily="49" charset="0"/>
              </a:rPr>
              <a:t>B0 = summary(</a:t>
            </a:r>
            <a:r>
              <a:rPr lang="en-US" sz="1800" b="1" dirty="0" err="1">
                <a:solidFill>
                  <a:schemeClr val="accent2"/>
                </a:solidFill>
                <a:latin typeface="Courier New" pitchFamily="49" charset="0"/>
              </a:rPr>
              <a:t>MedGPA.glm</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coef</a:t>
            </a:r>
            <a:r>
              <a:rPr lang="en-US" sz="1800" b="1" dirty="0">
                <a:solidFill>
                  <a:schemeClr val="accent2"/>
                </a:solidFill>
                <a:latin typeface="Courier New" pitchFamily="49" charset="0"/>
              </a:rPr>
              <a:t>[1]</a:t>
            </a:r>
          </a:p>
          <a:p>
            <a:pPr>
              <a:spcBef>
                <a:spcPct val="0"/>
              </a:spcBef>
            </a:pPr>
            <a:r>
              <a:rPr lang="en-US" sz="1800" b="1" dirty="0">
                <a:solidFill>
                  <a:schemeClr val="accent2"/>
                </a:solidFill>
                <a:latin typeface="Courier New" pitchFamily="49" charset="0"/>
              </a:rPr>
              <a:t>B1 = summary(</a:t>
            </a:r>
            <a:r>
              <a:rPr lang="en-US" sz="1800" b="1" dirty="0" err="1">
                <a:solidFill>
                  <a:schemeClr val="accent2"/>
                </a:solidFill>
                <a:latin typeface="Courier New" pitchFamily="49" charset="0"/>
              </a:rPr>
              <a:t>MedGPA.glm</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coef</a:t>
            </a:r>
            <a:r>
              <a:rPr lang="en-US" sz="1800" b="1" dirty="0">
                <a:solidFill>
                  <a:schemeClr val="accent2"/>
                </a:solidFill>
                <a:latin typeface="Courier New" pitchFamily="49" charset="0"/>
              </a:rPr>
              <a:t>[2]</a:t>
            </a:r>
          </a:p>
          <a:p>
            <a:pPr>
              <a:spcBef>
                <a:spcPct val="0"/>
              </a:spcBef>
            </a:pPr>
            <a:endParaRPr lang="en-US" sz="1800" b="1" dirty="0">
              <a:solidFill>
                <a:schemeClr val="accent2"/>
              </a:solidFill>
              <a:latin typeface="Courier New" pitchFamily="49" charset="0"/>
            </a:endParaRPr>
          </a:p>
          <a:p>
            <a:pPr>
              <a:spcBef>
                <a:spcPct val="0"/>
              </a:spcBef>
            </a:pPr>
            <a:r>
              <a:rPr lang="en-US" sz="1800" b="1" dirty="0">
                <a:solidFill>
                  <a:schemeClr val="accent2"/>
                </a:solidFill>
                <a:latin typeface="Courier New" pitchFamily="49" charset="0"/>
              </a:rPr>
              <a:t>plot(jitter(</a:t>
            </a:r>
            <a:r>
              <a:rPr lang="en-US" sz="1800" b="1" dirty="0" err="1">
                <a:solidFill>
                  <a:schemeClr val="accent2"/>
                </a:solidFill>
                <a:latin typeface="Courier New" pitchFamily="49" charset="0"/>
              </a:rPr>
              <a:t>Acceptance,amount</a:t>
            </a:r>
            <a:r>
              <a:rPr lang="en-US" sz="1800" b="1" dirty="0">
                <a:solidFill>
                  <a:schemeClr val="accent2"/>
                </a:solidFill>
                <a:latin typeface="Courier New" pitchFamily="49" charset="0"/>
              </a:rPr>
              <a:t>=0.1)~</a:t>
            </a:r>
            <a:r>
              <a:rPr lang="en-US" sz="1800" b="1" dirty="0" err="1">
                <a:solidFill>
                  <a:schemeClr val="accent2"/>
                </a:solidFill>
                <a:latin typeface="Courier New" pitchFamily="49" charset="0"/>
              </a:rPr>
              <a:t>GPA,data</a:t>
            </a:r>
            <a:r>
              <a:rPr lang="en-US" sz="1800" b="1" dirty="0">
                <a:solidFill>
                  <a:schemeClr val="accent2"/>
                </a:solidFill>
                <a:latin typeface="Courier New" pitchFamily="49" charset="0"/>
              </a:rPr>
              <a:t>=</a:t>
            </a:r>
            <a:r>
              <a:rPr lang="en-US" sz="1800" b="1" dirty="0" err="1">
                <a:solidFill>
                  <a:schemeClr val="accent2"/>
                </a:solidFill>
                <a:latin typeface="Courier New" pitchFamily="49" charset="0"/>
              </a:rPr>
              <a:t>MedGPA</a:t>
            </a:r>
            <a:r>
              <a:rPr lang="en-US" sz="1800" b="1" dirty="0">
                <a:solidFill>
                  <a:schemeClr val="accent2"/>
                </a:solidFill>
                <a:latin typeface="Courier New" pitchFamily="49" charset="0"/>
              </a:rPr>
              <a:t>)</a:t>
            </a:r>
          </a:p>
          <a:p>
            <a:pPr>
              <a:spcBef>
                <a:spcPct val="0"/>
              </a:spcBef>
            </a:pPr>
            <a:r>
              <a:rPr lang="en-US" sz="1800" b="1" dirty="0">
                <a:solidFill>
                  <a:schemeClr val="accent2"/>
                </a:solidFill>
                <a:latin typeface="Courier New" pitchFamily="49" charset="0"/>
              </a:rPr>
              <a:t>curve(logit(B0,B1,x),add=TRUE, col="red")</a:t>
            </a:r>
          </a:p>
        </p:txBody>
      </p:sp>
      <p:pic>
        <p:nvPicPr>
          <p:cNvPr id="2" name="Picture 1"/>
          <p:cNvPicPr>
            <a:picLocks noChangeAspect="1"/>
          </p:cNvPicPr>
          <p:nvPr/>
        </p:nvPicPr>
        <p:blipFill>
          <a:blip r:embed="rId2"/>
          <a:stretch>
            <a:fillRect/>
          </a:stretch>
        </p:blipFill>
        <p:spPr>
          <a:xfrm>
            <a:off x="2438400" y="4277370"/>
            <a:ext cx="4216617" cy="2603634"/>
          </a:xfrm>
          <a:prstGeom prst="rect">
            <a:avLst/>
          </a:prstGeom>
        </p:spPr>
      </p:pic>
    </p:spTree>
    <p:extLst>
      <p:ext uri="{BB962C8B-B14F-4D97-AF65-F5344CB8AC3E}">
        <p14:creationId xmlns:p14="http://schemas.microsoft.com/office/powerpoint/2010/main" val="3781723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spcBef>
                <a:spcPts val="0"/>
              </a:spcBef>
              <a:defRPr/>
            </a:pPr>
            <a:r>
              <a:rPr lang="en-US" sz="4000" dirty="0">
                <a:latin typeface="Times New Roman" charset="0"/>
              </a:rPr>
              <a:t>Quantitative predictor: </a:t>
            </a:r>
          </a:p>
          <a:p>
            <a:pPr algn="ctr">
              <a:spcBef>
                <a:spcPts val="0"/>
              </a:spcBef>
              <a:defRPr/>
            </a:pPr>
            <a:r>
              <a:rPr lang="en-US" sz="4000" dirty="0">
                <a:solidFill>
                  <a:srgbClr val="FF0000"/>
                </a:solidFill>
                <a:latin typeface="Times New Roman" charset="0"/>
              </a:rPr>
              <a:t>Few</a:t>
            </a:r>
            <a:r>
              <a:rPr lang="en-US" sz="4000" dirty="0">
                <a:latin typeface="Times New Roman" charset="0"/>
              </a:rPr>
              <a:t> response values for each predictor</a:t>
            </a:r>
          </a:p>
        </p:txBody>
      </p:sp>
      <p:sp>
        <p:nvSpPr>
          <p:cNvPr id="7" name="Rectangle 4"/>
          <p:cNvSpPr>
            <a:spLocks noChangeArrowheads="1"/>
          </p:cNvSpPr>
          <p:nvPr/>
        </p:nvSpPr>
        <p:spPr bwMode="auto">
          <a:xfrm>
            <a:off x="304800" y="3733800"/>
            <a:ext cx="8686800" cy="16312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sz="2000" b="1" dirty="0" err="1">
                <a:solidFill>
                  <a:schemeClr val="accent2"/>
                </a:solidFill>
                <a:latin typeface="Courier New" pitchFamily="49" charset="0"/>
              </a:rPr>
              <a:t>sorted.MedGPA</a:t>
            </a:r>
            <a:r>
              <a:rPr lang="en-US" sz="2000" b="1" dirty="0">
                <a:solidFill>
                  <a:schemeClr val="accent2"/>
                </a:solidFill>
                <a:latin typeface="Courier New" pitchFamily="49" charset="0"/>
              </a:rPr>
              <a:t> = </a:t>
            </a:r>
            <a:r>
              <a:rPr lang="en-US" sz="2000" b="1" dirty="0" err="1">
                <a:solidFill>
                  <a:schemeClr val="accent2"/>
                </a:solidFill>
                <a:latin typeface="Courier New" pitchFamily="49" charset="0"/>
              </a:rPr>
              <a:t>MedGPA</a:t>
            </a:r>
            <a:r>
              <a:rPr lang="en-US" sz="2000" b="1" dirty="0">
                <a:solidFill>
                  <a:schemeClr val="accent2"/>
                </a:solidFill>
                <a:latin typeface="Courier New" pitchFamily="49" charset="0"/>
              </a:rPr>
              <a:t>[order(</a:t>
            </a:r>
            <a:r>
              <a:rPr lang="en-US" sz="2000" b="1" dirty="0" err="1">
                <a:solidFill>
                  <a:schemeClr val="accent2"/>
                </a:solidFill>
                <a:latin typeface="Courier New" pitchFamily="49" charset="0"/>
              </a:rPr>
              <a:t>MedGPA$GPA</a:t>
            </a:r>
            <a:r>
              <a:rPr lang="en-US" sz="2000" b="1" dirty="0">
                <a:solidFill>
                  <a:schemeClr val="accent2"/>
                </a:solidFill>
                <a:latin typeface="Courier New" pitchFamily="49" charset="0"/>
              </a:rPr>
              <a:t>),]</a:t>
            </a:r>
          </a:p>
          <a:p>
            <a:pPr>
              <a:spcBef>
                <a:spcPct val="0"/>
              </a:spcBef>
            </a:pPr>
            <a:endParaRPr lang="en-US" sz="2000" b="1" dirty="0">
              <a:solidFill>
                <a:schemeClr val="accent2"/>
              </a:solidFill>
              <a:latin typeface="Courier New" pitchFamily="49" charset="0"/>
            </a:endParaRPr>
          </a:p>
          <a:p>
            <a:pPr>
              <a:spcBef>
                <a:spcPct val="0"/>
              </a:spcBef>
            </a:pPr>
            <a:r>
              <a:rPr lang="en-US" sz="2000" b="1" dirty="0">
                <a:solidFill>
                  <a:schemeClr val="accent2"/>
                </a:solidFill>
                <a:latin typeface="Courier New" pitchFamily="49" charset="0"/>
              </a:rPr>
              <a:t>GPA = </a:t>
            </a:r>
            <a:r>
              <a:rPr lang="en-US" sz="2000" b="1" dirty="0" err="1">
                <a:solidFill>
                  <a:schemeClr val="accent2"/>
                </a:solidFill>
                <a:latin typeface="Courier New" pitchFamily="49" charset="0"/>
              </a:rPr>
              <a:t>sorted.MedGPA$GPA</a:t>
            </a:r>
            <a:endParaRPr lang="en-US" sz="2000" b="1" dirty="0">
              <a:solidFill>
                <a:schemeClr val="accent2"/>
              </a:solidFill>
              <a:latin typeface="Courier New" pitchFamily="49" charset="0"/>
            </a:endParaRPr>
          </a:p>
          <a:p>
            <a:pPr>
              <a:spcBef>
                <a:spcPct val="0"/>
              </a:spcBef>
            </a:pPr>
            <a:endParaRPr lang="en-US" sz="2000" b="1" dirty="0">
              <a:solidFill>
                <a:schemeClr val="accent2"/>
              </a:solidFill>
              <a:latin typeface="Courier New" pitchFamily="49" charset="0"/>
            </a:endParaRPr>
          </a:p>
          <a:p>
            <a:pPr>
              <a:spcBef>
                <a:spcPct val="0"/>
              </a:spcBef>
            </a:pPr>
            <a:r>
              <a:rPr lang="en-US" sz="2000" b="1" dirty="0">
                <a:solidFill>
                  <a:schemeClr val="accent2"/>
                </a:solidFill>
                <a:latin typeface="Courier New" pitchFamily="49" charset="0"/>
              </a:rPr>
              <a:t>Acceptance = </a:t>
            </a:r>
            <a:r>
              <a:rPr lang="en-US" sz="2000" b="1" dirty="0" err="1">
                <a:solidFill>
                  <a:schemeClr val="accent2"/>
                </a:solidFill>
                <a:latin typeface="Courier New" pitchFamily="49" charset="0"/>
              </a:rPr>
              <a:t>sorted.MedGPA$Acceptance</a:t>
            </a:r>
            <a:endParaRPr lang="en-US" sz="2000" b="1" dirty="0">
              <a:solidFill>
                <a:schemeClr val="accent2"/>
              </a:solidFill>
              <a:latin typeface="Courier New" pitchFamily="49" charset="0"/>
            </a:endParaRPr>
          </a:p>
        </p:txBody>
      </p:sp>
      <p:sp>
        <p:nvSpPr>
          <p:cNvPr id="6" name="TextBox 5"/>
          <p:cNvSpPr txBox="1"/>
          <p:nvPr/>
        </p:nvSpPr>
        <p:spPr>
          <a:xfrm>
            <a:off x="304800" y="2422502"/>
            <a:ext cx="8562563" cy="954107"/>
          </a:xfrm>
          <a:prstGeom prst="rect">
            <a:avLst/>
          </a:prstGeom>
          <a:noFill/>
        </p:spPr>
        <p:txBody>
          <a:bodyPr wrap="square" rtlCol="0">
            <a:spAutoFit/>
          </a:bodyPr>
          <a:lstStyle/>
          <a:p>
            <a:r>
              <a:rPr lang="en-US" sz="2800" dirty="0"/>
              <a:t>Create a new </a:t>
            </a:r>
            <a:r>
              <a:rPr lang="en-US" sz="2800" dirty="0" err="1"/>
              <a:t>dataframe</a:t>
            </a:r>
            <a:r>
              <a:rPr lang="en-US" sz="2800" dirty="0"/>
              <a:t> with the predictor sorted smallest to largest</a:t>
            </a:r>
          </a:p>
        </p:txBody>
      </p:sp>
    </p:spTree>
    <p:extLst>
      <p:ext uri="{BB962C8B-B14F-4D97-AF65-F5344CB8AC3E}">
        <p14:creationId xmlns:p14="http://schemas.microsoft.com/office/powerpoint/2010/main" val="300536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spcBef>
                <a:spcPts val="0"/>
              </a:spcBef>
              <a:defRPr/>
            </a:pPr>
            <a:r>
              <a:rPr lang="en-US" sz="4000" dirty="0">
                <a:latin typeface="Times New Roman" charset="0"/>
              </a:rPr>
              <a:t>Quantitative predictor: </a:t>
            </a:r>
          </a:p>
          <a:p>
            <a:pPr algn="ctr">
              <a:spcBef>
                <a:spcPts val="0"/>
              </a:spcBef>
              <a:defRPr/>
            </a:pPr>
            <a:r>
              <a:rPr lang="en-US" sz="4000" dirty="0">
                <a:solidFill>
                  <a:srgbClr val="FF0000"/>
                </a:solidFill>
                <a:latin typeface="Times New Roman" charset="0"/>
              </a:rPr>
              <a:t>Few</a:t>
            </a:r>
            <a:r>
              <a:rPr lang="en-US" sz="4000" dirty="0">
                <a:latin typeface="Times New Roman" charset="0"/>
              </a:rPr>
              <a:t> response values for each predictor</a:t>
            </a:r>
          </a:p>
        </p:txBody>
      </p:sp>
      <p:sp>
        <p:nvSpPr>
          <p:cNvPr id="7" name="Rectangle 4"/>
          <p:cNvSpPr>
            <a:spLocks noChangeArrowheads="1"/>
          </p:cNvSpPr>
          <p:nvPr/>
        </p:nvSpPr>
        <p:spPr bwMode="auto">
          <a:xfrm>
            <a:off x="1066800" y="2017200"/>
            <a:ext cx="10058400" cy="21852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sz="1700" b="1" dirty="0">
                <a:solidFill>
                  <a:schemeClr val="accent2"/>
                </a:solidFill>
                <a:latin typeface="Courier New" pitchFamily="49" charset="0"/>
              </a:rPr>
              <a:t>groups = 5</a:t>
            </a:r>
          </a:p>
          <a:p>
            <a:pPr>
              <a:spcBef>
                <a:spcPct val="0"/>
              </a:spcBef>
            </a:pPr>
            <a:r>
              <a:rPr lang="en-US" sz="1700" b="1" dirty="0" err="1">
                <a:solidFill>
                  <a:schemeClr val="accent2"/>
                </a:solidFill>
                <a:latin typeface="Courier New" pitchFamily="49" charset="0"/>
              </a:rPr>
              <a:t>group.size</a:t>
            </a:r>
            <a:r>
              <a:rPr lang="en-US" sz="1700" b="1" dirty="0">
                <a:solidFill>
                  <a:schemeClr val="accent2"/>
                </a:solidFill>
                <a:latin typeface="Courier New" pitchFamily="49" charset="0"/>
              </a:rPr>
              <a:t> = 11</a:t>
            </a:r>
          </a:p>
          <a:p>
            <a:pPr>
              <a:spcBef>
                <a:spcPct val="0"/>
              </a:spcBef>
            </a:pPr>
            <a:endParaRPr lang="en-US" sz="1700" b="1" dirty="0">
              <a:solidFill>
                <a:schemeClr val="accent2"/>
              </a:solidFill>
              <a:latin typeface="Courier New" pitchFamily="49" charset="0"/>
            </a:endParaRPr>
          </a:p>
          <a:p>
            <a:pPr>
              <a:spcBef>
                <a:spcPct val="0"/>
              </a:spcBef>
            </a:pPr>
            <a:r>
              <a:rPr lang="en-US" sz="1700" b="1" dirty="0" err="1">
                <a:solidFill>
                  <a:schemeClr val="accent2"/>
                </a:solidFill>
                <a:latin typeface="Courier New" pitchFamily="49" charset="0"/>
              </a:rPr>
              <a:t>GPA.means</a:t>
            </a:r>
            <a:r>
              <a:rPr lang="en-US" sz="1700" b="1" dirty="0">
                <a:solidFill>
                  <a:schemeClr val="accent2"/>
                </a:solidFill>
                <a:latin typeface="Courier New" pitchFamily="49" charset="0"/>
              </a:rPr>
              <a:t> = 0</a:t>
            </a:r>
          </a:p>
          <a:p>
            <a:pPr>
              <a:spcBef>
                <a:spcPct val="0"/>
              </a:spcBef>
            </a:pPr>
            <a:endParaRPr lang="en-US" sz="1700" b="1" dirty="0">
              <a:solidFill>
                <a:schemeClr val="accent2"/>
              </a:solidFill>
              <a:latin typeface="Courier New" pitchFamily="49" charset="0"/>
            </a:endParaRPr>
          </a:p>
          <a:p>
            <a:pPr>
              <a:spcBef>
                <a:spcPct val="0"/>
              </a:spcBef>
            </a:pPr>
            <a:r>
              <a:rPr lang="en-US" sz="1700" b="1" dirty="0">
                <a:solidFill>
                  <a:schemeClr val="accent2"/>
                </a:solidFill>
                <a:latin typeface="Courier New" pitchFamily="49" charset="0"/>
              </a:rPr>
              <a:t>for(</a:t>
            </a:r>
            <a:r>
              <a:rPr lang="en-US" sz="1700" b="1" dirty="0" err="1">
                <a:solidFill>
                  <a:schemeClr val="accent2"/>
                </a:solidFill>
                <a:latin typeface="Courier New" pitchFamily="49" charset="0"/>
              </a:rPr>
              <a:t>i</a:t>
            </a:r>
            <a:r>
              <a:rPr lang="en-US" sz="1700" b="1" dirty="0">
                <a:solidFill>
                  <a:schemeClr val="accent2"/>
                </a:solidFill>
                <a:latin typeface="Courier New" pitchFamily="49" charset="0"/>
              </a:rPr>
              <a:t> in 1:groups){</a:t>
            </a:r>
          </a:p>
          <a:p>
            <a:pPr>
              <a:spcBef>
                <a:spcPct val="0"/>
              </a:spcBef>
            </a:pPr>
            <a:r>
              <a:rPr lang="en-US" sz="1700" b="1" dirty="0">
                <a:solidFill>
                  <a:schemeClr val="accent2"/>
                </a:solidFill>
                <a:latin typeface="Courier New" pitchFamily="49" charset="0"/>
              </a:rPr>
              <a:t>  </a:t>
            </a:r>
            <a:r>
              <a:rPr lang="en-US" sz="1700" b="1" dirty="0" err="1">
                <a:solidFill>
                  <a:schemeClr val="accent2"/>
                </a:solidFill>
                <a:latin typeface="Courier New" pitchFamily="49" charset="0"/>
              </a:rPr>
              <a:t>GPA.means</a:t>
            </a:r>
            <a:r>
              <a:rPr lang="en-US" sz="1700" b="1" dirty="0">
                <a:solidFill>
                  <a:schemeClr val="accent2"/>
                </a:solidFill>
                <a:latin typeface="Courier New" pitchFamily="49" charset="0"/>
              </a:rPr>
              <a:t>[</a:t>
            </a:r>
            <a:r>
              <a:rPr lang="en-US" sz="1700" b="1" dirty="0" err="1">
                <a:solidFill>
                  <a:schemeClr val="accent2"/>
                </a:solidFill>
                <a:latin typeface="Courier New" pitchFamily="49" charset="0"/>
              </a:rPr>
              <a:t>i</a:t>
            </a:r>
            <a:r>
              <a:rPr lang="en-US" sz="1700" b="1" dirty="0">
                <a:solidFill>
                  <a:schemeClr val="accent2"/>
                </a:solidFill>
                <a:latin typeface="Courier New" pitchFamily="49" charset="0"/>
              </a:rPr>
              <a:t>] = mean(GPA[((</a:t>
            </a:r>
            <a:r>
              <a:rPr lang="en-US" sz="1700" b="1" dirty="0" err="1">
                <a:solidFill>
                  <a:schemeClr val="accent2"/>
                </a:solidFill>
                <a:latin typeface="Courier New" pitchFamily="49" charset="0"/>
              </a:rPr>
              <a:t>group.size</a:t>
            </a:r>
            <a:r>
              <a:rPr lang="en-US" sz="1700" b="1" dirty="0">
                <a:solidFill>
                  <a:schemeClr val="accent2"/>
                </a:solidFill>
                <a:latin typeface="Courier New" pitchFamily="49" charset="0"/>
              </a:rPr>
              <a:t>*</a:t>
            </a:r>
            <a:r>
              <a:rPr lang="en-US" sz="1700" b="1" dirty="0" err="1">
                <a:solidFill>
                  <a:schemeClr val="accent2"/>
                </a:solidFill>
                <a:latin typeface="Courier New" pitchFamily="49" charset="0"/>
              </a:rPr>
              <a:t>i</a:t>
            </a:r>
            <a:r>
              <a:rPr lang="en-US" sz="1700" b="1" dirty="0">
                <a:solidFill>
                  <a:schemeClr val="accent2"/>
                </a:solidFill>
                <a:latin typeface="Courier New" pitchFamily="49" charset="0"/>
              </a:rPr>
              <a:t>)-(group.size-1)):(</a:t>
            </a:r>
            <a:r>
              <a:rPr lang="en-US" sz="1700" b="1" dirty="0" err="1">
                <a:solidFill>
                  <a:schemeClr val="accent2"/>
                </a:solidFill>
                <a:latin typeface="Courier New" pitchFamily="49" charset="0"/>
              </a:rPr>
              <a:t>group.size</a:t>
            </a:r>
            <a:r>
              <a:rPr lang="en-US" sz="1700" b="1" dirty="0">
                <a:solidFill>
                  <a:schemeClr val="accent2"/>
                </a:solidFill>
                <a:latin typeface="Courier New" pitchFamily="49" charset="0"/>
              </a:rPr>
              <a:t>*</a:t>
            </a:r>
            <a:r>
              <a:rPr lang="en-US" sz="1700" b="1" dirty="0" err="1">
                <a:solidFill>
                  <a:schemeClr val="accent2"/>
                </a:solidFill>
                <a:latin typeface="Courier New" pitchFamily="49" charset="0"/>
              </a:rPr>
              <a:t>i</a:t>
            </a:r>
            <a:r>
              <a:rPr lang="en-US" sz="1700" b="1" dirty="0">
                <a:solidFill>
                  <a:schemeClr val="accent2"/>
                </a:solidFill>
                <a:latin typeface="Courier New" pitchFamily="49" charset="0"/>
              </a:rPr>
              <a:t>)])</a:t>
            </a:r>
          </a:p>
          <a:p>
            <a:pPr>
              <a:spcBef>
                <a:spcPct val="0"/>
              </a:spcBef>
            </a:pPr>
            <a:r>
              <a:rPr lang="en-US" sz="1700" b="1" dirty="0">
                <a:solidFill>
                  <a:schemeClr val="accent2"/>
                </a:solidFill>
                <a:latin typeface="Courier New" pitchFamily="49" charset="0"/>
              </a:rPr>
              <a:t>}</a:t>
            </a:r>
          </a:p>
        </p:txBody>
      </p:sp>
      <p:sp>
        <p:nvSpPr>
          <p:cNvPr id="6" name="TextBox 5"/>
          <p:cNvSpPr txBox="1"/>
          <p:nvPr/>
        </p:nvSpPr>
        <p:spPr>
          <a:xfrm>
            <a:off x="1107057" y="4648200"/>
            <a:ext cx="4953000" cy="1200329"/>
          </a:xfrm>
          <a:prstGeom prst="rect">
            <a:avLst/>
          </a:prstGeom>
          <a:noFill/>
        </p:spPr>
        <p:txBody>
          <a:bodyPr wrap="square" rtlCol="0">
            <a:spAutoFit/>
          </a:bodyPr>
          <a:lstStyle/>
          <a:p>
            <a:r>
              <a:rPr lang="en-US" dirty="0"/>
              <a:t>Select a number of “slices” or groups for the data and find the mean value of the predictor for each slice</a:t>
            </a:r>
          </a:p>
        </p:txBody>
      </p:sp>
    </p:spTree>
    <p:extLst>
      <p:ext uri="{BB962C8B-B14F-4D97-AF65-F5344CB8AC3E}">
        <p14:creationId xmlns:p14="http://schemas.microsoft.com/office/powerpoint/2010/main" val="3999756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spcBef>
                <a:spcPts val="0"/>
              </a:spcBef>
              <a:defRPr/>
            </a:pPr>
            <a:r>
              <a:rPr lang="en-US" sz="4000" dirty="0">
                <a:latin typeface="Times New Roman" charset="0"/>
              </a:rPr>
              <a:t>Quantitative predictor: </a:t>
            </a:r>
          </a:p>
          <a:p>
            <a:pPr algn="ctr">
              <a:spcBef>
                <a:spcPts val="0"/>
              </a:spcBef>
              <a:defRPr/>
            </a:pPr>
            <a:r>
              <a:rPr lang="en-US" sz="4000" dirty="0">
                <a:solidFill>
                  <a:srgbClr val="FF0000"/>
                </a:solidFill>
                <a:latin typeface="Times New Roman" charset="0"/>
              </a:rPr>
              <a:t>Few</a:t>
            </a:r>
            <a:r>
              <a:rPr lang="en-US" sz="4000" dirty="0">
                <a:latin typeface="Times New Roman" charset="0"/>
              </a:rPr>
              <a:t> response values for each predictor</a:t>
            </a:r>
          </a:p>
        </p:txBody>
      </p:sp>
      <p:sp>
        <p:nvSpPr>
          <p:cNvPr id="7" name="Rectangle 4"/>
          <p:cNvSpPr>
            <a:spLocks noChangeArrowheads="1"/>
          </p:cNvSpPr>
          <p:nvPr/>
        </p:nvSpPr>
        <p:spPr bwMode="auto">
          <a:xfrm>
            <a:off x="1035367" y="2362200"/>
            <a:ext cx="10149840" cy="12464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0"/>
              </a:spcBef>
            </a:pPr>
            <a:r>
              <a:rPr lang="en-US" sz="1500" b="1" dirty="0" err="1">
                <a:solidFill>
                  <a:schemeClr val="accent2"/>
                </a:solidFill>
                <a:latin typeface="Courier New" pitchFamily="49" charset="0"/>
              </a:rPr>
              <a:t>Acceptance.sums</a:t>
            </a:r>
            <a:r>
              <a:rPr lang="en-US" sz="1500" b="1" dirty="0">
                <a:solidFill>
                  <a:schemeClr val="accent2"/>
                </a:solidFill>
                <a:latin typeface="Courier New" pitchFamily="49" charset="0"/>
              </a:rPr>
              <a:t> = 0</a:t>
            </a:r>
          </a:p>
          <a:p>
            <a:pPr>
              <a:spcBef>
                <a:spcPct val="0"/>
              </a:spcBef>
            </a:pPr>
            <a:endParaRPr lang="en-US" sz="1500" b="1" dirty="0">
              <a:solidFill>
                <a:schemeClr val="accent2"/>
              </a:solidFill>
              <a:latin typeface="Courier New" pitchFamily="49" charset="0"/>
            </a:endParaRPr>
          </a:p>
          <a:p>
            <a:pPr>
              <a:spcBef>
                <a:spcPct val="0"/>
              </a:spcBef>
            </a:pPr>
            <a:r>
              <a:rPr lang="en-US" sz="1500" b="1" dirty="0">
                <a:solidFill>
                  <a:schemeClr val="accent2"/>
                </a:solidFill>
                <a:latin typeface="Courier New" pitchFamily="49" charset="0"/>
              </a:rPr>
              <a:t>for(</a:t>
            </a:r>
            <a:r>
              <a:rPr lang="en-US" sz="1500" b="1" dirty="0" err="1">
                <a:solidFill>
                  <a:schemeClr val="accent2"/>
                </a:solidFill>
                <a:latin typeface="Courier New" pitchFamily="49" charset="0"/>
              </a:rPr>
              <a:t>i</a:t>
            </a:r>
            <a:r>
              <a:rPr lang="en-US" sz="1500" b="1" dirty="0">
                <a:solidFill>
                  <a:schemeClr val="accent2"/>
                </a:solidFill>
                <a:latin typeface="Courier New" pitchFamily="49" charset="0"/>
              </a:rPr>
              <a:t> in 1:groups){</a:t>
            </a:r>
          </a:p>
          <a:p>
            <a:pPr>
              <a:spcBef>
                <a:spcPct val="0"/>
              </a:spcBef>
            </a:pPr>
            <a:r>
              <a:rPr lang="en-US" sz="1500" b="1" dirty="0">
                <a:solidFill>
                  <a:schemeClr val="accent2"/>
                </a:solidFill>
                <a:latin typeface="Courier New" pitchFamily="49" charset="0"/>
              </a:rPr>
              <a:t>  </a:t>
            </a:r>
            <a:r>
              <a:rPr lang="en-US" sz="1500" b="1" dirty="0" err="1">
                <a:solidFill>
                  <a:schemeClr val="accent2"/>
                </a:solidFill>
                <a:latin typeface="Courier New" pitchFamily="49" charset="0"/>
              </a:rPr>
              <a:t>Acceptance.sums</a:t>
            </a:r>
            <a:r>
              <a:rPr lang="en-US" sz="1500" b="1" dirty="0">
                <a:solidFill>
                  <a:schemeClr val="accent2"/>
                </a:solidFill>
                <a:latin typeface="Courier New" pitchFamily="49" charset="0"/>
              </a:rPr>
              <a:t>[</a:t>
            </a:r>
            <a:r>
              <a:rPr lang="en-US" sz="1500" b="1" dirty="0" err="1">
                <a:solidFill>
                  <a:schemeClr val="accent2"/>
                </a:solidFill>
                <a:latin typeface="Courier New" pitchFamily="49" charset="0"/>
              </a:rPr>
              <a:t>i</a:t>
            </a:r>
            <a:r>
              <a:rPr lang="en-US" sz="1500" b="1" dirty="0">
                <a:solidFill>
                  <a:schemeClr val="accent2"/>
                </a:solidFill>
                <a:latin typeface="Courier New" pitchFamily="49" charset="0"/>
              </a:rPr>
              <a:t>] = sum(Acceptance[((</a:t>
            </a:r>
            <a:r>
              <a:rPr lang="en-US" sz="1500" b="1" dirty="0" err="1">
                <a:solidFill>
                  <a:schemeClr val="accent2"/>
                </a:solidFill>
                <a:latin typeface="Courier New" pitchFamily="49" charset="0"/>
              </a:rPr>
              <a:t>group.size</a:t>
            </a:r>
            <a:r>
              <a:rPr lang="en-US" sz="1500" b="1" dirty="0">
                <a:solidFill>
                  <a:schemeClr val="accent2"/>
                </a:solidFill>
                <a:latin typeface="Courier New" pitchFamily="49" charset="0"/>
              </a:rPr>
              <a:t>*</a:t>
            </a:r>
            <a:r>
              <a:rPr lang="en-US" sz="1500" b="1" dirty="0" err="1">
                <a:solidFill>
                  <a:schemeClr val="accent2"/>
                </a:solidFill>
                <a:latin typeface="Courier New" pitchFamily="49" charset="0"/>
              </a:rPr>
              <a:t>i</a:t>
            </a:r>
            <a:r>
              <a:rPr lang="en-US" sz="1500" b="1" dirty="0">
                <a:solidFill>
                  <a:schemeClr val="accent2"/>
                </a:solidFill>
                <a:latin typeface="Courier New" pitchFamily="49" charset="0"/>
              </a:rPr>
              <a:t>)-(</a:t>
            </a:r>
            <a:r>
              <a:rPr lang="en-US" sz="1500" b="1" dirty="0" err="1">
                <a:solidFill>
                  <a:schemeClr val="accent2"/>
                </a:solidFill>
                <a:latin typeface="Courier New" pitchFamily="49" charset="0"/>
              </a:rPr>
              <a:t>group.size</a:t>
            </a:r>
            <a:r>
              <a:rPr lang="en-US" sz="1500" b="1" dirty="0">
                <a:solidFill>
                  <a:schemeClr val="accent2"/>
                </a:solidFill>
                <a:latin typeface="Courier New" pitchFamily="49" charset="0"/>
              </a:rPr>
              <a:t>- 1)):(</a:t>
            </a:r>
            <a:r>
              <a:rPr lang="en-US" sz="1500" b="1" dirty="0" err="1">
                <a:solidFill>
                  <a:schemeClr val="accent2"/>
                </a:solidFill>
                <a:latin typeface="Courier New" pitchFamily="49" charset="0"/>
              </a:rPr>
              <a:t>group.size</a:t>
            </a:r>
            <a:r>
              <a:rPr lang="en-US" sz="1500" b="1" dirty="0">
                <a:solidFill>
                  <a:schemeClr val="accent2"/>
                </a:solidFill>
                <a:latin typeface="Courier New" pitchFamily="49" charset="0"/>
              </a:rPr>
              <a:t>*</a:t>
            </a:r>
            <a:r>
              <a:rPr lang="en-US" sz="1500" b="1" dirty="0" err="1">
                <a:solidFill>
                  <a:schemeClr val="accent2"/>
                </a:solidFill>
                <a:latin typeface="Courier New" pitchFamily="49" charset="0"/>
              </a:rPr>
              <a:t>i</a:t>
            </a:r>
            <a:r>
              <a:rPr lang="en-US" sz="1500" b="1" dirty="0">
                <a:solidFill>
                  <a:schemeClr val="accent2"/>
                </a:solidFill>
                <a:latin typeface="Courier New" pitchFamily="49" charset="0"/>
              </a:rPr>
              <a:t>)])</a:t>
            </a:r>
          </a:p>
          <a:p>
            <a:pPr>
              <a:spcBef>
                <a:spcPct val="0"/>
              </a:spcBef>
            </a:pPr>
            <a:r>
              <a:rPr lang="en-US" sz="1500" b="1" dirty="0">
                <a:solidFill>
                  <a:schemeClr val="accent2"/>
                </a:solidFill>
                <a:latin typeface="Courier New" pitchFamily="49" charset="0"/>
              </a:rPr>
              <a:t>  }</a:t>
            </a:r>
          </a:p>
        </p:txBody>
      </p:sp>
      <p:sp>
        <p:nvSpPr>
          <p:cNvPr id="6" name="TextBox 5"/>
          <p:cNvSpPr txBox="1"/>
          <p:nvPr/>
        </p:nvSpPr>
        <p:spPr>
          <a:xfrm>
            <a:off x="1025303" y="4259265"/>
            <a:ext cx="8562563" cy="461665"/>
          </a:xfrm>
          <a:prstGeom prst="rect">
            <a:avLst/>
          </a:prstGeom>
          <a:noFill/>
        </p:spPr>
        <p:txBody>
          <a:bodyPr wrap="square" rtlCol="0">
            <a:spAutoFit/>
          </a:bodyPr>
          <a:lstStyle/>
          <a:p>
            <a:r>
              <a:rPr lang="en-US" dirty="0"/>
              <a:t>Find the number of acceptances for each slice</a:t>
            </a:r>
          </a:p>
        </p:txBody>
      </p:sp>
    </p:spTree>
    <p:extLst>
      <p:ext uri="{BB962C8B-B14F-4D97-AF65-F5344CB8AC3E}">
        <p14:creationId xmlns:p14="http://schemas.microsoft.com/office/powerpoint/2010/main" val="1249424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spcBef>
                <a:spcPts val="0"/>
              </a:spcBef>
              <a:defRPr/>
            </a:pPr>
            <a:r>
              <a:rPr lang="en-US" sz="4000" dirty="0">
                <a:latin typeface="Times New Roman" charset="0"/>
              </a:rPr>
              <a:t>Quantitative predictor: </a:t>
            </a:r>
          </a:p>
          <a:p>
            <a:pPr algn="ctr">
              <a:spcBef>
                <a:spcPts val="0"/>
              </a:spcBef>
              <a:defRPr/>
            </a:pPr>
            <a:r>
              <a:rPr lang="en-US" sz="4000" dirty="0">
                <a:solidFill>
                  <a:srgbClr val="FF0000"/>
                </a:solidFill>
                <a:latin typeface="Times New Roman" charset="0"/>
              </a:rPr>
              <a:t>Few</a:t>
            </a:r>
            <a:r>
              <a:rPr lang="en-US" sz="4000" dirty="0">
                <a:latin typeface="Times New Roman" charset="0"/>
              </a:rPr>
              <a:t> response values for each predictor</a:t>
            </a:r>
          </a:p>
        </p:txBody>
      </p:sp>
      <p:sp>
        <p:nvSpPr>
          <p:cNvPr id="7" name="Rectangle 4"/>
          <p:cNvSpPr>
            <a:spLocks noChangeArrowheads="1"/>
          </p:cNvSpPr>
          <p:nvPr/>
        </p:nvSpPr>
        <p:spPr bwMode="auto">
          <a:xfrm>
            <a:off x="1065037" y="2289577"/>
            <a:ext cx="100905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sz="1800" b="1" dirty="0" err="1">
                <a:solidFill>
                  <a:schemeClr val="accent2"/>
                </a:solidFill>
                <a:latin typeface="Courier New" pitchFamily="49" charset="0"/>
              </a:rPr>
              <a:t>Acceptance.prop.adj</a:t>
            </a:r>
            <a:r>
              <a:rPr lang="en-US" sz="1800" b="1" dirty="0">
                <a:solidFill>
                  <a:schemeClr val="accent2"/>
                </a:solidFill>
                <a:latin typeface="Courier New" pitchFamily="49" charset="0"/>
              </a:rPr>
              <a:t> = (</a:t>
            </a:r>
            <a:r>
              <a:rPr lang="en-US" sz="1800" b="1" dirty="0" err="1">
                <a:solidFill>
                  <a:schemeClr val="accent2"/>
                </a:solidFill>
                <a:latin typeface="Courier New" pitchFamily="49" charset="0"/>
              </a:rPr>
              <a:t>Acceptance.sums</a:t>
            </a:r>
            <a:r>
              <a:rPr lang="en-US" sz="1800" b="1" dirty="0">
                <a:solidFill>
                  <a:schemeClr val="accent2"/>
                </a:solidFill>
                <a:latin typeface="Courier New" pitchFamily="49" charset="0"/>
              </a:rPr>
              <a:t> +0.5)/(group.size+1)</a:t>
            </a:r>
          </a:p>
          <a:p>
            <a:pPr>
              <a:spcBef>
                <a:spcPct val="0"/>
              </a:spcBef>
            </a:pPr>
            <a:endParaRPr lang="en-US" sz="1800" b="1" dirty="0">
              <a:solidFill>
                <a:schemeClr val="accent2"/>
              </a:solidFill>
              <a:latin typeface="Courier New" pitchFamily="49" charset="0"/>
            </a:endParaRPr>
          </a:p>
          <a:p>
            <a:pPr>
              <a:spcBef>
                <a:spcPct val="0"/>
              </a:spcBef>
            </a:pPr>
            <a:r>
              <a:rPr lang="en-US" sz="1800" b="1" dirty="0" err="1">
                <a:solidFill>
                  <a:schemeClr val="accent2"/>
                </a:solidFill>
                <a:latin typeface="Courier New" pitchFamily="49" charset="0"/>
              </a:rPr>
              <a:t>logodd.Acceptance.adj</a:t>
            </a:r>
            <a:r>
              <a:rPr lang="en-US" sz="1800" b="1" dirty="0">
                <a:solidFill>
                  <a:schemeClr val="accent2"/>
                </a:solidFill>
                <a:latin typeface="Courier New" pitchFamily="49" charset="0"/>
              </a:rPr>
              <a:t> = log(</a:t>
            </a:r>
            <a:r>
              <a:rPr lang="en-US" sz="1800" b="1" dirty="0" err="1">
                <a:solidFill>
                  <a:schemeClr val="accent2"/>
                </a:solidFill>
                <a:latin typeface="Courier New" pitchFamily="49" charset="0"/>
              </a:rPr>
              <a:t>Acceptance.prop.adj</a:t>
            </a:r>
            <a:r>
              <a:rPr lang="en-US" sz="1800" b="1" dirty="0">
                <a:solidFill>
                  <a:schemeClr val="accent2"/>
                </a:solidFill>
                <a:latin typeface="Courier New" pitchFamily="49" charset="0"/>
              </a:rPr>
              <a:t>/(1-Acceptance.prop.adj))</a:t>
            </a:r>
          </a:p>
        </p:txBody>
      </p:sp>
      <p:sp>
        <p:nvSpPr>
          <p:cNvPr id="6" name="TextBox 5"/>
          <p:cNvSpPr txBox="1"/>
          <p:nvPr/>
        </p:nvSpPr>
        <p:spPr>
          <a:xfrm>
            <a:off x="1065037" y="3609841"/>
            <a:ext cx="8884551" cy="461665"/>
          </a:xfrm>
          <a:prstGeom prst="rect">
            <a:avLst/>
          </a:prstGeom>
          <a:noFill/>
        </p:spPr>
        <p:txBody>
          <a:bodyPr wrap="square" rtlCol="0">
            <a:spAutoFit/>
          </a:bodyPr>
          <a:lstStyle/>
          <a:p>
            <a:r>
              <a:rPr lang="en-US" dirty="0"/>
              <a:t>“Fudge” the proportions slightly and find the log of the predicted odds</a:t>
            </a:r>
          </a:p>
        </p:txBody>
      </p:sp>
      <p:graphicFrame>
        <p:nvGraphicFramePr>
          <p:cNvPr id="5" name="Object 4"/>
          <p:cNvGraphicFramePr>
            <a:graphicFrameLocks noChangeAspect="1"/>
          </p:cNvGraphicFramePr>
          <p:nvPr>
            <p:extLst>
              <p:ext uri="{D42A27DB-BD31-4B8C-83A1-F6EECF244321}">
                <p14:modId xmlns:p14="http://schemas.microsoft.com/office/powerpoint/2010/main" val="49393332"/>
              </p:ext>
            </p:extLst>
          </p:nvPr>
        </p:nvGraphicFramePr>
        <p:xfrm>
          <a:off x="1447800" y="5452678"/>
          <a:ext cx="3557175" cy="1142247"/>
        </p:xfrm>
        <a:graphic>
          <a:graphicData uri="http://schemas.openxmlformats.org/presentationml/2006/ole">
            <mc:AlternateContent xmlns:mc="http://schemas.openxmlformats.org/markup-compatibility/2006">
              <mc:Choice xmlns:v="urn:schemas-microsoft-com:vml" Requires="v">
                <p:oleObj name="Equation" r:id="rId2" imgW="1346040" imgH="431640" progId="Equation.3">
                  <p:embed/>
                </p:oleObj>
              </mc:Choice>
              <mc:Fallback>
                <p:oleObj name="Equation" r:id="rId2" imgW="1346040" imgH="431640" progId="Equation.3">
                  <p:embed/>
                  <p:pic>
                    <p:nvPicPr>
                      <p:cNvPr id="5" name="Object 4"/>
                      <p:cNvPicPr>
                        <a:picLocks noChangeAspect="1" noChangeArrowheads="1"/>
                      </p:cNvPicPr>
                      <p:nvPr/>
                    </p:nvPicPr>
                    <p:blipFill>
                      <a:blip r:embed="rId3"/>
                      <a:srcRect/>
                      <a:stretch>
                        <a:fillRect/>
                      </a:stretch>
                    </p:blipFill>
                    <p:spPr bwMode="auto">
                      <a:xfrm>
                        <a:off x="1447800" y="5452678"/>
                        <a:ext cx="3557175" cy="1142247"/>
                      </a:xfrm>
                      <a:prstGeom prst="rect">
                        <a:avLst/>
                      </a:prstGeom>
                      <a:solidFill>
                        <a:schemeClr val="bg1"/>
                      </a:solidFill>
                      <a:ln>
                        <a:noFill/>
                      </a:ln>
                      <a:effectLst/>
                    </p:spPr>
                  </p:pic>
                </p:oleObj>
              </mc:Fallback>
            </mc:AlternateContent>
          </a:graphicData>
        </a:graphic>
      </p:graphicFrame>
      <p:sp>
        <p:nvSpPr>
          <p:cNvPr id="2" name="TextBox 1"/>
          <p:cNvSpPr txBox="1"/>
          <p:nvPr/>
        </p:nvSpPr>
        <p:spPr>
          <a:xfrm>
            <a:off x="1073663" y="4267200"/>
            <a:ext cx="4648200" cy="1015663"/>
          </a:xfrm>
          <a:prstGeom prst="rect">
            <a:avLst/>
          </a:prstGeom>
          <a:noFill/>
        </p:spPr>
        <p:txBody>
          <a:bodyPr wrap="square" rtlCol="0">
            <a:spAutoFit/>
          </a:bodyPr>
          <a:lstStyle/>
          <a:p>
            <a:r>
              <a:rPr lang="en-US" dirty="0"/>
              <a:t>Why “fudge”?</a:t>
            </a:r>
          </a:p>
          <a:p>
            <a:r>
              <a:rPr lang="en-US" dirty="0"/>
              <a:t>Proportions of 0 and 1 cause issues.</a:t>
            </a:r>
          </a:p>
        </p:txBody>
      </p:sp>
    </p:spTree>
    <p:extLst>
      <p:ext uri="{BB962C8B-B14F-4D97-AF65-F5344CB8AC3E}">
        <p14:creationId xmlns:p14="http://schemas.microsoft.com/office/powerpoint/2010/main" val="101109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spcBef>
                <a:spcPts val="0"/>
              </a:spcBef>
              <a:defRPr/>
            </a:pPr>
            <a:r>
              <a:rPr lang="en-US" sz="4000" dirty="0">
                <a:latin typeface="Times New Roman" charset="0"/>
              </a:rPr>
              <a:t>Quantitative predictor: </a:t>
            </a:r>
          </a:p>
          <a:p>
            <a:pPr algn="ctr">
              <a:spcBef>
                <a:spcPts val="0"/>
              </a:spcBef>
              <a:defRPr/>
            </a:pPr>
            <a:r>
              <a:rPr lang="en-US" sz="4000" dirty="0">
                <a:solidFill>
                  <a:srgbClr val="FF0000"/>
                </a:solidFill>
                <a:latin typeface="Times New Roman" charset="0"/>
              </a:rPr>
              <a:t>Few</a:t>
            </a:r>
            <a:r>
              <a:rPr lang="en-US" sz="4000" dirty="0">
                <a:latin typeface="Times New Roman" charset="0"/>
              </a:rPr>
              <a:t> response values for each predictor</a:t>
            </a:r>
          </a:p>
        </p:txBody>
      </p:sp>
      <p:sp>
        <p:nvSpPr>
          <p:cNvPr id="7" name="Rectangle 4"/>
          <p:cNvSpPr>
            <a:spLocks noChangeArrowheads="1"/>
          </p:cNvSpPr>
          <p:nvPr/>
        </p:nvSpPr>
        <p:spPr bwMode="auto">
          <a:xfrm>
            <a:off x="1216918" y="2667000"/>
            <a:ext cx="5336282"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sz="1800" b="1" dirty="0">
                <a:solidFill>
                  <a:schemeClr val="accent2"/>
                </a:solidFill>
                <a:latin typeface="Courier New" pitchFamily="49" charset="0"/>
              </a:rPr>
              <a:t>plot(</a:t>
            </a:r>
            <a:r>
              <a:rPr lang="en-US" sz="1800" b="1" dirty="0" err="1">
                <a:solidFill>
                  <a:schemeClr val="accent2"/>
                </a:solidFill>
                <a:latin typeface="Courier New" pitchFamily="49" charset="0"/>
              </a:rPr>
              <a:t>logodd.Acceptance.adj~GPA.means</a:t>
            </a:r>
            <a:r>
              <a:rPr lang="en-US" sz="1800" b="1" dirty="0">
                <a:solidFill>
                  <a:schemeClr val="accent2"/>
                </a:solidFill>
                <a:latin typeface="Courier New" pitchFamily="49" charset="0"/>
              </a:rPr>
              <a:t>)</a:t>
            </a:r>
          </a:p>
          <a:p>
            <a:pPr>
              <a:spcBef>
                <a:spcPct val="0"/>
              </a:spcBef>
            </a:pPr>
            <a:r>
              <a:rPr lang="en-US" sz="1800" b="1" dirty="0" err="1">
                <a:solidFill>
                  <a:schemeClr val="accent2"/>
                </a:solidFill>
                <a:latin typeface="Courier New" pitchFamily="49" charset="0"/>
              </a:rPr>
              <a:t>abline</a:t>
            </a:r>
            <a:r>
              <a:rPr lang="en-US" sz="1800" b="1" dirty="0">
                <a:solidFill>
                  <a:schemeClr val="accent2"/>
                </a:solidFill>
                <a:latin typeface="Courier New" pitchFamily="49" charset="0"/>
              </a:rPr>
              <a:t>(B0,B1)</a:t>
            </a:r>
          </a:p>
        </p:txBody>
      </p:sp>
      <p:sp>
        <p:nvSpPr>
          <p:cNvPr id="6" name="TextBox 5"/>
          <p:cNvSpPr txBox="1"/>
          <p:nvPr/>
        </p:nvSpPr>
        <p:spPr>
          <a:xfrm>
            <a:off x="846997" y="2087615"/>
            <a:ext cx="10730949" cy="400110"/>
          </a:xfrm>
          <a:prstGeom prst="rect">
            <a:avLst/>
          </a:prstGeom>
          <a:noFill/>
        </p:spPr>
        <p:txBody>
          <a:bodyPr wrap="square" rtlCol="0">
            <a:spAutoFit/>
          </a:bodyPr>
          <a:lstStyle/>
          <a:p>
            <a:r>
              <a:rPr lang="en-US" sz="2000" dirty="0"/>
              <a:t>Plot the </a:t>
            </a:r>
            <a:r>
              <a:rPr lang="en-US" sz="2000" dirty="0" err="1"/>
              <a:t>logodds</a:t>
            </a:r>
            <a:r>
              <a:rPr lang="en-US" sz="2000" dirty="0"/>
              <a:t> of the adjusted proportions by the means of the predictor variables and a linear model</a:t>
            </a:r>
          </a:p>
        </p:txBody>
      </p:sp>
      <p:pic>
        <p:nvPicPr>
          <p:cNvPr id="4" name="Picture 3"/>
          <p:cNvPicPr>
            <a:picLocks noChangeAspect="1"/>
          </p:cNvPicPr>
          <p:nvPr/>
        </p:nvPicPr>
        <p:blipFill>
          <a:blip r:embed="rId2"/>
          <a:stretch>
            <a:fillRect/>
          </a:stretch>
        </p:blipFill>
        <p:spPr>
          <a:xfrm>
            <a:off x="1226857" y="3415300"/>
            <a:ext cx="5326343" cy="3291470"/>
          </a:xfrm>
          <a:prstGeom prst="rect">
            <a:avLst/>
          </a:prstGeom>
        </p:spPr>
      </p:pic>
      <p:sp>
        <p:nvSpPr>
          <p:cNvPr id="9" name="TextBox 8"/>
          <p:cNvSpPr txBox="1"/>
          <p:nvPr/>
        </p:nvSpPr>
        <p:spPr>
          <a:xfrm>
            <a:off x="7349728" y="2695755"/>
            <a:ext cx="4350543" cy="523220"/>
          </a:xfrm>
          <a:prstGeom prst="rect">
            <a:avLst/>
          </a:prstGeom>
          <a:noFill/>
        </p:spPr>
        <p:txBody>
          <a:bodyPr wrap="square" rtlCol="0">
            <a:spAutoFit/>
          </a:bodyPr>
          <a:lstStyle/>
          <a:p>
            <a:r>
              <a:rPr lang="en-US" sz="2800" dirty="0"/>
              <a:t>Does the data appear linear?</a:t>
            </a:r>
          </a:p>
        </p:txBody>
      </p:sp>
      <p:sp>
        <p:nvSpPr>
          <p:cNvPr id="10" name="TextBox 9"/>
          <p:cNvSpPr txBox="1"/>
          <p:nvPr/>
        </p:nvSpPr>
        <p:spPr>
          <a:xfrm>
            <a:off x="7010399" y="3204598"/>
            <a:ext cx="5029200" cy="523220"/>
          </a:xfrm>
          <a:prstGeom prst="rect">
            <a:avLst/>
          </a:prstGeom>
          <a:noFill/>
        </p:spPr>
        <p:txBody>
          <a:bodyPr wrap="square" rtlCol="0">
            <a:spAutoFit/>
          </a:bodyPr>
          <a:lstStyle/>
          <a:p>
            <a:r>
              <a:rPr lang="en-US" sz="2800" dirty="0"/>
              <a:t>Do the number of groups matter?</a:t>
            </a:r>
          </a:p>
        </p:txBody>
      </p:sp>
    </p:spTree>
    <p:extLst>
      <p:ext uri="{BB962C8B-B14F-4D97-AF65-F5344CB8AC3E}">
        <p14:creationId xmlns:p14="http://schemas.microsoft.com/office/powerpoint/2010/main" val="317827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r>
              <a:rPr lang="en-US" altLang="en-US" sz="4400" dirty="0"/>
              <a:t>Checking Linearity</a:t>
            </a:r>
          </a:p>
        </p:txBody>
      </p:sp>
      <p:sp>
        <p:nvSpPr>
          <p:cNvPr id="4" name="Text Box 3"/>
          <p:cNvSpPr txBox="1">
            <a:spLocks noChangeArrowheads="1"/>
          </p:cNvSpPr>
          <p:nvPr/>
        </p:nvSpPr>
        <p:spPr bwMode="auto">
          <a:xfrm>
            <a:off x="228600" y="2133600"/>
            <a:ext cx="8458201" cy="3570208"/>
          </a:xfrm>
          <a:prstGeom prst="rect">
            <a:avLst/>
          </a:prstGeom>
          <a:solidFill>
            <a:schemeClr val="tx1"/>
          </a:solidFill>
          <a:ln w="9525">
            <a:noFill/>
            <a:miter lim="800000"/>
            <a:headEnd/>
            <a:tailEnd/>
          </a:ln>
        </p:spPr>
        <p:txBody>
          <a:bodyPr wrap="square">
            <a:spAutoFit/>
          </a:bodyPr>
          <a:lstStyle/>
          <a:p>
            <a:pPr marL="514350" indent="-914400">
              <a:spcBef>
                <a:spcPts val="1200"/>
              </a:spcBef>
              <a:defRPr/>
            </a:pPr>
            <a:r>
              <a:rPr lang="en-US" sz="2800" dirty="0">
                <a:latin typeface="Times New Roman" charset="0"/>
              </a:rPr>
              <a:t>Three methods depending on the type of dataset:</a:t>
            </a:r>
          </a:p>
          <a:p>
            <a:pPr marL="342900" indent="-342900">
              <a:spcBef>
                <a:spcPts val="1200"/>
              </a:spcBef>
              <a:buFont typeface="Arial" panose="020B0604020202020204" pitchFamily="34" charset="0"/>
              <a:buChar char="•"/>
              <a:defRPr/>
            </a:pPr>
            <a:r>
              <a:rPr lang="en-US" sz="2800" dirty="0">
                <a:latin typeface="Times New Roman" charset="0"/>
              </a:rPr>
              <a:t>Datasets with a binary predictor – nothing to check!</a:t>
            </a:r>
          </a:p>
          <a:p>
            <a:pPr marL="342900" indent="-342900">
              <a:spcBef>
                <a:spcPts val="1200"/>
              </a:spcBef>
              <a:buFont typeface="Arial" panose="020B0604020202020204" pitchFamily="34" charset="0"/>
              <a:buChar char="•"/>
              <a:defRPr/>
            </a:pPr>
            <a:r>
              <a:rPr lang="en-US" sz="2800" dirty="0">
                <a:latin typeface="Times New Roman" charset="0"/>
              </a:rPr>
              <a:t>Datasets with a quantitative predictor with many response values for each predictor</a:t>
            </a:r>
          </a:p>
          <a:p>
            <a:pPr marL="342900" indent="-342900">
              <a:spcBef>
                <a:spcPts val="1200"/>
              </a:spcBef>
              <a:buFont typeface="Arial" panose="020B0604020202020204" pitchFamily="34" charset="0"/>
              <a:buChar char="•"/>
              <a:defRPr/>
            </a:pPr>
            <a:r>
              <a:rPr lang="en-US" sz="2800" dirty="0">
                <a:latin typeface="Times New Roman" charset="0"/>
              </a:rPr>
              <a:t>Datasets with a quantitative predictor with many values for the predictor but few response values for each predictor value. </a:t>
            </a:r>
          </a:p>
        </p:txBody>
      </p:sp>
    </p:spTree>
    <p:extLst>
      <p:ext uri="{BB962C8B-B14F-4D97-AF65-F5344CB8AC3E}">
        <p14:creationId xmlns:p14="http://schemas.microsoft.com/office/powerpoint/2010/main" val="212916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2" end="2"/>
                                            </p:txEl>
                                          </p:spTgt>
                                        </p:tgtEl>
                                        <p:attrNameLst>
                                          <p:attrName>style.color</p:attrName>
                                        </p:attrNameLst>
                                      </p:cBhvr>
                                      <p:to>
                                        <a:srgbClr val="C1FFEF"/>
                                      </p:to>
                                    </p:animClr>
                                    <p:animClr clrSpc="rgb" dir="cw">
                                      <p:cBhvr>
                                        <p:cTn id="7" dur="500" fill="hold"/>
                                        <p:tgtEl>
                                          <p:spTgt spid="4">
                                            <p:txEl>
                                              <p:pRg st="2" end="2"/>
                                            </p:txEl>
                                          </p:spTgt>
                                        </p:tgtEl>
                                        <p:attrNameLst>
                                          <p:attrName>fillcolor</p:attrName>
                                        </p:attrNameLst>
                                      </p:cBhvr>
                                      <p:to>
                                        <a:srgbClr val="C1FFEF"/>
                                      </p:to>
                                    </p:animClr>
                                    <p:set>
                                      <p:cBhvr>
                                        <p:cTn id="8" dur="500" fill="hold"/>
                                        <p:tgtEl>
                                          <p:spTgt spid="4">
                                            <p:txEl>
                                              <p:pRg st="2" end="2"/>
                                            </p:txEl>
                                          </p:spTgt>
                                        </p:tgtEl>
                                        <p:attrNameLst>
                                          <p:attrName>fill.type</p:attrName>
                                        </p:attrNameLst>
                                      </p:cBhvr>
                                      <p:to>
                                        <p:strVal val="solid"/>
                                      </p:to>
                                    </p:set>
                                    <p:set>
                                      <p:cBhvr>
                                        <p:cTn id="9" dur="500" fill="hold"/>
                                        <p:tgtEl>
                                          <p:spTgt spid="4">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spcBef>
                <a:spcPts val="0"/>
              </a:spcBef>
              <a:defRPr/>
            </a:pPr>
            <a:r>
              <a:rPr lang="en-US" sz="4000" dirty="0">
                <a:latin typeface="Times New Roman" charset="0"/>
              </a:rPr>
              <a:t>Quantitative predictor: </a:t>
            </a:r>
          </a:p>
          <a:p>
            <a:pPr algn="ctr">
              <a:spcBef>
                <a:spcPts val="0"/>
              </a:spcBef>
              <a:defRPr/>
            </a:pPr>
            <a:r>
              <a:rPr lang="en-US" sz="4000" dirty="0">
                <a:solidFill>
                  <a:srgbClr val="FF0000"/>
                </a:solidFill>
                <a:latin typeface="Times New Roman" charset="0"/>
              </a:rPr>
              <a:t>Few</a:t>
            </a:r>
            <a:r>
              <a:rPr lang="en-US" sz="4000" dirty="0">
                <a:latin typeface="Times New Roman" charset="0"/>
              </a:rPr>
              <a:t> response values for each predictor</a:t>
            </a:r>
          </a:p>
        </p:txBody>
      </p:sp>
      <p:sp>
        <p:nvSpPr>
          <p:cNvPr id="7" name="Rectangle 4"/>
          <p:cNvSpPr>
            <a:spLocks noChangeArrowheads="1"/>
          </p:cNvSpPr>
          <p:nvPr/>
        </p:nvSpPr>
        <p:spPr bwMode="auto">
          <a:xfrm>
            <a:off x="766032" y="2081768"/>
            <a:ext cx="8771908"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sz="1800" b="1" dirty="0">
                <a:solidFill>
                  <a:schemeClr val="accent2"/>
                </a:solidFill>
                <a:latin typeface="Courier New" pitchFamily="49" charset="0"/>
              </a:rPr>
              <a:t>emplogitplot1(</a:t>
            </a:r>
            <a:r>
              <a:rPr lang="en-US" sz="1800" b="1" dirty="0" err="1">
                <a:solidFill>
                  <a:schemeClr val="accent2"/>
                </a:solidFill>
                <a:latin typeface="Courier New" pitchFamily="49" charset="0"/>
              </a:rPr>
              <a:t>Acceptance~GPA</a:t>
            </a:r>
            <a:r>
              <a:rPr lang="en-US" sz="1800" b="1" dirty="0">
                <a:solidFill>
                  <a:schemeClr val="accent2"/>
                </a:solidFill>
                <a:latin typeface="Courier New" pitchFamily="49" charset="0"/>
              </a:rPr>
              <a:t>, data=</a:t>
            </a:r>
            <a:r>
              <a:rPr lang="en-US" sz="1800" b="1" dirty="0" err="1">
                <a:solidFill>
                  <a:schemeClr val="accent2"/>
                </a:solidFill>
                <a:latin typeface="Courier New" pitchFamily="49" charset="0"/>
              </a:rPr>
              <a:t>MedGPA</a:t>
            </a:r>
            <a:r>
              <a:rPr lang="en-US" sz="1800" b="1" dirty="0">
                <a:solidFill>
                  <a:schemeClr val="accent2"/>
                </a:solidFill>
                <a:latin typeface="Courier New" pitchFamily="49" charset="0"/>
              </a:rPr>
              <a:t>, </a:t>
            </a:r>
            <a:r>
              <a:rPr lang="en-US" sz="1800" b="1" dirty="0" err="1">
                <a:solidFill>
                  <a:schemeClr val="accent2"/>
                </a:solidFill>
                <a:latin typeface="Courier New" pitchFamily="49" charset="0"/>
              </a:rPr>
              <a:t>ngroups</a:t>
            </a:r>
            <a:r>
              <a:rPr lang="en-US" sz="1800" b="1" dirty="0">
                <a:solidFill>
                  <a:schemeClr val="accent2"/>
                </a:solidFill>
                <a:latin typeface="Courier New" pitchFamily="49" charset="0"/>
              </a:rPr>
              <a:t>=5)</a:t>
            </a:r>
          </a:p>
        </p:txBody>
      </p:sp>
      <p:pic>
        <p:nvPicPr>
          <p:cNvPr id="2" name="Picture 1"/>
          <p:cNvPicPr>
            <a:picLocks noChangeAspect="1"/>
          </p:cNvPicPr>
          <p:nvPr/>
        </p:nvPicPr>
        <p:blipFill>
          <a:blip r:embed="rId2"/>
          <a:stretch>
            <a:fillRect/>
          </a:stretch>
        </p:blipFill>
        <p:spPr>
          <a:xfrm>
            <a:off x="766032" y="2923520"/>
            <a:ext cx="5306494" cy="3276600"/>
          </a:xfrm>
          <a:prstGeom prst="rect">
            <a:avLst/>
          </a:prstGeom>
        </p:spPr>
      </p:pic>
      <p:sp>
        <p:nvSpPr>
          <p:cNvPr id="8" name="TextBox 7">
            <a:extLst>
              <a:ext uri="{FF2B5EF4-FFF2-40B4-BE49-F238E27FC236}">
                <a16:creationId xmlns:a16="http://schemas.microsoft.com/office/drawing/2014/main" id="{6BEDEE14-0DB7-40D1-A6B0-76A7530118EC}"/>
              </a:ext>
            </a:extLst>
          </p:cNvPr>
          <p:cNvSpPr txBox="1"/>
          <p:nvPr/>
        </p:nvSpPr>
        <p:spPr>
          <a:xfrm>
            <a:off x="7349728" y="2695755"/>
            <a:ext cx="4350543" cy="523220"/>
          </a:xfrm>
          <a:prstGeom prst="rect">
            <a:avLst/>
          </a:prstGeom>
          <a:noFill/>
        </p:spPr>
        <p:txBody>
          <a:bodyPr wrap="square" rtlCol="0">
            <a:spAutoFit/>
          </a:bodyPr>
          <a:lstStyle/>
          <a:p>
            <a:r>
              <a:rPr lang="en-US" sz="2800" dirty="0"/>
              <a:t>Does the data appear linear?</a:t>
            </a:r>
          </a:p>
        </p:txBody>
      </p:sp>
      <p:sp>
        <p:nvSpPr>
          <p:cNvPr id="9" name="TextBox 8">
            <a:extLst>
              <a:ext uri="{FF2B5EF4-FFF2-40B4-BE49-F238E27FC236}">
                <a16:creationId xmlns:a16="http://schemas.microsoft.com/office/drawing/2014/main" id="{B55508DD-E0A8-4FE2-BA42-3E6C30CF745E}"/>
              </a:ext>
            </a:extLst>
          </p:cNvPr>
          <p:cNvSpPr txBox="1"/>
          <p:nvPr/>
        </p:nvSpPr>
        <p:spPr>
          <a:xfrm>
            <a:off x="7010399" y="3204598"/>
            <a:ext cx="5029200" cy="523220"/>
          </a:xfrm>
          <a:prstGeom prst="rect">
            <a:avLst/>
          </a:prstGeom>
          <a:noFill/>
        </p:spPr>
        <p:txBody>
          <a:bodyPr wrap="square" rtlCol="0">
            <a:spAutoFit/>
          </a:bodyPr>
          <a:lstStyle/>
          <a:p>
            <a:r>
              <a:rPr lang="en-US" sz="2800" dirty="0"/>
              <a:t>Do the number of groups matter?</a:t>
            </a:r>
          </a:p>
        </p:txBody>
      </p:sp>
    </p:spTree>
    <p:extLst>
      <p:ext uri="{BB962C8B-B14F-4D97-AF65-F5344CB8AC3E}">
        <p14:creationId xmlns:p14="http://schemas.microsoft.com/office/powerpoint/2010/main" val="3294922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spcBef>
                <a:spcPts val="0"/>
              </a:spcBef>
              <a:defRPr/>
            </a:pPr>
            <a:r>
              <a:rPr lang="en-US" sz="4000" dirty="0">
                <a:latin typeface="Times New Roman" charset="0"/>
              </a:rPr>
              <a:t>Quantitative predictor: </a:t>
            </a:r>
          </a:p>
          <a:p>
            <a:pPr algn="ctr">
              <a:spcBef>
                <a:spcPts val="0"/>
              </a:spcBef>
              <a:defRPr/>
            </a:pPr>
            <a:r>
              <a:rPr lang="en-US" sz="4000" dirty="0">
                <a:solidFill>
                  <a:srgbClr val="FF0000"/>
                </a:solidFill>
                <a:latin typeface="Times New Roman" charset="0"/>
              </a:rPr>
              <a:t>Few</a:t>
            </a:r>
            <a:r>
              <a:rPr lang="en-US" sz="4000" dirty="0">
                <a:latin typeface="Times New Roman" charset="0"/>
              </a:rPr>
              <a:t> response values for each predictor</a:t>
            </a:r>
          </a:p>
        </p:txBody>
      </p:sp>
      <p:sp>
        <p:nvSpPr>
          <p:cNvPr id="7" name="Rectangle 4"/>
          <p:cNvSpPr>
            <a:spLocks noChangeArrowheads="1"/>
          </p:cNvSpPr>
          <p:nvPr/>
        </p:nvSpPr>
        <p:spPr bwMode="auto">
          <a:xfrm>
            <a:off x="1524000" y="1981201"/>
            <a:ext cx="914400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sz="1800" b="1" dirty="0">
                <a:solidFill>
                  <a:schemeClr val="accent2"/>
                </a:solidFill>
                <a:latin typeface="Courier New" pitchFamily="49" charset="0"/>
              </a:rPr>
              <a:t>for(j in 5:11){emplogitplot1(</a:t>
            </a:r>
            <a:r>
              <a:rPr lang="en-US" sz="1800" b="1" dirty="0" err="1">
                <a:solidFill>
                  <a:schemeClr val="accent2"/>
                </a:solidFill>
                <a:latin typeface="Courier New" pitchFamily="49" charset="0"/>
              </a:rPr>
              <a:t>Acceptance~GPA</a:t>
            </a:r>
            <a:r>
              <a:rPr lang="en-US" sz="1800" b="1" dirty="0">
                <a:solidFill>
                  <a:schemeClr val="accent2"/>
                </a:solidFill>
                <a:latin typeface="Courier New" pitchFamily="49" charset="0"/>
              </a:rPr>
              <a:t>, data=</a:t>
            </a:r>
            <a:r>
              <a:rPr lang="en-US" sz="1800" b="1" dirty="0" err="1">
                <a:solidFill>
                  <a:schemeClr val="accent2"/>
                </a:solidFill>
                <a:latin typeface="Courier New" pitchFamily="49" charset="0"/>
              </a:rPr>
              <a:t>MedGPA</a:t>
            </a:r>
            <a:r>
              <a:rPr lang="en-US" sz="1800" b="1" dirty="0">
                <a:solidFill>
                  <a:schemeClr val="accent2"/>
                </a:solidFill>
                <a:latin typeface="Courier New" pitchFamily="49" charset="0"/>
              </a:rPr>
              <a:t>, 	</a:t>
            </a:r>
            <a:r>
              <a:rPr lang="en-US" sz="1800" b="1" dirty="0" err="1">
                <a:solidFill>
                  <a:schemeClr val="accent2"/>
                </a:solidFill>
                <a:latin typeface="Courier New" pitchFamily="49" charset="0"/>
              </a:rPr>
              <a:t>ngroups</a:t>
            </a:r>
            <a:r>
              <a:rPr lang="en-US" sz="1800" b="1" dirty="0">
                <a:solidFill>
                  <a:schemeClr val="accent2"/>
                </a:solidFill>
                <a:latin typeface="Courier New" pitchFamily="49" charset="0"/>
              </a:rPr>
              <a:t>=j, main=j)}</a:t>
            </a:r>
          </a:p>
        </p:txBody>
      </p:sp>
      <p:pic>
        <p:nvPicPr>
          <p:cNvPr id="5" name="Picture 4"/>
          <p:cNvPicPr>
            <a:picLocks noChangeAspect="1"/>
          </p:cNvPicPr>
          <p:nvPr/>
        </p:nvPicPr>
        <p:blipFill>
          <a:blip r:embed="rId2"/>
          <a:stretch>
            <a:fillRect/>
          </a:stretch>
        </p:blipFill>
        <p:spPr>
          <a:xfrm>
            <a:off x="413337" y="2858869"/>
            <a:ext cx="2221323" cy="1371600"/>
          </a:xfrm>
          <a:prstGeom prst="rect">
            <a:avLst/>
          </a:prstGeom>
        </p:spPr>
      </p:pic>
      <p:pic>
        <p:nvPicPr>
          <p:cNvPr id="6" name="Picture 5"/>
          <p:cNvPicPr>
            <a:picLocks noChangeAspect="1"/>
          </p:cNvPicPr>
          <p:nvPr/>
        </p:nvPicPr>
        <p:blipFill>
          <a:blip r:embed="rId3"/>
          <a:stretch>
            <a:fillRect/>
          </a:stretch>
        </p:blipFill>
        <p:spPr>
          <a:xfrm>
            <a:off x="2764014" y="2858869"/>
            <a:ext cx="2221323" cy="1371600"/>
          </a:xfrm>
          <a:prstGeom prst="rect">
            <a:avLst/>
          </a:prstGeom>
        </p:spPr>
      </p:pic>
      <p:pic>
        <p:nvPicPr>
          <p:cNvPr id="8" name="Picture 7"/>
          <p:cNvPicPr>
            <a:picLocks noChangeAspect="1"/>
          </p:cNvPicPr>
          <p:nvPr/>
        </p:nvPicPr>
        <p:blipFill>
          <a:blip r:embed="rId4"/>
          <a:stretch>
            <a:fillRect/>
          </a:stretch>
        </p:blipFill>
        <p:spPr>
          <a:xfrm>
            <a:off x="5114691" y="2858869"/>
            <a:ext cx="2221323" cy="1371600"/>
          </a:xfrm>
          <a:prstGeom prst="rect">
            <a:avLst/>
          </a:prstGeom>
        </p:spPr>
      </p:pic>
      <p:pic>
        <p:nvPicPr>
          <p:cNvPr id="11" name="Picture 10"/>
          <p:cNvPicPr>
            <a:picLocks noChangeAspect="1"/>
          </p:cNvPicPr>
          <p:nvPr/>
        </p:nvPicPr>
        <p:blipFill>
          <a:blip r:embed="rId5"/>
          <a:stretch>
            <a:fillRect/>
          </a:stretch>
        </p:blipFill>
        <p:spPr>
          <a:xfrm>
            <a:off x="7479745" y="2875866"/>
            <a:ext cx="2221323" cy="1371600"/>
          </a:xfrm>
          <a:prstGeom prst="rect">
            <a:avLst/>
          </a:prstGeom>
        </p:spPr>
      </p:pic>
      <p:pic>
        <p:nvPicPr>
          <p:cNvPr id="12" name="Picture 11"/>
          <p:cNvPicPr>
            <a:picLocks noChangeAspect="1"/>
          </p:cNvPicPr>
          <p:nvPr/>
        </p:nvPicPr>
        <p:blipFill>
          <a:blip r:embed="rId6"/>
          <a:stretch>
            <a:fillRect/>
          </a:stretch>
        </p:blipFill>
        <p:spPr>
          <a:xfrm>
            <a:off x="401835" y="4461806"/>
            <a:ext cx="2221323" cy="1371600"/>
          </a:xfrm>
          <a:prstGeom prst="rect">
            <a:avLst/>
          </a:prstGeom>
        </p:spPr>
      </p:pic>
      <p:pic>
        <p:nvPicPr>
          <p:cNvPr id="13" name="Picture 12"/>
          <p:cNvPicPr>
            <a:picLocks noChangeAspect="1"/>
          </p:cNvPicPr>
          <p:nvPr/>
        </p:nvPicPr>
        <p:blipFill>
          <a:blip r:embed="rId7"/>
          <a:stretch>
            <a:fillRect/>
          </a:stretch>
        </p:blipFill>
        <p:spPr>
          <a:xfrm>
            <a:off x="2764013" y="4474712"/>
            <a:ext cx="2221323" cy="1371600"/>
          </a:xfrm>
          <a:prstGeom prst="rect">
            <a:avLst/>
          </a:prstGeom>
        </p:spPr>
      </p:pic>
      <p:pic>
        <p:nvPicPr>
          <p:cNvPr id="14" name="Picture 13"/>
          <p:cNvPicPr>
            <a:picLocks noChangeAspect="1"/>
          </p:cNvPicPr>
          <p:nvPr/>
        </p:nvPicPr>
        <p:blipFill>
          <a:blip r:embed="rId7"/>
          <a:stretch>
            <a:fillRect/>
          </a:stretch>
        </p:blipFill>
        <p:spPr>
          <a:xfrm>
            <a:off x="5113253" y="4502574"/>
            <a:ext cx="2221323" cy="1371600"/>
          </a:xfrm>
          <a:prstGeom prst="rect">
            <a:avLst/>
          </a:prstGeom>
        </p:spPr>
      </p:pic>
      <p:sp>
        <p:nvSpPr>
          <p:cNvPr id="16" name="Rectangle 15"/>
          <p:cNvSpPr/>
          <p:nvPr/>
        </p:nvSpPr>
        <p:spPr>
          <a:xfrm>
            <a:off x="1549877" y="6040365"/>
            <a:ext cx="4838184" cy="584775"/>
          </a:xfrm>
          <a:prstGeom prst="rect">
            <a:avLst/>
          </a:prstGeom>
        </p:spPr>
        <p:txBody>
          <a:bodyPr wrap="none">
            <a:spAutoFit/>
          </a:bodyPr>
          <a:lstStyle/>
          <a:p>
            <a:r>
              <a:rPr lang="en-US" sz="3200" dirty="0"/>
              <a:t>Does the data appear linear?</a:t>
            </a:r>
          </a:p>
        </p:txBody>
      </p:sp>
    </p:spTree>
    <p:extLst>
      <p:ext uri="{BB962C8B-B14F-4D97-AF65-F5344CB8AC3E}">
        <p14:creationId xmlns:p14="http://schemas.microsoft.com/office/powerpoint/2010/main" val="392146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1650772" y="412670"/>
            <a:ext cx="9144000"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0"/>
              </a:spcBef>
            </a:pPr>
            <a:r>
              <a:rPr lang="en-US" sz="1800" b="1" dirty="0">
                <a:solidFill>
                  <a:schemeClr val="accent2"/>
                </a:solidFill>
                <a:latin typeface="Courier New" pitchFamily="49" charset="0"/>
              </a:rPr>
              <a:t>data("Putts1")</a:t>
            </a:r>
          </a:p>
          <a:p>
            <a:pPr>
              <a:spcBef>
                <a:spcPct val="0"/>
              </a:spcBef>
            </a:pPr>
            <a:r>
              <a:rPr lang="en-US" sz="1800" b="1" dirty="0">
                <a:solidFill>
                  <a:schemeClr val="accent2"/>
                </a:solidFill>
                <a:latin typeface="Courier New" pitchFamily="49" charset="0"/>
              </a:rPr>
              <a:t>emplogitplot1(</a:t>
            </a:r>
            <a:r>
              <a:rPr lang="en-US" sz="1800" b="1" dirty="0" err="1">
                <a:solidFill>
                  <a:schemeClr val="accent2"/>
                </a:solidFill>
                <a:latin typeface="Courier New" pitchFamily="49" charset="0"/>
              </a:rPr>
              <a:t>Made~Length</a:t>
            </a:r>
            <a:r>
              <a:rPr lang="en-US" sz="1800" b="1" dirty="0">
                <a:solidFill>
                  <a:schemeClr val="accent2"/>
                </a:solidFill>
                <a:latin typeface="Courier New" pitchFamily="49" charset="0"/>
              </a:rPr>
              <a:t>, data=Putts1, </a:t>
            </a:r>
            <a:r>
              <a:rPr lang="en-US" sz="1800" b="1" dirty="0" err="1">
                <a:solidFill>
                  <a:schemeClr val="accent2"/>
                </a:solidFill>
                <a:latin typeface="Courier New" pitchFamily="49" charset="0"/>
              </a:rPr>
              <a:t>ngroups</a:t>
            </a:r>
            <a:r>
              <a:rPr lang="en-US" sz="1800" b="1" dirty="0">
                <a:solidFill>
                  <a:schemeClr val="accent2"/>
                </a:solidFill>
                <a:latin typeface="Courier New" pitchFamily="49" charset="0"/>
              </a:rPr>
              <a:t>="all")</a:t>
            </a:r>
          </a:p>
          <a:p>
            <a:pPr>
              <a:spcBef>
                <a:spcPct val="0"/>
              </a:spcBef>
            </a:pPr>
            <a:endParaRPr lang="en-US" sz="1800" b="1" dirty="0">
              <a:solidFill>
                <a:schemeClr val="accent2"/>
              </a:solidFill>
              <a:latin typeface="Courier New" pitchFamily="49" charset="0"/>
            </a:endParaRPr>
          </a:p>
          <a:p>
            <a:pPr>
              <a:spcBef>
                <a:spcPct val="0"/>
              </a:spcBef>
            </a:pPr>
            <a:r>
              <a:rPr lang="en-US" sz="1800" b="1" dirty="0">
                <a:solidFill>
                  <a:schemeClr val="accent2"/>
                </a:solidFill>
                <a:latin typeface="Courier New" pitchFamily="49" charset="0"/>
              </a:rPr>
              <a:t>emplogitplot1(Split~Over40, data=</a:t>
            </a:r>
            <a:r>
              <a:rPr lang="en-US" sz="1800" b="1" dirty="0" err="1">
                <a:solidFill>
                  <a:schemeClr val="accent2"/>
                </a:solidFill>
                <a:latin typeface="Courier New" pitchFamily="49" charset="0"/>
              </a:rPr>
              <a:t>GoldenBalls</a:t>
            </a:r>
            <a:r>
              <a:rPr lang="en-US" sz="1800" b="1" dirty="0">
                <a:solidFill>
                  <a:schemeClr val="accent2"/>
                </a:solidFill>
                <a:latin typeface="Courier New" pitchFamily="49" charset="0"/>
              </a:rPr>
              <a:t>, </a:t>
            </a:r>
            <a:r>
              <a:rPr lang="en-US" sz="1800" b="1" dirty="0" err="1">
                <a:solidFill>
                  <a:schemeClr val="accent2"/>
                </a:solidFill>
                <a:latin typeface="Courier New" pitchFamily="49" charset="0"/>
              </a:rPr>
              <a:t>ngroups</a:t>
            </a:r>
            <a:r>
              <a:rPr lang="en-US" sz="1800" b="1" dirty="0">
                <a:solidFill>
                  <a:schemeClr val="accent2"/>
                </a:solidFill>
                <a:latin typeface="Courier New" pitchFamily="49" charset="0"/>
              </a:rPr>
              <a:t>="all")</a:t>
            </a:r>
          </a:p>
        </p:txBody>
      </p:sp>
      <p:pic>
        <p:nvPicPr>
          <p:cNvPr id="2" name="Picture 1"/>
          <p:cNvPicPr>
            <a:picLocks noChangeAspect="1"/>
          </p:cNvPicPr>
          <p:nvPr/>
        </p:nvPicPr>
        <p:blipFill>
          <a:blip r:embed="rId2"/>
          <a:stretch>
            <a:fillRect/>
          </a:stretch>
        </p:blipFill>
        <p:spPr>
          <a:xfrm>
            <a:off x="1650772" y="1905000"/>
            <a:ext cx="3505200" cy="2163209"/>
          </a:xfrm>
          <a:prstGeom prst="rect">
            <a:avLst/>
          </a:prstGeom>
        </p:spPr>
      </p:pic>
      <p:pic>
        <p:nvPicPr>
          <p:cNvPr id="3" name="Picture 2"/>
          <p:cNvPicPr>
            <a:picLocks noChangeAspect="1"/>
          </p:cNvPicPr>
          <p:nvPr/>
        </p:nvPicPr>
        <p:blipFill>
          <a:blip r:embed="rId3"/>
          <a:stretch>
            <a:fillRect/>
          </a:stretch>
        </p:blipFill>
        <p:spPr>
          <a:xfrm>
            <a:off x="1650772" y="4360210"/>
            <a:ext cx="3505200" cy="2163209"/>
          </a:xfrm>
          <a:prstGeom prst="rect">
            <a:avLst/>
          </a:prstGeom>
        </p:spPr>
      </p:pic>
    </p:spTree>
    <p:extLst>
      <p:ext uri="{BB962C8B-B14F-4D97-AF65-F5344CB8AC3E}">
        <p14:creationId xmlns:p14="http://schemas.microsoft.com/office/powerpoint/2010/main" val="333868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52870" y="31128"/>
            <a:ext cx="7772400" cy="1143000"/>
          </a:xfrm>
        </p:spPr>
        <p:txBody>
          <a:bodyPr/>
          <a:lstStyle/>
          <a:p>
            <a:r>
              <a:rPr lang="en-US" dirty="0">
                <a:solidFill>
                  <a:srgbClr val="FFFF66"/>
                </a:solidFill>
              </a:rPr>
              <a:t>Example: Golf Putts</a:t>
            </a:r>
          </a:p>
        </p:txBody>
      </p:sp>
      <p:sp>
        <p:nvSpPr>
          <p:cNvPr id="2" name="AutoShape 2" descr="data:image/jpeg;base64,/9j/4AAQSkZJRgABAQAAAQABAAD/2wCEAAkGBhQSERUUExMVFBQWFxwaGRgYFxkeHhwYIB8ZGBgbFxsaHSYfHBokHCAcIC8gJCcpLCwsFx4xNTAqNSYrLCkBCQoKBQUFDQUFDSkYEhgpKSkpKSkpKSkpKSkpKSkpKSkpKSkpKSkpKSkpKSkpKSkpKSkpKSkpKSkpKSkpKSkpKf/AABEIALUA3AMBIgACEQEDEQH/xAAcAAACAgMBAQAAAAAAAAAAAAAFBgQHAAIDAQj/xABPEAABAwIDBAcEBggDBQUJAAABAgMRACEEEjEFBkFRBxMiYXGBkTJCobEUI1KCssEkM2JykqLR8BVDcyVjo7PCFzRT0vEIFjVEg5PT4eL/xAAUAQEAAAAAAAAAAAAAAAAAAAAA/8QAFBEBAAAAAAAAAAAAAAAAAAAAAP/aAAwDAQACEQMRAD8AQF4zMBmOYwNb8BUVzGJ5D0H9KBfTDW+GZcdVkbSpajolIJPoKAirFg2AEngAP6VrjsK82kKWytCVaKUggHwkUw7q7p4vD43COOtFALwAkgmdJKQZAuKcukfEdSw0t0zK1gRB4Jt2bUFMKxNclOUyYZ5DzktobzDXO3NrCY0J8aD4p9eIeSlZTmJCAQhKeMCyABQNG1cAkuZSgaI0A4pTxii2E3Nabcb+rTJVxv8AA2ps2hu5LT6gB2VN37kpbFctlYcqdbJJPa4meB0sKCQNgtJykNJ1iClPfHChOL2K05tDDoLLagUqJTlEWBPcPI0+bRYCQmwF+HgaDbHazbTbJBIyL4W9ldp50CLjdiNnarjfVpSkACEJSAICdBEa0H2qykYFBgT1xvlE64jjx4elNO2U5dqOqANlGydT2gKT8ZiFKwmTgMQQmNfZUdNSZUaBUcKTzBq1P/Z8wTbmJxQcQhYDSSApIUPb/aFJmz+jbaOIu3g3spOqk5B/PFWd0O7o4zZ2JeOJZyhxtKUkLSQTnE3STECT5UErpZ2W2nC4jI2hJC0XShIgT3C1UcxgiWnFxZMRY841r6e6RDn2W+qIkJMWPvDiDFfOjP8A3V4f3+soGboq2ahaiVJSqQoGQDopMWOmvwpr3v2a2jCYopbQIS3EJTbtt6W1oB0PpHaP73C8Ao/rTXvs3+hYr91r/mIoFXeHBthWywEjtNFR7CQLoRZJ1IkE3kyTfgGLdVlKsY0C22QAq2RMeyqCRGtCNuwt3ZXZCE5CkuFIEw23JIgK7PfTdu/sJbWLaWClxqVfWNnMn2Ve1xSfGgUt78KgYx0BCRp7o+yOEUpKw/6U2AAJB90H+XjTxvgB9Odnu/CDSXjFH6U2UgEgGATAPjY/KgWNvIh9YHMcAOA4CiScODiMCmPaSzwAmVnWNfE0N29/3hfj+Qoy23OMwKRrlw4ieMz5a0BXpZw6UvNZUpT2DIAA95fACrV3B2Y0dmYMltsktruW0mddZF6qzpYUrrGs4APVjQzxV3Crf3D/APhuCto0r8zQM25zYSwoAAAOrsBA14AUdoNuqPql/wCqv50ZoPkTaG5ymchzdYFJBsCIJAURxsARemDoybbRtFsJzZlIcCiSAmMpMCL8Bc+lMm9Gzc+CYUT7yB3wW4gjlb4VH3A3LdDzeLKm0oyrKUEkrUm7aiABYAkXPMaUFgbSwIU5hVW7OITp5H8qCdK2zULw7IyQkOrMGTeEpHL0pkKbN9zzZ+AoR0lJH0RBgiMVz1m3OPWgobdjZ7rqylhCnHFQEpTrYhRJHK1dN12mzjUh0CCqBM2XmGXTjNHOiRA+ngExE878hYiRMWkUD3ZbKtosACZfRNpgZxJHhzoPoXagypeRbKpaZtfRJP4aGYZJOITIOUvLUmwFiNLDuontuesc5dYn17IFvOo2Eb+van9o6304jhQENqtAwLASdLjSoG67zf0kiRnGZSUzfKGyJ7xeKJbWEFOh9rSeXCL0nbNWUY4OJCVKUgtC3BWt9YHKgl7A2A7iNo4h6MrObKF3uoFKoQPeNj3Xp33b3DwmCuy0OsNy4rtLJ/eOnlFSsMtIJAIGUCw0r1/biQIGvCgnYjEACh8BwHuoQ9tM6m/nUjAY2OI9aCFtvCl7DuYcqypWI0mIII8q+etubHcwpWy6IUM57lJmUqHMfnX0i68lRvSRv7u0nFMqAjrUg5DHcZSe4/A0Cf0PEgLUSMomBxmUSeUaU4b7D9BxXgz+NNKnRhgVtJcC0wQFW80X+Y8qZ97T/s/Ed/U/8ygX3tnJGK2S3YocEwlCE+0EZ+0kgq5ZlJB7zAq2cLucyw4HGy4lQm2axsRBtJqq94EuB7ZZWqR1KimEkR2EDUrJ0AsAI86JIxTzKVYltBV1QKpUFFIsR2jMcedBF3zVGOe+7+EUmPj9LRABsbH0vU/au86nHXFuiXCoyQABYACBNCMLi1O4jsdhQTAMjUnhY3oBOMkY0ZBmUHEQOZBEDzPzoti3ur2jhVqA7IYWcsdoxmJ4XPf3UHdSHMXclMr1TrYmI0vajDOAzPMpzLusCSJVlAOpzSYHCwoJPSbikurZUlWaW0z3KMkpPeNKujcUf7OwPe0r5Kqjd+sF1Sm0zNtSB3jSTar13JH+z9nj/cr7uCqBl3WENL/1V6eNGaE7tJIbWCIPWrt50WoKn2zhgrZ4gQpKWjGuiRpHcqpnR+wE4awupRMjkbRYyZPiBRTaqB9AQmJJw6YH3UHl/cUI3GeH0ZJJJKHFCIUbyVXym0A6kHyoDbphvX2VIPwoV0oKBbZQQROJ4aGEqJnyHwo1tFjKlwcJTHxFCOlJiG2VTP6Qowf9J2w5aUFVdHKY2o9mTmhSwZBMHORmOVB05gDxTQbo6djauHJ+387Ua3GdbZ2jii4st5S4EwkrJOc9lMH2joOdxxpa3Kcy7Sws2+vQP5gKD6D21+sc/wBUcO9Gprls9H17fOFTpy7hXfayZcWL3xHlq1/cVrs9H6QkToFTYCDlFiAOXzoOu9OJ6tor+ylZ+AHpVb7j7VzYkE+7cU5dKDxThFEX1nwOUVUO7u0C2oQdY/Ogu17HkLkG3Gh+KxRWeyq3heo+zczqRz4miQwrTIzdckHxGvcKDEbNURBmuyMCoBJ58e+guI37bC8oWCRyqXhN9UGUkiDEHkaAycCuJoW4IJzWjnXB7pAbRZRAHGtGNtMYoShwedAvJWGMZl916R4Ej+tT98BGBf8A/pfjFLm28RG0GG1cFpPzph31P6G4OZb/ABig4YrDg7T2SkwoFAlJUo+43MpJhM8gBpVhb/gJ2biBYDJAGnEWA/IVWTm8BXtDZ6upWgsNKhKyO1ASZECwtRDfPabrzSlOkjTKm4AEx2R+fGgr1/ZC1qWoRBVqT3DuqLgsOtjEHs51ZQQAY0IOp8KPYLEpydtaQSVakCoKG+uxZ6t0JIR7QGaOEQD30CktoOvwTkzGfCbgXI8KLDCqQtpJVnTm1mQDBsBMjztUbZ2xnHMSlOR4JJhSkNLUQNDZN/jR9W5D4xqepwz4a1JLRQkEzZOY6DvOtAH3rN26+gdyFA4LZ4BkhpU+JST8iKqPb/RzjHVp6tsFI4lxCfhM/Cre3cQljD4RC1ALabhyDPay5RB0V40DJu5+rX/qq/Ki1CN2XAWlkadasekCi9AnYlsHBtHgWk697RUI86rRnbDjOHxCGlqT1eKQpWUxKcyEqBI90x5irPw5B2fhFa9hgeZSGzPrVXOYHI1tBIWDOHQ7J7PaGVSkjNckXFuVBbW2E/rPX4ihXSc3OzVqPBbah3SYPhIJHnRDHuSgr4KQhQ8wnTuobvJjFv4N9r6M8kJCAlRA+sM5TkSLkACZ5UFB4DEqdcxa0p7SkrUROgJJJM8hPjXHdh7rMfhSo/WDENHMT7Yzp1P2hz48b6s+xtxMW2cR+jqOdpSU5gkXNrZjWm7/AEW41vFsOrS0hLbqFq+sBMJUFGAmZNqC6NosmVr4DEG3HVH9KjbHez4yMoTAVx7hNTMRiEqSUni8V6cOXjULBtBp5ToMlU2jLqI7+VBz352cX8OppJAKhqowNUm9udUPh8I8jEhC0gELERcGLcOFXVvbiAtgJVbtAAyf3jNu6q42dg8+0BMQkjQc5v3aUDww8pttMrSJIFra8iTYUr70bVOUnq1KCRdcKyk5gQEkC9pmmnbWBzZcomDIHDxJqPiN3HHEQHCgH3bR8PzoK2w21CoBWQN9wnQcZNNm5SQ8/lKM5KcxBMA6i5IMacKlO7phlErWlZ4f3FEN1MOE4gLFiqJjlER5UCBvWot4h9GXKUrMJmYTYjWaFYPb67SVIGaBBtPhyqzd6diIefVKYUq+Ya2tp4RXPA9G3ZkuNqHIo+d7UCxgsEpWJK1ArU2htSTmAsbRMxB89KszGbIaxDHVrzgHIeypIPZMwCQdefdVfbSzYPFQ3lKVJkpPs/VgkA9xnhUdfSVifd6tA5BH9TQWA1unhg4l3K4pSElKczpiCIMgASSPlRbH4VDwAcbC4AHak2Fx71U+90g4s/58fupSPyqC/vtiD7WJd8lEfKguJvd/Dp0wzIPElpHzIqQ2ltv2cjfhkT8qoZ3eZZ1ddV99X9ahu7bB5nxmg+gXdtNJsrEIA73B8qhPb2YRP/zDfkSfyqhVba5JrmrbCuQ9aC8Xd/cIB+tKvBCvnFRnOkfDDRLh+6PzNUn/AIqrkK9/xZdB9SbkbeC9nrxCGyU9Y6csgGEkz8qYsPtPNmBQUlJjUHgFWI8fhSF0Q4k/4IhebKetcJMoEDOZusFIHjTrs7ZyurTD6gDeEJYy3uIhqDbjxNAr4DaKEYVptTiAgNosVJ4AKEyftRQ1W1sCgqJcw4Uqyj2SVDvsZtVGJx6iBYaD5CvfpLh0HzoLvc37wibdfIH2Ur04RaIqIvpJwo061XggD5qqnIeOiVehrYYV8+6r0oLTf6UGvdYcPipI+U1Bd6Ul+6wkfvOE/ICq5+gPHgfUV6Nku93rQPK+kzEcEsp+6T8zQ/E9JOJP+cE/uoSPjloXsHdNT6nAtcBDZXY6kFIgk6C9R8ZsNCEEqKgZjUHly8aBm3V3gcx2J6h1xT2dCsoJ94Cez3xRfbGyzhymCFqAylQTxkkT8ppG2Du3igtGJwqFqyL7KgUxmGoufXxpv2dvh1mLGFea6twkpUCQe3BOooG84yGws6lI+VLeM3kKZM0R3gOVCE91V9txYByqVlv30Bb/AB8urBdUQ1N76ijmydvsoVmQqUg87iq8XtJJSEp9kchqba+A+dD2mnEEqbVHj8r0Fr7z7xMqR1jbkPIEoTrmBIzJI/PhUPZu+ilJF6T9g4lpCXFLhTptmUblJ4J8DWmHaCnPqVSdVJ+dAw77LKkLeSPZaMq/fUhI89arJCXFaSaetp7aV9HOGAEqKVKJjQEECl9LeUp4WX+IRQC/8OcP/rUV1JFMJcFCMeLffUPWDQasYILE5wPEV3Ox49/4VFaScpEHXSK7N4NzgqJ76AptfZrSMLhlJT21BedUm5Bt8JoKz1fvZgfhTDtpojAMSZIcUPxUrRJoCiMG0dL/AHqjYQJgkpBvxqO2qDW7R7B8aD6O6JSn/BEGAB1zsEryBPbPazaiO69P+yAeqTmCQZJ7KioEEkhUnUnWe+kDobWgbEa6zNHXORlCirNnMZcgzT4U9YbabQSAhLsCf8l43k5pOS5mZ75oPmA7RLSU9Zh3ECBfKINheuuD22hwwhK1KiYCFExzhINS9+G8uHaItKE8e5HfUPo5wbgxK1gEJyKGbzFqA7g8KVoUohaSDABSpM2nRQBoJg8TiHneqSyCuCYKsthqZM027yPLsJUcqCb8hoaH7gYHPtQBUwGFK9QDx4UAfGJeZ/WMkWmy0m1RcNtdC9Jm9ova5sDypk3tYHWtnm2Z8JNKm7+H+vWlCyIDhUJtkyxcc7/CgZd28ShxjFuJUCEM5YuDJUkjhEWNDHFJLQzkpSVqmBJtkiBXbo0ZzYbGpESQgCfGTHpWbRw8JCTf6wg2I+xwNx50HTZ28JYaLbb4ab6xRTmZzKJITOkgCeFKz+0nP8RL5JUtLwUSBEwRwFEsbhYCgLQpfwyUFxLmTFLMEwTYCb2oLj23iAtAUO+kTf7Cg9UrhA056Gacn2IbRrdtBjvyikbePaKFHLnPZMQJ4GJoBjOzkTIJT4Eiibezyq2c+cH8qi4XCrJTHLMc3DjRfCYh1CkgEdpXvAGBwJj+9aCC9uQo9rMbXHh4VK3N2L1a3FrPs6caL7Y224UwSApAuR6C/EUrP7dLYVJGeOHEqHPjQB948VmxLmXQQkeQg/GaZ9gYIO4UqJMgAeneRqTFvGkpSZXe97mnnclf6OsQTzuLQT3RMDmKAAzs4KW6IEgpXNhAII1PCSLRQ7EghJB1S4Z8f7FMGASfpCxYS2QdLQY9ai7zMICiEoCQUIUI00MnxNBzxSdajslRCCmNBrU5xuUgxqAfhUVhYShEzx4clEUBPazKjs2TByvm40v/AOtKPVkU+YhrrNlYhSdG30T4nINPWkdQPeaDsvZagCZFvGo6EEgACZP9KZHGOyrwNLzSez5nTwmg+jeiLDrGxkIyJXDroKVTPt6gcSL2kTYSJmrE2eghtIKQkxpAEeQUr5mkLorQobKQEqKf0hcq7MhOa/tgj4U34AvhPbVnPZ7XYj2U5oygWz5tRQfOm+uzuqw7dwc4QbJyjRIjU3trXu44JddQBACgrUyBmIjwgVJ6Qz+jYUc0N/ErqR0WbHOd9ShaExPdnJ0oDm9jNnFg6NR+fzrl0cszjsUu31eGQBcEXEai3CiW9jfZUnhFz/emldOjdgKXtJwaFxKLXEAE29RQL+9rX1ie5tI+M0obFWlpOJcCu0UOIPs8QoAREiY58qdt70/WW5jz7JJpHdBGCWeK1RE6jPYxNo76A30Tg9XiCBMqSNJmxsQBp61tthuMsSZdMW7x3a1L6JsNOGdMEy9ltE+wDafGoG8ZdXiGG2kqVLgJSlOb37mye7uoNHsCtxYQlJKlrISIiSoIjUWrbpIwSsA8jDt2SpsKUsSC44SQsqUIJAIyhMwABxNWFu9u8pla33kAKSIbkypKiLmEmB2QRx7qkb0bDTjGkqISXGVdYgmI4Z0k8UzCvBU8KADiXvqWZEENpB5ggDWq02/slXXFQjITPh3eJqwcbiCklK7KjtA8FcZpcxgkkcKAVgsYUXME3HwAHpRE7WRYhAAPYvr/AGTxFQX2SJixk38fkKFYppXP4UHuN2uoykGVZimO65EedR9qYItJbm6lAzHAi/51M2JssFeY3jiedTGMYF4zqXG+tacWlBSAMySQBmbVqFJ15GCDQKy1donuH5U89HbghczAVJ0sAROp7+FKO2MB1L62pByFSZ55SUyPGJpo6PcpL4seyoieZFvlQcktfphCYgpciQTYHMLCDwrvt/DygdmD1A4XkKvM8bxNdnmMuOa5FZBjWDrw/u9Tdqty2iSCrq3ASO4gj5UAXColls/sJ+UUKxTEIEwIUuJPekijmxUThm+4EehIqDtFqxtotV72BQDwoDmzGJ2Rj03kZF2mPauTbupEGF76sfd3DH6DtFNoVh8yYkyO2rypIQ0P78qAyWreIpRWIRPf/wBNOzbfZHgPkKT8Qj6s9yvyNB9FdGqh/g4MpA65dypAHtc1pUn4U9bJUlLSQFItPskRclXC3HgAOQAtSP0WEnZDeVClAuOHsLKSO0IPZhRGpIF7WBmnLC7OCkAkvAn/AHr4+Clg+ooPnrpGSOrwiZMFLPd7pP500dDeEEYjjdI+HdQDetKFv4JLglH1YIJ4BsGKsro7QgsuKQEgBaRCAI0GscfGgFb0twoE+8tKNY1IvOmldujAA4bFrj28Uu/OEp18JrlvmRLQMfrRM6WEmal9F2HP+G3kZnnSLajQRPgb0C1tbEpUpxQEwDA1vAT60J2Z0b4vE4ZkZAwgnMtTuYKgQokIIzQRp7ItVu4XYzGGlSUAqEkqNzbKo34SkzHdXR/EgEybJ+IQb+rSqBd3a3DYwGFLSlLflZcUSmBICEkAJ4ZYOp41OO1EYeEhpSEyASAEj21NK04XBqXnTOUOwUmFCfsjIu3+mpKvKoeI68WWlLgOUK8/q1+ig2ugi4baDTgBbWQTGZB/djsclBTc34+Na4zEZYggCxBElPEggfYibfZUe6hGJwrLigoZ8M6YMpuApRVJynk4CLcHDQzaWKUhKD1qFpARlKQQRmFgsX4pIkWmO6Ak71bIL7fWMg9c2n2ZkrbTqmeK25F/eRlIpCZxmaQZChYjiPKm5jb625UJzASmIsoA5DyIm3IpKhpEJIwjq0If1WqSbwVakwJiRwjwignJqM+zJr3C4rMma5PumM3AUE3BNhIOgsdfyGpNTNyAwMQ6QFqxJUnISnspCjBgTOcnLrFpoNh9nu4thS2v8pRBSTeYmU35UY6NtlKP12XMpS1C4FgBlUSdREqPeUiKCytq4LDPJDTjSHRESpIJGsQYnhrYweYMgdldHLbDhdYUshSSktqgwdBlVrx0ItzNMzbaW4zElRiTxJJVPhcq/kIruwpS4HspgE8Lcb8OHhQVbvNs9xh9lS0EErseB4SCLEVL22yUtozkJ7ax2QBEoVa5MyeNWTj1NOjq1JDnE5hIBEkm+hkH07qVt6N1FOpJaKlJU4lRRqUDRZHFU2MHSKBC2D+ojktf4ia3U2T1oGsCPNJH5V7u6k5XUn3XTbxCTUnL9av91PwKh+dAd3Owst4pok3wDmnEpGnxquWGFkgwYt+VWnuC3OKUj7eGdT6gVWTLlk24AfCgkt7XhIGSYAvmHKKBP9plRj3x8c1dxrXbBIlpXc4j8RoLw6KXkjYTZdICetcBJAMDOdAbSALT6HQv2y8MlCIbgpzGDBm3ZuTqbRPEAG+pR+jTEhOxUKKrdY4TCUk2USQkL7OaxubU+bIB6odsruq5ABjMYFgBbS1rWtFB89bcUPpeCGsCfRpP51Zu4KlfR15YKQ6QfHKkgWnmKEt7BYdQyteHQtSUJgkG3ZTPGKK7OQlhPVtNhKVKkhKlDtWE2OthQeYzZXW4oLWE9WFqypJJzkpiFA2AEq8qPP7SQ2ns3y6JHJPaygD/AHZIH7tDcS8lCm06xJgmbwZJPEAT/EKVMJtVbinVEgrkrAJ0y9pIjkUHq4HM0DQrapSq5zD5lA/62Veqa2f7IKknNl4fayC/8bJ/lFAcNI0uEwU94SOtZP3mitH3alqfLZlHay6A8erHWN/xMqUnvig02lg0qvfMniOOQX/jYV6ooKNrYjDG6itIN+M5AEq/iZUlXiiiz+NCD2NU6d5R9Y3/ABMlSfu146ttwGBJSZH7QSnOgfeZK0/doI6N6mnRlxCAFAQVp4ELBUofyO/xc69xOwMO8k9UQSM8AKiClQWmZ90KlPgtJ50E2hsjLOXtBI9QgT/Owr1R3UJXmb4nszMccoAP8TJSrxTQeY/Z6sOvIQoJKjBM2BlSAR6otxTobUOyKSUDMC052m7gj9oQbR3ECKLYjbDhBS4etAuZ17EFUHUFSMrniigeLwnAe7nP3h2pT905h3ZhQQsKwUA/Z5mB8JmtwsLQI46fKiuExBTb6OJEAqTlEmJUSerPCFeB7qk/RUrIV1RblSQojKct+3ZAAJA5jiKAM0h1KMjIKQVZFK5KJAJ5kgnh+VWNunsheHZS0kQRdSzzGWQOcKIObko1DbKHEpabwrkCTeUXU5mRKtbZ0SP2jRlourABIQjs9lP2DkSASbk5HAmf2aCf9W2JWqSAPksR3GMw7ikESKh/4kvEKyNwluYUvnJSDl9Se7ORURbWa14iVHn2cx+Oai4aCEkJEZQuPH63/wDGmg64JgISOJVE+JyE/iX6VIwThyknl8dD8Qn+KuKgSVAcyB6vJT80eorpiFAIMGApU+RKT8UlJ8W6BY29sltJLyYC3TKxwJCU9ocje9KzqfrvFs/BSf606Y5OaAQACi5gSg5UEKHGL3GkX4GlDFtHrkwFEZFAkBVtDrHMUBro+xiTjWVpUIIcEnTQjjVdONQSOSlD0JFWFuYQjHsXIBUReYulUa9/zpP3hwnVYl9BIs84BfhnURHkRQSdlpBZQYBseHImgC1lLeIIHsqSrwhSq74XFvIbAEZZUASBe59ajYcFbGLm6sqTYft8vOgvXofxf+xW1kJstyylQIzRrB+VO+z8ataJ6rKNE9oXEC4sCBMiCAbaaUj9EwCtjthpCkgurAGdYy9q5KkQqJ4d9O2y8ElCLIKSpRKgVLNx2Z7RJggAig+Zy0QBC1pMDRShwH2QKZ+jnBurxedTzpQ0kqKS4spKj2UyFHxPlQV1RypBUrQe73Cn3cHChvCly8uqJvyHZT8ZoCW2FSsj7SVJHgYST5nKPuGlbZ2MyvvFMAA580CRHaBHeElIA5q7qIu7RKlHmFCPMDKPABalHyoEyrLjHAL9lIbT9pQtJ7s4ST+6aA22stEE5uyQQCQezd5tPlDrU+FSXcTk0vk07+qOYfxMLoO5tpK0iAE5CWzIEmIdbg87K8110wKpWJNklOb7p6hfq2tJ8qDrjVFGhnJPn1SgtPqysjyrmwwpMqB/V38eqUFJ9WlxW2W6c3NvN6rwq/gU+lENnNgtgHUgJPiWnG/mgUEZSiix/wAufMNLt6sroVjGsp7QnIb9/Vr6s+rSh6CmHqM99MwH/EYy/iRQDHuZ80aKSs+amUL+aDQDEYaCkH3SkH7jhYV6oUKkYTZfsSJgtz91xTJ/lMVKfYssgf8AikeaWnh+dEoAzkcOt/lcbdHwVQRcFspKerkXHVT6usq+YFdt13AthSpKc6Qknu7TSVTqIJrlth8gLy6JUR5fSAR8677sMfoiE2lTR4DXMuB6xQHMPgsiplSxIMlWbshTVvABKh9w10WjKL2iAfugJPxa+IqK+4UKSUBXaXx0KS4HPksjz761wu0C4gZgR2RP8Daz8j6mgkNoiBxPZ+AR/wBR9KksqntEclEdxCXD8OtHiKhNm5i5g/xAFQ/mipn0gCSBYEkeAh5P8i1poJMQIJvoD32RP8QaX4KodjcUlaTBGmYCdNcvp1kfdoXjMQ4pWVBnL8coSPjlHpUVCFMEZ75SDPMDMoeobH8VBNdxEvKHBJ7FyRMlBB7j2U8ocmpOE207kAzGEjLcDhbinlQhpxQcUFkzlBjWbHrkjkYIUBwUiKV9+2MQlLLjKnEqKlIUEKUJV7QNj4nwUKCyEbXd1Ch6J/pWqtoKNyEHxQk/lVDq3kxiCQcQ8CNQVq+M11TvfjQJGIcjvIPzFBeP00Rdto/cFeNYgDRtsT+wB+dUi3v5jR/nnzSj/wAtSW+kfGD30HxbTQfRWwEpVg1FWQJD61QbJMK0Otj5+Bo3s7Z4CSoZUhZzZUHsiwFjAnSdBrSd0Y49eI2OlxcFannD2ULsc8SkN9oHvFPezEkNJlISbyL8zczeTqZvJM3oPnVzo7xpQkkmCkEZWgbEAirEw2FLOFbaB9lCUz3xBPqZqZsfeNzqmgFgjq065SAAkTJSTEd8UP2m6SgRYqED70J+ah/CaBaU5Lx4BQHlnKlfBsAedCtoPEYppQt1iOqB5E9tZ8QFgVNxLoU7KbSCR9+Uo/4aAfOoG8SPq0rBu24DI5LKpPkhCaDg46Q67EZVEFMi+YS4kD7oCfvUTwBK8xk+wUj97KrIfNCUHxFBS8C9A/8ADby9xhMqPgoJHnTBgl5UiBdJDhHLKoEo8mlkeAoJ6hmzZfe6yPvJTiEfzBVF8JhVJXnCZTmz+QWh38LhFcdn4dDACnVABOVI78q3GknwIIE99QxvgpfYbb7JTEcboDZ80rQPWgJbQfCAlA9zKP8A7b+X8K6C4XD3Qk820+oeYPxiu+0sWFZyOIWr+Jtp35g1vlIUs8i4f4HUOj4KNB5hGcyUd/VT99tbJ+ITWYVEwPtAD+NkpP8AM2KnONdXP7Gf/hvJcH8qqjFPVuA8EKP/AA3v/Iug02iwFsuR7zaiPEtoeHxSqoux2my22QSFQk8f/EX/APr0ouLZUm4kIPk44wf5Vih27ZUWGR1c9mMwPBLgv6E0EnBMplqXSYUiU8v+7fkR6VJaZ7IT+ykeZbdb+aBXNl/6qQ2EkI1J49U0v5o+FEHHBmkRAX8A8D+Fz40EZp2FzwBzeUhX4UmvXxCSniBHmhS2filSfStMEiSAdICfI/VH8Yru5cZoOYpJ81In/mNGgi4IkKk/ak+GdqfgTQ7bG122yGnBcpEHmRKI+frRBTghcclR5ocj8CTS7vtg846xOqFk+SlGfifjQa4LHqyOFRvKTPGTACx3dmD+8an4zB9Zh8qtU2J4haZ+Ukjmlf7NCtkuSGwrRAJV4EhC09/ZIWPOjTmKCG5cJn2TOsiZB/EDxS4rlQVFtrBAYhQJ1cyn0TB+JqMMCVIGW5N48hNF95k5cWrudQfUf0FRcLOWNIMfjH5UHmM3aLaFK6xJyiYAvwPOglNeMQczlgQUz/INaW31AoRzAM+pig+iOiRSRsFvObdc59mCc5gEKISQe8gVZGywOqRExHEpPl2SUwNAASAIHCq16IlrGxGilSQnrXQrNIPt2KTlX3j2eOtr2BgdsN9WMziSq85ZI1PHKJPOwvNhQB2OjjDIEJU8OyU+0jQiCJycq6vbhMq1df8A40/tfsftH4VlZQQ/+yvCTOd+0f5g4AJHu8APia8d6KcIpKklT5SoEEdYNCkI+zyFZWUEYdDOBkHNiLAp/WD2TAIPZ0sKn4fo0wyNFPaRdaTbKUfZ+zbyFe1lByx/RfhXjLjmIVqP1gAgwTYJ5gHxrfCdGWFaOZC3wb3zp4xPu8YrKygwdGWF+2/pHtp0y5Ps8q7f9nzF/rH75vfT7yQk+5yArKyg2XuCwZlx++ae0n3khCvc4gCtHejzDqmXH75p7afeCUq93kBWVlB0VuEydXH9SfaTqSlX2OaQa82fuCyzHVuvjLmjtJ94gn3OYFZWUGmI6PMOsqKlvkq17Y5FOgTGhPwrZPR+wAQHH7z76eISD7n7I9KysoNxuIzf61+8+8njB+xzA9K9/wDcdmZ6x/8AiTzKvscyfWsrKDRO4LA/zH+HvJ4W+x4+tcMV0bYdxJSpzEQeTiRy5Jr2soOGF6KsI37K37mf1g5FJ937Jj0rqvozwxiXMQY0lwd8T2bxJ9aysoB2N6FMA6oqWcQVHLJ60e6IT7vKtB0HbPEwcRf/AHvj+z3msrKDs50MYE6l/SP1g0iL9m9qhq6A9mkAfpEDT63/APmvKygcN3t0mMHhRhmesDYUVCXFBUkye0nKdaMNNBIAAgD+78z31lZQf//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620" y="3993154"/>
            <a:ext cx="4227156" cy="2560320"/>
          </a:xfrm>
          <a:prstGeom prst="rect">
            <a:avLst/>
          </a:prstGeom>
        </p:spPr>
      </p:pic>
      <p:pic>
        <p:nvPicPr>
          <p:cNvPr id="8" name="Picture 7"/>
          <p:cNvPicPr>
            <a:picLocks noChangeAspect="1"/>
          </p:cNvPicPr>
          <p:nvPr/>
        </p:nvPicPr>
        <p:blipFill>
          <a:blip r:embed="rId4"/>
          <a:stretch>
            <a:fillRect/>
          </a:stretch>
        </p:blipFill>
        <p:spPr>
          <a:xfrm>
            <a:off x="812620" y="1174127"/>
            <a:ext cx="4227156" cy="2610101"/>
          </a:xfrm>
          <a:prstGeom prst="rect">
            <a:avLst/>
          </a:prstGeom>
        </p:spPr>
      </p:pic>
      <p:sp>
        <p:nvSpPr>
          <p:cNvPr id="9" name="Text Box 8"/>
          <p:cNvSpPr txBox="1">
            <a:spLocks noChangeArrowheads="1"/>
          </p:cNvSpPr>
          <p:nvPr/>
        </p:nvSpPr>
        <p:spPr bwMode="auto">
          <a:xfrm>
            <a:off x="6248400" y="1844907"/>
            <a:ext cx="3352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000" dirty="0">
                <a:solidFill>
                  <a:srgbClr val="FFFF00"/>
                </a:solidFill>
              </a:rPr>
              <a:t>Linear part of logistic fit</a:t>
            </a:r>
          </a:p>
        </p:txBody>
      </p:sp>
      <p:sp>
        <p:nvSpPr>
          <p:cNvPr id="10" name="Line 9"/>
          <p:cNvSpPr>
            <a:spLocks noChangeShapeType="1"/>
          </p:cNvSpPr>
          <p:nvPr/>
        </p:nvSpPr>
        <p:spPr bwMode="auto">
          <a:xfrm flipH="1">
            <a:off x="4267199" y="2045595"/>
            <a:ext cx="1676401" cy="527283"/>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solidFill>
                <a:srgbClr val="FFFF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039776" y="1430276"/>
                <a:ext cx="5196840" cy="4063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800" i="1">
                              <a:solidFill>
                                <a:srgbClr val="FFFF00"/>
                              </a:solidFill>
                              <a:latin typeface="Cambria Math" panose="02040503050406030204" pitchFamily="18" charset="0"/>
                            </a:rPr>
                          </m:ctrlPr>
                        </m:funcPr>
                        <m:fName>
                          <m:r>
                            <m:rPr>
                              <m:sty m:val="p"/>
                            </m:rPr>
                            <a:rPr lang="en-US" sz="1800">
                              <a:solidFill>
                                <a:srgbClr val="FFFF00"/>
                              </a:solidFill>
                              <a:latin typeface="Cambria Math"/>
                            </a:rPr>
                            <m:t>log</m:t>
                          </m:r>
                        </m:fName>
                        <m:e>
                          <m:d>
                            <m:dPr>
                              <m:ctrlPr>
                                <a:rPr lang="en-US" sz="1800" i="1">
                                  <a:solidFill>
                                    <a:srgbClr val="FFFF00"/>
                                  </a:solidFill>
                                  <a:latin typeface="Cambria Math" panose="02040503050406030204" pitchFamily="18" charset="0"/>
                                </a:rPr>
                              </m:ctrlPr>
                            </m:dPr>
                            <m:e>
                              <m:acc>
                                <m:accPr>
                                  <m:chr m:val="̂"/>
                                  <m:ctrlPr>
                                    <a:rPr lang="en-US" sz="1800" i="1">
                                      <a:solidFill>
                                        <a:srgbClr val="FFFF00"/>
                                      </a:solidFill>
                                      <a:latin typeface="Cambria Math" panose="02040503050406030204" pitchFamily="18" charset="0"/>
                                    </a:rPr>
                                  </m:ctrlPr>
                                </m:accPr>
                                <m:e>
                                  <m:r>
                                    <a:rPr lang="en-US" sz="1800" i="1">
                                      <a:solidFill>
                                        <a:srgbClr val="FFFF00"/>
                                      </a:solidFill>
                                      <a:latin typeface="Cambria Math"/>
                                    </a:rPr>
                                    <m:t>𝑜𝑑𝑑𝑠</m:t>
                                  </m:r>
                                </m:e>
                              </m:acc>
                            </m:e>
                          </m:d>
                        </m:e>
                      </m:func>
                      <m:r>
                        <a:rPr lang="en-US" sz="1800" i="1">
                          <a:solidFill>
                            <a:srgbClr val="FFFF00"/>
                          </a:solidFill>
                          <a:latin typeface="Cambria Math"/>
                        </a:rPr>
                        <m:t>=3.257−0.566</m:t>
                      </m:r>
                      <m:r>
                        <a:rPr lang="en-US" sz="1800" i="1">
                          <a:solidFill>
                            <a:srgbClr val="FFFF00"/>
                          </a:solidFill>
                          <a:latin typeface="Cambria Math"/>
                          <a:ea typeface="Cambria Math"/>
                        </a:rPr>
                        <m:t>∙</m:t>
                      </m:r>
                      <m:r>
                        <a:rPr lang="en-US" sz="1800" i="1">
                          <a:solidFill>
                            <a:srgbClr val="FFFF00"/>
                          </a:solidFill>
                          <a:latin typeface="Cambria Math"/>
                          <a:ea typeface="Cambria Math"/>
                        </a:rPr>
                        <m:t>𝐿𝑒𝑛𝑔𝑡h</m:t>
                      </m:r>
                    </m:oMath>
                  </m:oMathPara>
                </a14:m>
                <a:endParaRPr lang="en-US" sz="1800" dirty="0">
                  <a:solidFill>
                    <a:srgbClr val="FFFF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039776" y="1430276"/>
                <a:ext cx="5196840" cy="406393"/>
              </a:xfrm>
              <a:prstGeom prst="rect">
                <a:avLst/>
              </a:prstGeom>
              <a:blipFill>
                <a:blip r:embed="rId5"/>
                <a:stretch>
                  <a:fillRect b="-9091"/>
                </a:stretch>
              </a:blipFill>
            </p:spPr>
            <p:txBody>
              <a:bodyPr/>
              <a:lstStyle/>
              <a:p>
                <a:r>
                  <a:rPr lang="en-US">
                    <a:noFill/>
                  </a:rPr>
                  <a:t> </a:t>
                </a:r>
              </a:p>
            </p:txBody>
          </p:sp>
        </mc:Fallback>
      </mc:AlternateContent>
    </p:spTree>
    <p:extLst>
      <p:ext uri="{BB962C8B-B14F-4D97-AF65-F5344CB8AC3E}">
        <p14:creationId xmlns:p14="http://schemas.microsoft.com/office/powerpoint/2010/main" val="315220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spcBef>
                <a:spcPts val="0"/>
              </a:spcBef>
              <a:defRPr/>
            </a:pPr>
            <a:r>
              <a:rPr lang="en-US" sz="4000" dirty="0">
                <a:latin typeface="Times New Roman" charset="0"/>
              </a:rPr>
              <a:t>Quantitative predictor: </a:t>
            </a:r>
          </a:p>
          <a:p>
            <a:pPr algn="ctr">
              <a:spcBef>
                <a:spcPts val="0"/>
              </a:spcBef>
              <a:defRPr/>
            </a:pPr>
            <a:r>
              <a:rPr lang="en-US" sz="4000" dirty="0">
                <a:latin typeface="Times New Roman" charset="0"/>
              </a:rPr>
              <a:t>Many response values for each predictor</a:t>
            </a:r>
          </a:p>
        </p:txBody>
      </p:sp>
      <p:pic>
        <p:nvPicPr>
          <p:cNvPr id="2" name="Picture 1"/>
          <p:cNvPicPr>
            <a:picLocks noChangeAspect="1"/>
          </p:cNvPicPr>
          <p:nvPr/>
        </p:nvPicPr>
        <p:blipFill>
          <a:blip r:embed="rId2"/>
          <a:stretch>
            <a:fillRect/>
          </a:stretch>
        </p:blipFill>
        <p:spPr>
          <a:xfrm>
            <a:off x="457200" y="2822569"/>
            <a:ext cx="5791200" cy="3578230"/>
          </a:xfrm>
          <a:prstGeom prst="rect">
            <a:avLst/>
          </a:prstGeom>
        </p:spPr>
      </p:pic>
      <p:sp>
        <p:nvSpPr>
          <p:cNvPr id="3" name="TextBox 2"/>
          <p:cNvSpPr txBox="1"/>
          <p:nvPr/>
        </p:nvSpPr>
        <p:spPr>
          <a:xfrm>
            <a:off x="1058433" y="2237794"/>
            <a:ext cx="5029200" cy="584775"/>
          </a:xfrm>
          <a:prstGeom prst="rect">
            <a:avLst/>
          </a:prstGeom>
          <a:noFill/>
        </p:spPr>
        <p:txBody>
          <a:bodyPr wrap="square" rtlCol="0">
            <a:spAutoFit/>
          </a:bodyPr>
          <a:lstStyle/>
          <a:p>
            <a:r>
              <a:rPr lang="en-US" sz="3200" dirty="0"/>
              <a:t>Does the data appear linear?</a:t>
            </a:r>
          </a:p>
        </p:txBody>
      </p:sp>
    </p:spTree>
    <p:extLst>
      <p:ext uri="{BB962C8B-B14F-4D97-AF65-F5344CB8AC3E}">
        <p14:creationId xmlns:p14="http://schemas.microsoft.com/office/powerpoint/2010/main" val="211680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p:cNvSpPr txBox="1">
            <a:spLocks noChangeArrowheads="1"/>
          </p:cNvSpPr>
          <p:nvPr/>
        </p:nvSpPr>
        <p:spPr bwMode="auto">
          <a:xfrm>
            <a:off x="1881187" y="457201"/>
            <a:ext cx="845820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lgn="ctr"/>
            <a:r>
              <a:rPr lang="en-US" altLang="en-US" sz="4400" dirty="0"/>
              <a:t>Checking Linearity</a:t>
            </a:r>
          </a:p>
        </p:txBody>
      </p:sp>
      <p:sp>
        <p:nvSpPr>
          <p:cNvPr id="4" name="Text Box 3"/>
          <p:cNvSpPr txBox="1">
            <a:spLocks noChangeArrowheads="1"/>
          </p:cNvSpPr>
          <p:nvPr/>
        </p:nvSpPr>
        <p:spPr bwMode="auto">
          <a:xfrm>
            <a:off x="228600" y="2057400"/>
            <a:ext cx="8763000" cy="3570208"/>
          </a:xfrm>
          <a:prstGeom prst="rect">
            <a:avLst/>
          </a:prstGeom>
          <a:solidFill>
            <a:schemeClr val="tx1"/>
          </a:solidFill>
          <a:ln w="9525">
            <a:noFill/>
            <a:miter lim="800000"/>
            <a:headEnd/>
            <a:tailEnd/>
          </a:ln>
        </p:spPr>
        <p:txBody>
          <a:bodyPr wrap="square">
            <a:spAutoFit/>
          </a:bodyPr>
          <a:lstStyle/>
          <a:p>
            <a:pPr marL="514350" indent="-914400">
              <a:spcBef>
                <a:spcPts val="1200"/>
              </a:spcBef>
              <a:defRPr/>
            </a:pPr>
            <a:r>
              <a:rPr lang="en-US" sz="2800" dirty="0">
                <a:latin typeface="Times New Roman" charset="0"/>
              </a:rPr>
              <a:t>Three methods depending on the type of dataset:</a:t>
            </a:r>
          </a:p>
          <a:p>
            <a:pPr marL="342900" indent="-342900">
              <a:spcBef>
                <a:spcPts val="1200"/>
              </a:spcBef>
              <a:buFont typeface="Arial" panose="020B0604020202020204" pitchFamily="34" charset="0"/>
              <a:buChar char="•"/>
              <a:defRPr/>
            </a:pPr>
            <a:r>
              <a:rPr lang="en-US" sz="2800" dirty="0">
                <a:latin typeface="Times New Roman" charset="0"/>
              </a:rPr>
              <a:t>Datasets with a binary predictor – nothing to check!</a:t>
            </a:r>
          </a:p>
          <a:p>
            <a:pPr marL="342900" indent="-342900">
              <a:spcBef>
                <a:spcPts val="1200"/>
              </a:spcBef>
              <a:buFont typeface="Arial" panose="020B0604020202020204" pitchFamily="34" charset="0"/>
              <a:buChar char="•"/>
              <a:defRPr/>
            </a:pPr>
            <a:r>
              <a:rPr lang="en-US" sz="2800" dirty="0">
                <a:latin typeface="Times New Roman" charset="0"/>
              </a:rPr>
              <a:t>Datasets with a quantitative predictor with many response values for each predictor</a:t>
            </a:r>
          </a:p>
          <a:p>
            <a:pPr marL="342900" indent="-342900">
              <a:spcBef>
                <a:spcPts val="1200"/>
              </a:spcBef>
              <a:buFont typeface="Arial" panose="020B0604020202020204" pitchFamily="34" charset="0"/>
              <a:buChar char="•"/>
              <a:defRPr/>
            </a:pPr>
            <a:r>
              <a:rPr lang="en-US" sz="2800" dirty="0">
                <a:latin typeface="Times New Roman" charset="0"/>
              </a:rPr>
              <a:t>Datasets with a quantitative predictor with many values for the predictor but few response values for each predictor value. </a:t>
            </a:r>
          </a:p>
        </p:txBody>
      </p:sp>
    </p:spTree>
    <p:extLst>
      <p:ext uri="{BB962C8B-B14F-4D97-AF65-F5344CB8AC3E}">
        <p14:creationId xmlns:p14="http://schemas.microsoft.com/office/powerpoint/2010/main" val="108469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1" end="1"/>
                                            </p:txEl>
                                          </p:spTgt>
                                        </p:tgtEl>
                                        <p:attrNameLst>
                                          <p:attrName>style.color</p:attrName>
                                        </p:attrNameLst>
                                      </p:cBhvr>
                                      <p:to>
                                        <a:srgbClr val="C1FFEF"/>
                                      </p:to>
                                    </p:animClr>
                                    <p:animClr clrSpc="rgb" dir="cw">
                                      <p:cBhvr>
                                        <p:cTn id="7" dur="500" fill="hold"/>
                                        <p:tgtEl>
                                          <p:spTgt spid="4">
                                            <p:txEl>
                                              <p:pRg st="1" end="1"/>
                                            </p:txEl>
                                          </p:spTgt>
                                        </p:tgtEl>
                                        <p:attrNameLst>
                                          <p:attrName>fillcolor</p:attrName>
                                        </p:attrNameLst>
                                      </p:cBhvr>
                                      <p:to>
                                        <a:srgbClr val="C1FFEF"/>
                                      </p:to>
                                    </p:animClr>
                                    <p:set>
                                      <p:cBhvr>
                                        <p:cTn id="8" dur="500" fill="hold"/>
                                        <p:tgtEl>
                                          <p:spTgt spid="4">
                                            <p:txEl>
                                              <p:pRg st="1" end="1"/>
                                            </p:txEl>
                                          </p:spTgt>
                                        </p:tgtEl>
                                        <p:attrNameLst>
                                          <p:attrName>fill.type</p:attrName>
                                        </p:attrNameLst>
                                      </p:cBhvr>
                                      <p:to>
                                        <p:strVal val="solid"/>
                                      </p:to>
                                    </p:set>
                                    <p:set>
                                      <p:cBhvr>
                                        <p:cTn id="9" dur="500" fill="hold"/>
                                        <p:tgtEl>
                                          <p:spTgt spid="4">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Grp="1"/>
          </p:cNvSpPr>
          <p:nvPr>
            <p:ph type="title"/>
          </p:nvPr>
        </p:nvSpPr>
        <p:spPr>
          <a:xfrm>
            <a:off x="2346960" y="286605"/>
            <a:ext cx="7543800" cy="1450757"/>
          </a:xfrm>
          <a:prstGeom prst="rect">
            <a:avLst/>
          </a:prstGeom>
        </p:spPr>
        <p:txBody>
          <a:bodyPr vert="horz" wrap="square" lIns="109728" tIns="54864" rIns="109728" bIns="54864" numCol="1" rtlCol="0" anchor="ctr" anchorCtr="0" compatLnSpc="1">
            <a:prstTxWarp prst="textNoShape">
              <a:avLst/>
            </a:prstTxWarp>
            <a:normAutofit/>
          </a:bodyPr>
          <a:lstStyle>
            <a:lvl1pPr algn="l" defTabSz="761970" rtl="0" eaLnBrk="1" latinLnBrk="0" hangingPunct="1">
              <a:lnSpc>
                <a:spcPct val="85000"/>
              </a:lnSpc>
              <a:spcBef>
                <a:spcPct val="0"/>
              </a:spcBef>
              <a:buNone/>
              <a:defRPr sz="4000" kern="1200" spc="-42" baseline="0">
                <a:solidFill>
                  <a:schemeClr val="tx1">
                    <a:lumMod val="75000"/>
                    <a:lumOff val="25000"/>
                  </a:schemeClr>
                </a:solidFill>
                <a:latin typeface="+mj-lt"/>
                <a:ea typeface="+mj-ea"/>
                <a:cs typeface="+mj-cs"/>
              </a:defRPr>
            </a:lvl1pPr>
          </a:lstStyle>
          <a:p>
            <a:pPr algn="ctr"/>
            <a:r>
              <a:rPr lang="en-US" sz="4400" b="1" dirty="0">
                <a:solidFill>
                  <a:srgbClr val="FFFF00"/>
                </a:solidFill>
              </a:rPr>
              <a:t>Golden Balls</a:t>
            </a:r>
          </a:p>
        </p:txBody>
      </p:sp>
      <p:sp>
        <p:nvSpPr>
          <p:cNvPr id="6" name="Rectangle 2"/>
          <p:cNvSpPr>
            <a:spLocks noChangeArrowheads="1"/>
          </p:cNvSpPr>
          <p:nvPr/>
        </p:nvSpPr>
        <p:spPr bwMode="auto">
          <a:xfrm>
            <a:off x="1524001" y="-2678"/>
            <a:ext cx="22166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endParaRPr lang="en-US" sz="2880"/>
          </a:p>
        </p:txBody>
      </p:sp>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46694"/>
            <a:ext cx="3961387" cy="237133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ChangeArrowheads="1"/>
          </p:cNvSpPr>
          <p:nvPr/>
        </p:nvSpPr>
        <p:spPr bwMode="auto">
          <a:xfrm>
            <a:off x="838200" y="4849557"/>
            <a:ext cx="7736728" cy="158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ctr" anchorCtr="0" compatLnSpc="1">
            <a:prstTxWarp prst="textNoShape">
              <a:avLst/>
            </a:prstTxWarp>
            <a:spAutoFit/>
          </a:bodyPr>
          <a:lstStyle/>
          <a:p>
            <a:pPr defTabSz="1097280">
              <a:spcBef>
                <a:spcPct val="0"/>
              </a:spcBef>
            </a:pPr>
            <a:r>
              <a:rPr lang="en-US" altLang="en-US" sz="1920" dirty="0">
                <a:solidFill>
                  <a:schemeClr val="bg1"/>
                </a:solidFill>
                <a:latin typeface="+mn-lt"/>
                <a:ea typeface="Times New Roman" panose="02020603050405020304" pitchFamily="18" charset="0"/>
                <a:cs typeface="Times New Roman" panose="02020603050405020304" pitchFamily="18" charset="0"/>
              </a:rPr>
              <a:t>A popular British TV show called Golden Balls features a round where two contestants each make a decision to either split or steal a large amount of money. If both choose “split,” they share the prize evenly, but if one chooses “split” and the other picks “steal,” the whole prize goes to the player who steals. If both choose “steal,” they both win nothing. </a:t>
            </a:r>
            <a:endParaRPr lang="en-US" altLang="en-US" sz="1920" dirty="0">
              <a:solidFill>
                <a:schemeClr val="bg1"/>
              </a:solidFill>
              <a:latin typeface="+mn-lt"/>
            </a:endParaRPr>
          </a:p>
        </p:txBody>
      </p:sp>
    </p:spTree>
    <p:extLst>
      <p:ext uri="{BB962C8B-B14F-4D97-AF65-F5344CB8AC3E}">
        <p14:creationId xmlns:p14="http://schemas.microsoft.com/office/powerpoint/2010/main" val="265373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noGrp="1"/>
          </p:cNvSpPr>
          <p:nvPr>
            <p:ph type="title"/>
          </p:nvPr>
        </p:nvSpPr>
        <p:spPr>
          <a:xfrm>
            <a:off x="2346960" y="286605"/>
            <a:ext cx="7543800" cy="1450757"/>
          </a:xfrm>
          <a:prstGeom prst="rect">
            <a:avLst/>
          </a:prstGeom>
        </p:spPr>
        <p:txBody>
          <a:bodyPr vert="horz" wrap="square" lIns="109728" tIns="54864" rIns="109728" bIns="54864" numCol="1" rtlCol="0" anchor="ctr" anchorCtr="0" compatLnSpc="1">
            <a:prstTxWarp prst="textNoShape">
              <a:avLst/>
            </a:prstTxWarp>
            <a:normAutofit/>
          </a:bodyPr>
          <a:lstStyle>
            <a:lvl1pPr algn="l" defTabSz="761970" rtl="0" eaLnBrk="1" latinLnBrk="0" hangingPunct="1">
              <a:lnSpc>
                <a:spcPct val="85000"/>
              </a:lnSpc>
              <a:spcBef>
                <a:spcPct val="0"/>
              </a:spcBef>
              <a:buNone/>
              <a:defRPr sz="4000" kern="1200" spc="-42" baseline="0">
                <a:solidFill>
                  <a:schemeClr val="tx1">
                    <a:lumMod val="75000"/>
                    <a:lumOff val="25000"/>
                  </a:schemeClr>
                </a:solidFill>
                <a:latin typeface="+mj-lt"/>
                <a:ea typeface="+mj-ea"/>
                <a:cs typeface="+mj-cs"/>
              </a:defRPr>
            </a:lvl1pPr>
          </a:lstStyle>
          <a:p>
            <a:pPr algn="ctr"/>
            <a:r>
              <a:rPr lang="en-US" sz="4400" b="1" dirty="0">
                <a:solidFill>
                  <a:srgbClr val="FFFF00"/>
                </a:solidFill>
              </a:rPr>
              <a:t>Golden Balls</a:t>
            </a:r>
          </a:p>
        </p:txBody>
      </p:sp>
      <p:sp>
        <p:nvSpPr>
          <p:cNvPr id="6" name="Rectangle 2"/>
          <p:cNvSpPr>
            <a:spLocks noChangeArrowheads="1"/>
          </p:cNvSpPr>
          <p:nvPr/>
        </p:nvSpPr>
        <p:spPr bwMode="auto">
          <a:xfrm>
            <a:off x="1524001" y="-2678"/>
            <a:ext cx="22166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endParaRPr lang="en-US" sz="2880"/>
          </a:p>
        </p:txBody>
      </p:sp>
      <p:sp>
        <p:nvSpPr>
          <p:cNvPr id="9" name="Rectangle 3"/>
          <p:cNvSpPr>
            <a:spLocks noChangeArrowheads="1"/>
          </p:cNvSpPr>
          <p:nvPr/>
        </p:nvSpPr>
        <p:spPr bwMode="auto">
          <a:xfrm>
            <a:off x="5181600" y="1859280"/>
            <a:ext cx="6516381" cy="8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ctr" anchorCtr="0" compatLnSpc="1">
            <a:prstTxWarp prst="textNoShape">
              <a:avLst/>
            </a:prstTxWarp>
            <a:spAutoFit/>
          </a:bodyPr>
          <a:lstStyle/>
          <a:p>
            <a:pPr defTabSz="1097280">
              <a:spcBef>
                <a:spcPct val="0"/>
              </a:spcBef>
            </a:pPr>
            <a:r>
              <a:rPr lang="en-US" altLang="en-US" dirty="0">
                <a:solidFill>
                  <a:schemeClr val="bg1"/>
                </a:solidFill>
              </a:rPr>
              <a:t>Claim: There is a difference in the proportion of people who would split or steal based on their age.</a:t>
            </a:r>
          </a:p>
        </p:txBody>
      </p:sp>
      <p:pic>
        <p:nvPicPr>
          <p:cNvPr id="2" name="Picture 1"/>
          <p:cNvPicPr>
            <a:picLocks noChangeAspect="1"/>
          </p:cNvPicPr>
          <p:nvPr/>
        </p:nvPicPr>
        <p:blipFill>
          <a:blip r:embed="rId2"/>
          <a:stretch>
            <a:fillRect/>
          </a:stretch>
        </p:blipFill>
        <p:spPr>
          <a:xfrm>
            <a:off x="381000" y="4035891"/>
            <a:ext cx="5889468" cy="2325864"/>
          </a:xfrm>
          <a:prstGeom prst="rect">
            <a:avLst/>
          </a:prstGeom>
        </p:spPr>
      </p:pic>
      <p:pic>
        <p:nvPicPr>
          <p:cNvPr id="15364"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117355" y="496245"/>
            <a:ext cx="2459209" cy="272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66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381000" y="2057400"/>
            <a:ext cx="8610600" cy="35394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spcBef>
                <a:spcPct val="0"/>
              </a:spcBef>
            </a:pPr>
            <a:r>
              <a:rPr lang="en-US" altLang="en-US" sz="1600" b="1" dirty="0" err="1">
                <a:solidFill>
                  <a:schemeClr val="accent2"/>
                </a:solidFill>
                <a:latin typeface="Courier New" panose="02070309020205020404" pitchFamily="49" charset="0"/>
                <a:cs typeface="Courier New" panose="02070309020205020404" pitchFamily="49" charset="0"/>
              </a:rPr>
              <a:t>GBmod</a:t>
            </a:r>
            <a:r>
              <a:rPr lang="en-US" altLang="en-US" sz="1600" b="1" dirty="0">
                <a:solidFill>
                  <a:schemeClr val="accent2"/>
                </a:solidFill>
                <a:latin typeface="Courier New" panose="02070309020205020404" pitchFamily="49" charset="0"/>
                <a:cs typeface="Courier New" panose="02070309020205020404" pitchFamily="49" charset="0"/>
              </a:rPr>
              <a:t> = </a:t>
            </a:r>
            <a:r>
              <a:rPr lang="en-US" altLang="en-US" sz="1600" b="1" dirty="0" err="1">
                <a:solidFill>
                  <a:schemeClr val="accent2"/>
                </a:solidFill>
                <a:latin typeface="Courier New" panose="02070309020205020404" pitchFamily="49" charset="0"/>
                <a:cs typeface="Courier New" panose="02070309020205020404" pitchFamily="49" charset="0"/>
              </a:rPr>
              <a:t>glm</a:t>
            </a:r>
            <a:r>
              <a:rPr lang="en-US" altLang="en-US" sz="1600" b="1" dirty="0">
                <a:solidFill>
                  <a:schemeClr val="accent2"/>
                </a:solidFill>
                <a:latin typeface="Courier New" panose="02070309020205020404" pitchFamily="49" charset="0"/>
                <a:cs typeface="Courier New" panose="02070309020205020404" pitchFamily="49" charset="0"/>
              </a:rPr>
              <a:t>(Split~Over40, data=</a:t>
            </a:r>
            <a:r>
              <a:rPr lang="en-US" altLang="en-US" sz="1600" b="1" dirty="0" err="1">
                <a:solidFill>
                  <a:schemeClr val="accent2"/>
                </a:solidFill>
                <a:latin typeface="Courier New" panose="02070309020205020404" pitchFamily="49" charset="0"/>
                <a:cs typeface="Courier New" panose="02070309020205020404" pitchFamily="49" charset="0"/>
              </a:rPr>
              <a:t>GoldenBalls</a:t>
            </a:r>
            <a:r>
              <a:rPr lang="en-US" altLang="en-US" sz="1600" b="1" dirty="0">
                <a:solidFill>
                  <a:schemeClr val="accent2"/>
                </a:solidFill>
                <a:latin typeface="Courier New" panose="02070309020205020404" pitchFamily="49" charset="0"/>
                <a:cs typeface="Courier New" panose="02070309020205020404" pitchFamily="49" charset="0"/>
              </a:rPr>
              <a:t>, family=binomial)</a:t>
            </a:r>
          </a:p>
          <a:p>
            <a:pPr>
              <a:spcBef>
                <a:spcPct val="0"/>
              </a:spcBef>
            </a:pPr>
            <a:r>
              <a:rPr lang="en-US" altLang="en-US" sz="1600" b="1" dirty="0">
                <a:solidFill>
                  <a:schemeClr val="accent2"/>
                </a:solidFill>
                <a:latin typeface="Courier New" panose="02070309020205020404" pitchFamily="49" charset="0"/>
                <a:cs typeface="Courier New" panose="02070309020205020404" pitchFamily="49" charset="0"/>
              </a:rPr>
              <a:t>summary(</a:t>
            </a:r>
            <a:r>
              <a:rPr lang="en-US" altLang="en-US" sz="1600" b="1" dirty="0" err="1">
                <a:solidFill>
                  <a:schemeClr val="accent2"/>
                </a:solidFill>
                <a:latin typeface="Courier New" panose="02070309020205020404" pitchFamily="49" charset="0"/>
                <a:cs typeface="Courier New" panose="02070309020205020404" pitchFamily="49" charset="0"/>
              </a:rPr>
              <a:t>GBmod</a:t>
            </a:r>
            <a:r>
              <a:rPr lang="en-US" altLang="en-US" sz="1600" b="1" dirty="0">
                <a:solidFill>
                  <a:schemeClr val="accent2"/>
                </a:solidFill>
                <a:latin typeface="Courier New" panose="02070309020205020404" pitchFamily="49" charset="0"/>
                <a:cs typeface="Courier New" panose="02070309020205020404" pitchFamily="49" charset="0"/>
              </a:rPr>
              <a:t>)</a:t>
            </a:r>
          </a:p>
          <a:p>
            <a:pPr>
              <a:spcBef>
                <a:spcPct val="0"/>
              </a:spcBef>
            </a:pPr>
            <a:endParaRPr lang="en-US" altLang="en-US" sz="1600" b="1" dirty="0">
              <a:solidFill>
                <a:schemeClr val="tx1"/>
              </a:solidFill>
              <a:latin typeface="Courier New" panose="02070309020205020404" pitchFamily="49" charset="0"/>
              <a:cs typeface="Courier New" panose="02070309020205020404" pitchFamily="49" charset="0"/>
            </a:endParaRPr>
          </a:p>
          <a:p>
            <a:pPr>
              <a:spcBef>
                <a:spcPct val="0"/>
              </a:spcBef>
            </a:pPr>
            <a:r>
              <a:rPr lang="en-US" altLang="en-US" sz="1600" b="1" dirty="0">
                <a:solidFill>
                  <a:schemeClr val="tx1"/>
                </a:solidFill>
                <a:latin typeface="Courier New" panose="02070309020205020404" pitchFamily="49" charset="0"/>
                <a:cs typeface="Courier New" panose="02070309020205020404" pitchFamily="49" charset="0"/>
              </a:rPr>
              <a:t>Coefficients:</a:t>
            </a:r>
          </a:p>
          <a:p>
            <a:pPr>
              <a:spcBef>
                <a:spcPct val="0"/>
              </a:spcBef>
            </a:pPr>
            <a:r>
              <a:rPr lang="en-US" altLang="en-US" sz="1600" b="1" dirty="0">
                <a:solidFill>
                  <a:schemeClr val="tx1"/>
                </a:solidFill>
                <a:latin typeface="Courier New" panose="02070309020205020404" pitchFamily="49" charset="0"/>
                <a:cs typeface="Courier New" panose="02070309020205020404" pitchFamily="49" charset="0"/>
              </a:rPr>
              <a:t>            Estimate Std. Error z value </a:t>
            </a:r>
            <a:r>
              <a:rPr lang="en-US" altLang="en-US" sz="1600" b="1" dirty="0" err="1">
                <a:solidFill>
                  <a:schemeClr val="tx1"/>
                </a:solidFill>
                <a:latin typeface="Courier New" panose="02070309020205020404" pitchFamily="49" charset="0"/>
                <a:cs typeface="Courier New" panose="02070309020205020404" pitchFamily="49" charset="0"/>
              </a:rPr>
              <a:t>Pr</a:t>
            </a:r>
            <a:r>
              <a:rPr lang="en-US" altLang="en-US" sz="1600" b="1" dirty="0">
                <a:solidFill>
                  <a:schemeClr val="tx1"/>
                </a:solidFill>
                <a:latin typeface="Courier New" panose="02070309020205020404" pitchFamily="49" charset="0"/>
                <a:cs typeface="Courier New" panose="02070309020205020404" pitchFamily="49" charset="0"/>
              </a:rPr>
              <a:t>(&gt;|z|)   </a:t>
            </a:r>
          </a:p>
          <a:p>
            <a:pPr>
              <a:spcBef>
                <a:spcPct val="0"/>
              </a:spcBef>
            </a:pPr>
            <a:r>
              <a:rPr lang="en-US" altLang="en-US" sz="1600" b="1" dirty="0">
                <a:solidFill>
                  <a:schemeClr val="tx1"/>
                </a:solidFill>
                <a:latin typeface="Courier New" panose="02070309020205020404" pitchFamily="49" charset="0"/>
                <a:cs typeface="Courier New" panose="02070309020205020404" pitchFamily="49" charset="0"/>
              </a:rPr>
              <a:t>(Intercept) -0.04189    0.10235  -0.409  0.68233   </a:t>
            </a:r>
          </a:p>
          <a:p>
            <a:pPr>
              <a:spcBef>
                <a:spcPct val="0"/>
              </a:spcBef>
            </a:pPr>
            <a:r>
              <a:rPr lang="en-US" altLang="en-US" sz="1600" b="1" dirty="0">
                <a:solidFill>
                  <a:schemeClr val="tx1"/>
                </a:solidFill>
                <a:latin typeface="Courier New" panose="02070309020205020404" pitchFamily="49" charset="0"/>
                <a:cs typeface="Courier New" panose="02070309020205020404" pitchFamily="49" charset="0"/>
              </a:rPr>
              <a:t>Over40       0.46475    0.17960   2.588  0.00966 **</a:t>
            </a:r>
          </a:p>
          <a:p>
            <a:pPr>
              <a:spcBef>
                <a:spcPct val="0"/>
              </a:spcBef>
            </a:pPr>
            <a:r>
              <a:rPr lang="en-US" altLang="en-US" sz="1600" b="1" dirty="0">
                <a:solidFill>
                  <a:schemeClr val="tx1"/>
                </a:solidFill>
                <a:latin typeface="Courier New" panose="02070309020205020404" pitchFamily="49" charset="0"/>
                <a:cs typeface="Courier New" panose="02070309020205020404" pitchFamily="49" charset="0"/>
              </a:rPr>
              <a:t>---</a:t>
            </a:r>
          </a:p>
          <a:p>
            <a:pPr>
              <a:spcBef>
                <a:spcPct val="0"/>
              </a:spcBef>
            </a:pPr>
            <a:r>
              <a:rPr lang="en-US" altLang="en-US" sz="1600" b="1" dirty="0" err="1">
                <a:solidFill>
                  <a:schemeClr val="tx1"/>
                </a:solidFill>
                <a:latin typeface="Courier New" panose="02070309020205020404" pitchFamily="49" charset="0"/>
                <a:cs typeface="Courier New" panose="02070309020205020404" pitchFamily="49" charset="0"/>
              </a:rPr>
              <a:t>Signif</a:t>
            </a:r>
            <a:r>
              <a:rPr lang="en-US" altLang="en-US" sz="1600" b="1" dirty="0">
                <a:solidFill>
                  <a:schemeClr val="tx1"/>
                </a:solidFill>
                <a:latin typeface="Courier New" panose="02070309020205020404" pitchFamily="49" charset="0"/>
                <a:cs typeface="Courier New" panose="02070309020205020404" pitchFamily="49" charset="0"/>
              </a:rPr>
              <a:t>. codes:  0 ‘***’ 0.001 ‘**’ 0.01 ‘*’ 0.05 ‘.’ 0.1 ‘ ’ 1</a:t>
            </a:r>
          </a:p>
          <a:p>
            <a:pPr>
              <a:spcBef>
                <a:spcPct val="0"/>
              </a:spcBef>
            </a:pPr>
            <a:endParaRPr lang="en-US" altLang="en-US" sz="1600" b="1" dirty="0">
              <a:solidFill>
                <a:schemeClr val="tx1"/>
              </a:solidFill>
              <a:latin typeface="Courier New" panose="02070309020205020404" pitchFamily="49" charset="0"/>
              <a:cs typeface="Courier New" panose="02070309020205020404" pitchFamily="49" charset="0"/>
            </a:endParaRPr>
          </a:p>
          <a:p>
            <a:pPr>
              <a:spcBef>
                <a:spcPct val="0"/>
              </a:spcBef>
            </a:pPr>
            <a:r>
              <a:rPr lang="en-US" altLang="en-US" sz="1600" b="1" dirty="0">
                <a:solidFill>
                  <a:schemeClr val="tx1"/>
                </a:solidFill>
                <a:latin typeface="Courier New" panose="02070309020205020404" pitchFamily="49" charset="0"/>
                <a:cs typeface="Courier New" panose="02070309020205020404" pitchFamily="49" charset="0"/>
              </a:rPr>
              <a:t>(Dispersion parameter for binomial family taken to be 1)</a:t>
            </a:r>
          </a:p>
          <a:p>
            <a:pPr>
              <a:spcBef>
                <a:spcPct val="0"/>
              </a:spcBef>
            </a:pPr>
            <a:endParaRPr lang="en-US" altLang="en-US" sz="1600" b="1" dirty="0">
              <a:solidFill>
                <a:schemeClr val="tx1"/>
              </a:solidFill>
              <a:latin typeface="Courier New" panose="02070309020205020404" pitchFamily="49" charset="0"/>
              <a:cs typeface="Courier New" panose="02070309020205020404" pitchFamily="49" charset="0"/>
            </a:endParaRPr>
          </a:p>
          <a:p>
            <a:pPr>
              <a:spcBef>
                <a:spcPct val="0"/>
              </a:spcBef>
            </a:pPr>
            <a:r>
              <a:rPr lang="en-US" altLang="en-US" sz="1600" b="1" dirty="0">
                <a:solidFill>
                  <a:schemeClr val="tx1"/>
                </a:solidFill>
                <a:latin typeface="Courier New" panose="02070309020205020404" pitchFamily="49" charset="0"/>
                <a:cs typeface="Courier New" panose="02070309020205020404" pitchFamily="49" charset="0"/>
              </a:rPr>
              <a:t>    Null deviance: 793.95  on 573  degrees of freedom</a:t>
            </a:r>
          </a:p>
          <a:p>
            <a:pPr>
              <a:spcBef>
                <a:spcPct val="0"/>
              </a:spcBef>
            </a:pPr>
            <a:r>
              <a:rPr lang="en-US" altLang="en-US" sz="1600" b="1" dirty="0">
                <a:solidFill>
                  <a:schemeClr val="tx1"/>
                </a:solidFill>
                <a:latin typeface="Courier New" panose="02070309020205020404" pitchFamily="49" charset="0"/>
                <a:cs typeface="Courier New" panose="02070309020205020404" pitchFamily="49" charset="0"/>
              </a:rPr>
              <a:t>Residual deviance: 787.17  on 572  degrees of freedom</a:t>
            </a:r>
          </a:p>
        </p:txBody>
      </p:sp>
      <p:sp>
        <p:nvSpPr>
          <p:cNvPr id="11" name="Rectangle 2"/>
          <p:cNvSpPr>
            <a:spLocks noGrp="1" noChangeArrowheads="1"/>
          </p:cNvSpPr>
          <p:nvPr>
            <p:ph type="title"/>
          </p:nvPr>
        </p:nvSpPr>
        <p:spPr>
          <a:xfrm>
            <a:off x="2057400" y="381000"/>
            <a:ext cx="7772400" cy="990600"/>
          </a:xfrm>
        </p:spPr>
        <p:txBody>
          <a:bodyPr/>
          <a:lstStyle/>
          <a:p>
            <a:r>
              <a:rPr lang="en-US" altLang="en-US" sz="3600" dirty="0">
                <a:solidFill>
                  <a:srgbClr val="FFFF66"/>
                </a:solidFill>
                <a:ea typeface="ＭＳ Ｐゴシック" panose="020B0600070205080204" pitchFamily="34" charset="-128"/>
              </a:rPr>
              <a:t>Golden Balls: Logistic Regression</a:t>
            </a:r>
          </a:p>
        </p:txBody>
      </p:sp>
    </p:spTree>
    <p:extLst>
      <p:ext uri="{BB962C8B-B14F-4D97-AF65-F5344CB8AC3E}">
        <p14:creationId xmlns:p14="http://schemas.microsoft.com/office/powerpoint/2010/main" val="95238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228600" y="1348426"/>
            <a:ext cx="8610600" cy="2308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anose="02020603050405020304" pitchFamily="18" charset="0"/>
                <a:ea typeface="ＭＳ Ｐゴシック" panose="020B0600070205080204" pitchFamily="34" charset="-128"/>
              </a:defRPr>
            </a:lvl1pPr>
            <a:lvl2pPr marL="742950" indent="-285750">
              <a:defRPr sz="3600">
                <a:solidFill>
                  <a:srgbClr val="FFFF66"/>
                </a:solidFill>
                <a:latin typeface="Times New Roman" panose="02020603050405020304" pitchFamily="18" charset="0"/>
                <a:ea typeface="ＭＳ Ｐゴシック" panose="020B0600070205080204" pitchFamily="34" charset="-128"/>
              </a:defRPr>
            </a:lvl2pPr>
            <a:lvl3pPr marL="1143000" indent="-228600">
              <a:defRPr sz="3600">
                <a:solidFill>
                  <a:srgbClr val="FFFF66"/>
                </a:solidFill>
                <a:latin typeface="Times New Roman" panose="02020603050405020304" pitchFamily="18" charset="0"/>
                <a:ea typeface="ＭＳ Ｐゴシック" panose="020B0600070205080204" pitchFamily="34" charset="-128"/>
              </a:defRPr>
            </a:lvl3pPr>
            <a:lvl4pPr marL="1600200" indent="-228600">
              <a:defRPr sz="3600">
                <a:solidFill>
                  <a:srgbClr val="FFFF66"/>
                </a:solidFill>
                <a:latin typeface="Times New Roman" panose="02020603050405020304" pitchFamily="18" charset="0"/>
                <a:ea typeface="ＭＳ Ｐゴシック" panose="020B0600070205080204" pitchFamily="34" charset="-128"/>
              </a:defRPr>
            </a:lvl4pPr>
            <a:lvl5pPr marL="2057400" indent="-228600">
              <a:defRPr sz="3600">
                <a:solidFill>
                  <a:srgbClr val="FFFF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50000"/>
              </a:spcBef>
              <a:spcAft>
                <a:spcPct val="0"/>
              </a:spcAft>
              <a:defRPr sz="3600">
                <a:solidFill>
                  <a:srgbClr val="FFFF66"/>
                </a:solidFill>
                <a:latin typeface="Times New Roman" panose="02020603050405020304" pitchFamily="18" charset="0"/>
                <a:ea typeface="ＭＳ Ｐゴシック" panose="020B0600070205080204" pitchFamily="34" charset="-128"/>
              </a:defRPr>
            </a:lvl9pPr>
          </a:lstStyle>
          <a:p>
            <a:pPr>
              <a:spcBef>
                <a:spcPct val="0"/>
              </a:spcBef>
            </a:pPr>
            <a:r>
              <a:rPr lang="en-US" altLang="en-US" sz="1600" b="1" dirty="0" err="1">
                <a:solidFill>
                  <a:schemeClr val="accent2"/>
                </a:solidFill>
                <a:latin typeface="Courier New" panose="02070309020205020404" pitchFamily="49" charset="0"/>
                <a:cs typeface="Courier New" panose="02070309020205020404" pitchFamily="49" charset="0"/>
              </a:rPr>
              <a:t>GBmod</a:t>
            </a:r>
            <a:r>
              <a:rPr lang="en-US" altLang="en-US" sz="1600" b="1" dirty="0">
                <a:solidFill>
                  <a:schemeClr val="accent2"/>
                </a:solidFill>
                <a:latin typeface="Courier New" panose="02070309020205020404" pitchFamily="49" charset="0"/>
                <a:cs typeface="Courier New" panose="02070309020205020404" pitchFamily="49" charset="0"/>
              </a:rPr>
              <a:t> = </a:t>
            </a:r>
            <a:r>
              <a:rPr lang="en-US" altLang="en-US" sz="1600" b="1" dirty="0" err="1">
                <a:solidFill>
                  <a:schemeClr val="accent2"/>
                </a:solidFill>
                <a:latin typeface="Courier New" panose="02070309020205020404" pitchFamily="49" charset="0"/>
                <a:cs typeface="Courier New" panose="02070309020205020404" pitchFamily="49" charset="0"/>
              </a:rPr>
              <a:t>glm</a:t>
            </a:r>
            <a:r>
              <a:rPr lang="en-US" altLang="en-US" sz="1600" b="1" dirty="0">
                <a:solidFill>
                  <a:schemeClr val="accent2"/>
                </a:solidFill>
                <a:latin typeface="Courier New" panose="02070309020205020404" pitchFamily="49" charset="0"/>
                <a:cs typeface="Courier New" panose="02070309020205020404" pitchFamily="49" charset="0"/>
              </a:rPr>
              <a:t>(Split~Over40, data=</a:t>
            </a:r>
            <a:r>
              <a:rPr lang="en-US" altLang="en-US" sz="1600" b="1" dirty="0" err="1">
                <a:solidFill>
                  <a:schemeClr val="accent2"/>
                </a:solidFill>
                <a:latin typeface="Courier New" panose="02070309020205020404" pitchFamily="49" charset="0"/>
                <a:cs typeface="Courier New" panose="02070309020205020404" pitchFamily="49" charset="0"/>
              </a:rPr>
              <a:t>GoldenBalls</a:t>
            </a:r>
            <a:r>
              <a:rPr lang="en-US" altLang="en-US" sz="1600" b="1" dirty="0">
                <a:solidFill>
                  <a:schemeClr val="accent2"/>
                </a:solidFill>
                <a:latin typeface="Courier New" panose="02070309020205020404" pitchFamily="49" charset="0"/>
                <a:cs typeface="Courier New" panose="02070309020205020404" pitchFamily="49" charset="0"/>
              </a:rPr>
              <a:t>, family=binomial)</a:t>
            </a:r>
          </a:p>
          <a:p>
            <a:pPr>
              <a:spcBef>
                <a:spcPct val="0"/>
              </a:spcBef>
            </a:pPr>
            <a:endParaRPr lang="en-US" altLang="en-US" sz="1600" b="1" dirty="0">
              <a:solidFill>
                <a:schemeClr val="accent2"/>
              </a:solidFill>
              <a:latin typeface="Courier New" panose="02070309020205020404" pitchFamily="49" charset="0"/>
              <a:cs typeface="Courier New" panose="02070309020205020404" pitchFamily="49" charset="0"/>
            </a:endParaRPr>
          </a:p>
          <a:p>
            <a:pPr>
              <a:spcBef>
                <a:spcPct val="0"/>
              </a:spcBef>
            </a:pPr>
            <a:r>
              <a:rPr lang="en-US" altLang="en-US" sz="1600" b="1" dirty="0">
                <a:solidFill>
                  <a:schemeClr val="accent2"/>
                </a:solidFill>
                <a:latin typeface="Courier New" panose="02070309020205020404" pitchFamily="49" charset="0"/>
                <a:cs typeface="Courier New" panose="02070309020205020404" pitchFamily="49" charset="0"/>
              </a:rPr>
              <a:t>B0 = summary(</a:t>
            </a:r>
            <a:r>
              <a:rPr lang="en-US" altLang="en-US" sz="1600" b="1" dirty="0" err="1">
                <a:solidFill>
                  <a:schemeClr val="accent2"/>
                </a:solidFill>
                <a:latin typeface="Courier New" panose="02070309020205020404" pitchFamily="49" charset="0"/>
                <a:cs typeface="Courier New" panose="02070309020205020404" pitchFamily="49" charset="0"/>
              </a:rPr>
              <a:t>GBmod</a:t>
            </a:r>
            <a:r>
              <a:rPr lang="en-US" altLang="en-US" sz="1600" b="1" dirty="0">
                <a:solidFill>
                  <a:schemeClr val="accent2"/>
                </a:solidFill>
                <a:latin typeface="Courier New" panose="02070309020205020404" pitchFamily="49" charset="0"/>
                <a:cs typeface="Courier New" panose="02070309020205020404" pitchFamily="49" charset="0"/>
              </a:rPr>
              <a:t>)$</a:t>
            </a:r>
            <a:r>
              <a:rPr lang="en-US" altLang="en-US" sz="1600" b="1" dirty="0" err="1">
                <a:solidFill>
                  <a:schemeClr val="accent2"/>
                </a:solidFill>
                <a:latin typeface="Courier New" panose="02070309020205020404" pitchFamily="49" charset="0"/>
                <a:cs typeface="Courier New" panose="02070309020205020404" pitchFamily="49" charset="0"/>
              </a:rPr>
              <a:t>coef</a:t>
            </a:r>
            <a:r>
              <a:rPr lang="en-US" altLang="en-US" sz="1600" b="1" dirty="0">
                <a:solidFill>
                  <a:schemeClr val="accent2"/>
                </a:solidFill>
                <a:latin typeface="Courier New" panose="02070309020205020404" pitchFamily="49" charset="0"/>
                <a:cs typeface="Courier New" panose="02070309020205020404" pitchFamily="49" charset="0"/>
              </a:rPr>
              <a:t>[1]</a:t>
            </a:r>
          </a:p>
          <a:p>
            <a:pPr>
              <a:spcBef>
                <a:spcPct val="0"/>
              </a:spcBef>
            </a:pPr>
            <a:r>
              <a:rPr lang="en-US" altLang="en-US" sz="1600" b="1" dirty="0">
                <a:solidFill>
                  <a:schemeClr val="accent2"/>
                </a:solidFill>
                <a:latin typeface="Courier New" panose="02070309020205020404" pitchFamily="49" charset="0"/>
                <a:cs typeface="Courier New" panose="02070309020205020404" pitchFamily="49" charset="0"/>
              </a:rPr>
              <a:t>B1 = summary(</a:t>
            </a:r>
            <a:r>
              <a:rPr lang="en-US" altLang="en-US" sz="1600" b="1" dirty="0" err="1">
                <a:solidFill>
                  <a:schemeClr val="accent2"/>
                </a:solidFill>
                <a:latin typeface="Courier New" panose="02070309020205020404" pitchFamily="49" charset="0"/>
                <a:cs typeface="Courier New" panose="02070309020205020404" pitchFamily="49" charset="0"/>
              </a:rPr>
              <a:t>GBmod</a:t>
            </a:r>
            <a:r>
              <a:rPr lang="en-US" altLang="en-US" sz="1600" b="1" dirty="0">
                <a:solidFill>
                  <a:schemeClr val="accent2"/>
                </a:solidFill>
                <a:latin typeface="Courier New" panose="02070309020205020404" pitchFamily="49" charset="0"/>
                <a:cs typeface="Courier New" panose="02070309020205020404" pitchFamily="49" charset="0"/>
              </a:rPr>
              <a:t>)$</a:t>
            </a:r>
            <a:r>
              <a:rPr lang="en-US" altLang="en-US" sz="1600" b="1" dirty="0" err="1">
                <a:solidFill>
                  <a:schemeClr val="accent2"/>
                </a:solidFill>
                <a:latin typeface="Courier New" panose="02070309020205020404" pitchFamily="49" charset="0"/>
                <a:cs typeface="Courier New" panose="02070309020205020404" pitchFamily="49" charset="0"/>
              </a:rPr>
              <a:t>coef</a:t>
            </a:r>
            <a:r>
              <a:rPr lang="en-US" altLang="en-US" sz="1600" b="1" dirty="0">
                <a:solidFill>
                  <a:schemeClr val="accent2"/>
                </a:solidFill>
                <a:latin typeface="Courier New" panose="02070309020205020404" pitchFamily="49" charset="0"/>
                <a:cs typeface="Courier New" panose="02070309020205020404" pitchFamily="49" charset="0"/>
              </a:rPr>
              <a:t>[2]</a:t>
            </a:r>
          </a:p>
          <a:p>
            <a:pPr>
              <a:spcBef>
                <a:spcPct val="0"/>
              </a:spcBef>
            </a:pPr>
            <a:endParaRPr lang="en-US" altLang="en-US" sz="1600" b="1" dirty="0">
              <a:solidFill>
                <a:schemeClr val="accent2"/>
              </a:solidFill>
              <a:latin typeface="Courier New" panose="02070309020205020404" pitchFamily="49" charset="0"/>
              <a:cs typeface="Courier New" panose="02070309020205020404" pitchFamily="49" charset="0"/>
            </a:endParaRPr>
          </a:p>
          <a:p>
            <a:pPr>
              <a:spcBef>
                <a:spcPct val="0"/>
              </a:spcBef>
            </a:pPr>
            <a:r>
              <a:rPr lang="en-US" altLang="en-US" sz="1600" b="1" dirty="0">
                <a:solidFill>
                  <a:schemeClr val="accent2"/>
                </a:solidFill>
                <a:latin typeface="Courier New" panose="02070309020205020404" pitchFamily="49" charset="0"/>
                <a:cs typeface="Courier New" panose="02070309020205020404" pitchFamily="49" charset="0"/>
              </a:rPr>
              <a:t>plot(jitter(</a:t>
            </a:r>
            <a:r>
              <a:rPr lang="en-US" altLang="en-US" sz="1600" b="1" dirty="0" err="1">
                <a:solidFill>
                  <a:schemeClr val="accent2"/>
                </a:solidFill>
                <a:latin typeface="Courier New" panose="02070309020205020404" pitchFamily="49" charset="0"/>
                <a:cs typeface="Courier New" panose="02070309020205020404" pitchFamily="49" charset="0"/>
              </a:rPr>
              <a:t>Split,amount</a:t>
            </a:r>
            <a:r>
              <a:rPr lang="en-US" altLang="en-US" sz="1600" b="1" dirty="0">
                <a:solidFill>
                  <a:schemeClr val="accent2"/>
                </a:solidFill>
                <a:latin typeface="Courier New" panose="02070309020205020404" pitchFamily="49" charset="0"/>
                <a:cs typeface="Courier New" panose="02070309020205020404" pitchFamily="49" charset="0"/>
              </a:rPr>
              <a:t>=0.1)~Over40,data=</a:t>
            </a:r>
            <a:r>
              <a:rPr lang="en-US" altLang="en-US" sz="1600" b="1" dirty="0" err="1">
                <a:solidFill>
                  <a:schemeClr val="accent2"/>
                </a:solidFill>
                <a:latin typeface="Courier New" panose="02070309020205020404" pitchFamily="49" charset="0"/>
                <a:cs typeface="Courier New" panose="02070309020205020404" pitchFamily="49" charset="0"/>
              </a:rPr>
              <a:t>GoldenBalls</a:t>
            </a:r>
            <a:r>
              <a:rPr lang="en-US" altLang="en-US" sz="1600" b="1" dirty="0">
                <a:solidFill>
                  <a:schemeClr val="accent2"/>
                </a:solidFill>
                <a:latin typeface="Courier New" panose="02070309020205020404" pitchFamily="49" charset="0"/>
                <a:cs typeface="Courier New" panose="02070309020205020404" pitchFamily="49" charset="0"/>
              </a:rPr>
              <a:t>, </a:t>
            </a:r>
          </a:p>
          <a:p>
            <a:pPr>
              <a:spcBef>
                <a:spcPct val="0"/>
              </a:spcBef>
            </a:pPr>
            <a:r>
              <a:rPr lang="en-US" altLang="en-US" sz="1600" b="1" dirty="0">
                <a:solidFill>
                  <a:schemeClr val="accent2"/>
                </a:solidFill>
                <a:latin typeface="Courier New" panose="02070309020205020404" pitchFamily="49" charset="0"/>
                <a:cs typeface="Courier New" panose="02070309020205020404" pitchFamily="49" charset="0"/>
              </a:rPr>
              <a:t>	</a:t>
            </a:r>
            <a:r>
              <a:rPr lang="en-US" altLang="en-US" sz="1600" b="1" dirty="0" err="1">
                <a:solidFill>
                  <a:schemeClr val="accent2"/>
                </a:solidFill>
                <a:latin typeface="Courier New" panose="02070309020205020404" pitchFamily="49" charset="0"/>
                <a:cs typeface="Courier New" panose="02070309020205020404" pitchFamily="49" charset="0"/>
              </a:rPr>
              <a:t>xlim</a:t>
            </a:r>
            <a:r>
              <a:rPr lang="en-US" altLang="en-US" sz="1600" b="1" dirty="0">
                <a:solidFill>
                  <a:schemeClr val="accent2"/>
                </a:solidFill>
                <a:latin typeface="Courier New" panose="02070309020205020404" pitchFamily="49" charset="0"/>
                <a:cs typeface="Courier New" panose="02070309020205020404" pitchFamily="49" charset="0"/>
              </a:rPr>
              <a:t>=c(-.2, 1.2), </a:t>
            </a:r>
            <a:r>
              <a:rPr lang="en-US" altLang="en-US" sz="1600" b="1" dirty="0" err="1">
                <a:solidFill>
                  <a:schemeClr val="accent2"/>
                </a:solidFill>
                <a:latin typeface="Courier New" panose="02070309020205020404" pitchFamily="49" charset="0"/>
                <a:cs typeface="Courier New" panose="02070309020205020404" pitchFamily="49" charset="0"/>
              </a:rPr>
              <a:t>ylim</a:t>
            </a:r>
            <a:r>
              <a:rPr lang="en-US" altLang="en-US" sz="1600" b="1" dirty="0">
                <a:solidFill>
                  <a:schemeClr val="accent2"/>
                </a:solidFill>
                <a:latin typeface="Courier New" panose="02070309020205020404" pitchFamily="49" charset="0"/>
                <a:cs typeface="Courier New" panose="02070309020205020404" pitchFamily="49" charset="0"/>
              </a:rPr>
              <a:t>=c(-.2, 1.2))</a:t>
            </a:r>
          </a:p>
          <a:p>
            <a:pPr>
              <a:spcBef>
                <a:spcPct val="0"/>
              </a:spcBef>
            </a:pPr>
            <a:endParaRPr lang="en-US" altLang="en-US" sz="1600" b="1" dirty="0">
              <a:solidFill>
                <a:schemeClr val="accent2"/>
              </a:solidFill>
              <a:latin typeface="Courier New" panose="02070309020205020404" pitchFamily="49" charset="0"/>
              <a:cs typeface="Courier New" panose="02070309020205020404" pitchFamily="49" charset="0"/>
            </a:endParaRPr>
          </a:p>
          <a:p>
            <a:pPr>
              <a:spcBef>
                <a:spcPct val="0"/>
              </a:spcBef>
            </a:pPr>
            <a:r>
              <a:rPr lang="en-US" altLang="en-US" sz="1600" b="1" dirty="0">
                <a:solidFill>
                  <a:schemeClr val="accent2"/>
                </a:solidFill>
                <a:latin typeface="Courier New" panose="02070309020205020404" pitchFamily="49" charset="0"/>
                <a:cs typeface="Courier New" panose="02070309020205020404" pitchFamily="49" charset="0"/>
              </a:rPr>
              <a:t>curve(logit(B0, B1, x),add=TRUE, col="red")</a:t>
            </a:r>
          </a:p>
        </p:txBody>
      </p:sp>
      <p:sp>
        <p:nvSpPr>
          <p:cNvPr id="11" name="Rectangle 2"/>
          <p:cNvSpPr>
            <a:spLocks noGrp="1" noChangeArrowheads="1"/>
          </p:cNvSpPr>
          <p:nvPr>
            <p:ph type="title"/>
          </p:nvPr>
        </p:nvSpPr>
        <p:spPr>
          <a:xfrm>
            <a:off x="2057400" y="381000"/>
            <a:ext cx="7772400" cy="990600"/>
          </a:xfrm>
        </p:spPr>
        <p:txBody>
          <a:bodyPr/>
          <a:lstStyle/>
          <a:p>
            <a:r>
              <a:rPr lang="en-US" altLang="en-US" sz="3600" dirty="0">
                <a:solidFill>
                  <a:srgbClr val="FFFF66"/>
                </a:solidFill>
                <a:ea typeface="ＭＳ Ｐゴシック" panose="020B0600070205080204" pitchFamily="34" charset="-128"/>
              </a:rPr>
              <a:t>Golden Balls: Logistic Regression</a:t>
            </a:r>
          </a:p>
        </p:txBody>
      </p:sp>
      <p:pic>
        <p:nvPicPr>
          <p:cNvPr id="10" name="Picture 9"/>
          <p:cNvPicPr>
            <a:picLocks noChangeAspect="1"/>
          </p:cNvPicPr>
          <p:nvPr/>
        </p:nvPicPr>
        <p:blipFill>
          <a:blip r:embed="rId2"/>
          <a:stretch>
            <a:fillRect/>
          </a:stretch>
        </p:blipFill>
        <p:spPr>
          <a:xfrm>
            <a:off x="1752600" y="3732951"/>
            <a:ext cx="5029200" cy="3102045"/>
          </a:xfrm>
          <a:prstGeom prst="rect">
            <a:avLst/>
          </a:prstGeom>
        </p:spPr>
      </p:pic>
    </p:spTree>
    <p:extLst>
      <p:ext uri="{BB962C8B-B14F-4D97-AF65-F5344CB8AC3E}">
        <p14:creationId xmlns:p14="http://schemas.microsoft.com/office/powerpoint/2010/main" val="41681533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lnDef>
    <a:txDef>
      <a:spPr>
        <a:noFill/>
      </a:spPr>
      <a:bodyPr wrap="square" rtlCol="0">
        <a:spAutoFit/>
      </a:bodyPr>
      <a:lstStyle>
        <a:defPPr>
          <a:defRPr sz="3200" dirty="0" smtClean="0"/>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1212</Words>
  <Application>Microsoft Office PowerPoint</Application>
  <PresentationFormat>Widescreen</PresentationFormat>
  <Paragraphs>140</Paragraphs>
  <Slides>22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Cambria Math</vt:lpstr>
      <vt:lpstr>Courier New</vt:lpstr>
      <vt:lpstr>Times New Roman</vt:lpstr>
      <vt:lpstr>Default Design</vt:lpstr>
      <vt:lpstr>Equation</vt:lpstr>
      <vt:lpstr>STOR 455 Class 28</vt:lpstr>
      <vt:lpstr>PowerPoint Presentation</vt:lpstr>
      <vt:lpstr>Example: Golf Putts</vt:lpstr>
      <vt:lpstr>PowerPoint Presentation</vt:lpstr>
      <vt:lpstr>PowerPoint Presentation</vt:lpstr>
      <vt:lpstr>Golden Balls</vt:lpstr>
      <vt:lpstr>Golden Balls</vt:lpstr>
      <vt:lpstr>Golden Balls: Logistic Regression</vt:lpstr>
      <vt:lpstr>Golden Balls: Logistic Regression</vt:lpstr>
      <vt:lpstr>Golden Balls: Logistic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2020-10-14T15:37:54Z</dcterms:created>
  <dcterms:modified xsi:type="dcterms:W3CDTF">2021-10-22T13:50:56Z</dcterms:modified>
</cp:coreProperties>
</file>