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93" r:id="rId12"/>
    <p:sldId id="270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4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238A-0F5B-48C1-9C07-BF972D9E1A7A}" v="1" dt="2021-10-26T17:39:04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62" d="100"/>
          <a:sy n="62" d="100"/>
        </p:scale>
        <p:origin x="2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531FED-B119-4878-918B-DD7A4FE62AD4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5157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4077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420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003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ED2718-61E7-4577-84C9-C1F2F8ABE367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0732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ED2718-61E7-4577-84C9-C1F2F8ABE367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744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BFB9745-461C-41F8-BFE0-8C627F358FC8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7366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29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7059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10.1 - 10.4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10.19, 23, 24</a:t>
            </a:r>
          </a:p>
        </p:txBody>
      </p:sp>
    </p:spTree>
    <p:extLst>
      <p:ext uri="{BB962C8B-B14F-4D97-AF65-F5344CB8AC3E}">
        <p14:creationId xmlns:p14="http://schemas.microsoft.com/office/powerpoint/2010/main" val="62551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1600200" y="1371600"/>
            <a:ext cx="3505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X</a:t>
            </a:r>
            <a:r>
              <a:rPr lang="en-US"/>
              <a:t> = Single predictor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933951" y="5175251"/>
          <a:ext cx="2671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1" y="5175251"/>
                        <a:ext cx="2671763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1905000" y="2743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Equivalent forms of the logistic regression model: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3940175" y="3657601"/>
          <a:ext cx="2844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346040" imgH="431640" progId="Equation.3">
                  <p:embed/>
                </p:oleObj>
              </mc:Choice>
              <mc:Fallback>
                <p:oleObj name="Equation" r:id="rId6" imgW="1346040" imgH="43164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657601"/>
                        <a:ext cx="2844800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Box 9"/>
          <p:cNvSpPr txBox="1">
            <a:spLocks noChangeArrowheads="1"/>
          </p:cNvSpPr>
          <p:nvPr/>
        </p:nvSpPr>
        <p:spPr bwMode="auto">
          <a:xfrm>
            <a:off x="1905000" y="38100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Logit form</a:t>
            </a:r>
          </a:p>
        </p:txBody>
      </p:sp>
      <p:sp>
        <p:nvSpPr>
          <p:cNvPr id="5131" name="TextBox 10"/>
          <p:cNvSpPr txBox="1">
            <a:spLocks noChangeArrowheads="1"/>
          </p:cNvSpPr>
          <p:nvPr/>
        </p:nvSpPr>
        <p:spPr bwMode="auto">
          <a:xfrm>
            <a:off x="1905000" y="55626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55626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,X</a:t>
            </a:r>
            <a:r>
              <a:rPr lang="en-US" i="1" baseline="-25000" dirty="0"/>
              <a:t>2</a:t>
            </a:r>
            <a:r>
              <a:rPr lang="en-US" i="1" dirty="0"/>
              <a:t>,…,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= Multiple predictors</a:t>
            </a:r>
          </a:p>
        </p:txBody>
      </p:sp>
      <p:sp>
        <p:nvSpPr>
          <p:cNvPr id="5133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/>
              <a:t>π</a:t>
            </a:r>
            <a:r>
              <a:rPr lang="en-US"/>
              <a:t> = proportion of 1’s (yes, success) at any </a:t>
            </a:r>
            <a:r>
              <a:rPr lang="en-US" i="1"/>
              <a:t>x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at any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endParaRPr lang="en-US" i="1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57638" y="3657600"/>
          <a:ext cx="5262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489040" imgH="431640" progId="Equation.3">
                  <p:embed/>
                </p:oleObj>
              </mc:Choice>
              <mc:Fallback>
                <p:oleObj name="Equation" r:id="rId8" imgW="2489040" imgH="4316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657600"/>
                        <a:ext cx="5262562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914900" y="5181601"/>
          <a:ext cx="46863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536480" imgH="419040" progId="Equation.3">
                  <p:embed/>
                </p:oleObj>
              </mc:Choice>
              <mc:Fallback>
                <p:oleObj name="Equation" r:id="rId10" imgW="1536480" imgH="41904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81601"/>
                        <a:ext cx="4686300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6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383" y="533400"/>
            <a:ext cx="8305800" cy="6096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Method #2: 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Survive ~ Middle + Old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1875183" y="1752601"/>
            <a:ext cx="8458200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ICUmod.2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Survive~factor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summary(ICUmod.2)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2.3795     0.4675   5.090 3.57e-07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)2  -1.1184     0.5422  -2.063  0.03915 *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)3  -1.4413     0.5439  -2.650  0.00805 **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191.59  on 197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AIC: 197.59</a:t>
            </a: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Interpreting Individual Tests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2D80B1E-1830-42CE-B546-446CAD6A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9601200" cy="329320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/>
              <a:t>Similar issues to ordinary regression:</a:t>
            </a:r>
          </a:p>
          <a:p>
            <a:pPr marL="395288" indent="-395288">
              <a:buFont typeface="Arial" pitchFamily="34" charset="0"/>
              <a:buChar char="•"/>
              <a:defRPr/>
            </a:pPr>
            <a:r>
              <a:rPr lang="en-US" dirty="0"/>
              <a:t>Is the predictor helpful, </a:t>
            </a:r>
            <a:r>
              <a:rPr lang="en-US" i="1" dirty="0"/>
              <a:t>given the other predictors</a:t>
            </a:r>
            <a:r>
              <a:rPr lang="en-US" dirty="0"/>
              <a:t> are already in the model?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Beware of problems due to multicollinearity.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Try to keep the model simple.</a:t>
            </a:r>
          </a:p>
        </p:txBody>
      </p:sp>
    </p:spTree>
    <p:extLst>
      <p:ext uri="{BB962C8B-B14F-4D97-AF65-F5344CB8AC3E}">
        <p14:creationId xmlns:p14="http://schemas.microsoft.com/office/powerpoint/2010/main" val="170009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G-Test for Overall Fit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371599" y="1687168"/>
            <a:ext cx="9601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=…=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=0   vs.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≠ 0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dirty="0" err="1"/>
              <a:t>t.s</a:t>
            </a:r>
            <a:r>
              <a:rPr lang="en-US" dirty="0"/>
              <a:t>. = G = </a:t>
            </a:r>
            <a:r>
              <a:rPr lang="en-US" i="1" dirty="0"/>
              <a:t>improvement</a:t>
            </a:r>
            <a:r>
              <a:rPr lang="en-US" dirty="0"/>
              <a:t> in </a:t>
            </a:r>
            <a:r>
              <a:rPr lang="en-US" i="1" dirty="0">
                <a:solidFill>
                  <a:schemeClr val="bg1"/>
                </a:solidFill>
              </a:rPr>
              <a:t>–2log(L)</a:t>
            </a:r>
            <a:r>
              <a:rPr lang="en-US" dirty="0"/>
              <a:t> over a model with just a constant term</a:t>
            </a:r>
          </a:p>
          <a:p>
            <a:r>
              <a:rPr lang="en-US" dirty="0"/>
              <a:t> 	Compare to </a:t>
            </a:r>
            <a:r>
              <a:rPr lang="en-US" dirty="0"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with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d.f.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867400" y="411480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10245" name="Straight Arrow Connector 6"/>
          <p:cNvCxnSpPr>
            <a:cxnSpLocks noChangeShapeType="1"/>
          </p:cNvCxnSpPr>
          <p:nvPr/>
        </p:nvCxnSpPr>
        <p:spPr bwMode="auto">
          <a:xfrm rot="10800000">
            <a:off x="5410200" y="4038600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3886199" y="804357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(Similar to regression ANOVA455)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76400" y="4648200"/>
            <a:ext cx="8534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191.59  on 197  degrees of freedom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𝐺</m:t>
                      </m:r>
                      <m:r>
                        <a:rPr lang="en-US" sz="2800" i="1" dirty="0">
                          <a:latin typeface="Cambria Math"/>
                        </a:rPr>
                        <m:t>=200.16−191.59=8.57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05600" y="5459692"/>
            <a:ext cx="3886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1-pchisq(8.57,2)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0.01377362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6092859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Reject H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4685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6945" y="582981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Method #2: 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Survive ~ Middle + Old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00801" y="4579204"/>
            <a:ext cx="4104861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006600"/>
                </a:solidFill>
              </a:rPr>
              <a:t>Change in log(odds) for Middle and Old—compared to Young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86600" y="2133601"/>
            <a:ext cx="342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log(odds) for Young</a:t>
            </a:r>
          </a:p>
        </p:txBody>
      </p:sp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1971261" y="2867562"/>
            <a:ext cx="85344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2.3795     0.4675   5.090 3.57e-07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)2  -1.1184     0.5422  -2.063  0.03915 *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)3  -1.4413     0.5439  -2.650  0.00805 ** 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219161" y="3352800"/>
            <a:ext cx="1191039" cy="2714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6" name="Straight Arrow Connector 5"/>
          <p:cNvCxnSpPr>
            <a:cxnSpLocks noChangeShapeType="1"/>
            <a:stCxn id="4" idx="1"/>
          </p:cNvCxnSpPr>
          <p:nvPr/>
        </p:nvCxnSpPr>
        <p:spPr bwMode="auto">
          <a:xfrm flipH="1">
            <a:off x="5410200" y="2364434"/>
            <a:ext cx="1676400" cy="105080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04860" y="3624263"/>
            <a:ext cx="1457739" cy="50312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1" name="Straight Arrow Connector 10"/>
          <p:cNvCxnSpPr>
            <a:cxnSpLocks noChangeShapeType="1"/>
            <a:stCxn id="10" idx="1"/>
            <a:endCxn id="12" idx="5"/>
          </p:cNvCxnSpPr>
          <p:nvPr/>
        </p:nvCxnSpPr>
        <p:spPr bwMode="auto">
          <a:xfrm flipH="1" flipV="1">
            <a:off x="5349118" y="4053710"/>
            <a:ext cx="1051683" cy="940993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31544" y="1396426"/>
            <a:ext cx="858405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ICUmod.2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Survive~factor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summary(ICUmod.2)</a:t>
            </a: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2007704" y="5722204"/>
            <a:ext cx="8534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1-pchisq(ICUmod.2$null.deviance - ICUmod.2$deviance, ICUmod.2$df.null - ICUmod.2$df.residual)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0.01375896</a:t>
            </a:r>
          </a:p>
        </p:txBody>
      </p:sp>
    </p:spTree>
    <p:extLst>
      <p:ext uri="{BB962C8B-B14F-4D97-AF65-F5344CB8AC3E}">
        <p14:creationId xmlns:p14="http://schemas.microsoft.com/office/powerpoint/2010/main" val="199520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Recall: 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cs typeface="Times New Roman" pitchFamily="18" charset="0"/>
                  </a:rPr>
                  <a:t>Purpose: </a:t>
                </a:r>
                <a:r>
                  <a:rPr lang="en-US" dirty="0">
                    <a:cs typeface="Times New Roman" pitchFamily="18" charset="0"/>
                  </a:rPr>
                  <a:t>Test a subset of predictors</a:t>
                </a:r>
              </a:p>
              <a:p>
                <a:r>
                  <a:rPr lang="en-US" dirty="0">
                    <a:cs typeface="Times New Roman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+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  </m:t>
                    </m:r>
                  </m:oMath>
                </a14:m>
                <a:endParaRPr lang="en-US" sz="2800" dirty="0"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𝑆𝑜𝑚𝑒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≠ 0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for </a:t>
                </a:r>
                <a:r>
                  <a:rPr lang="en-US" sz="2800" i="1" dirty="0" err="1">
                    <a:cs typeface="Times New Roman" pitchFamily="18" charset="0"/>
                  </a:rPr>
                  <a:t>i</a:t>
                </a:r>
                <a:r>
                  <a:rPr lang="en-US" sz="2800" dirty="0">
                    <a:cs typeface="Times New Roman" pitchFamily="18" charset="0"/>
                  </a:rPr>
                  <a:t>&gt;2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blipFill>
                <a:blip r:embed="rId2"/>
                <a:stretch>
                  <a:fillRect l="-1909" t="-4334" b="-74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37338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 </a:t>
            </a:r>
            <a:r>
              <a:rPr lang="en-US" dirty="0"/>
              <a:t>Is the improvement (reduction in SSE)  “significant” for the number of extra predictors?</a:t>
            </a:r>
          </a:p>
          <a:p>
            <a:r>
              <a:rPr lang="en-US" dirty="0"/>
              <a:t>i.e. Compare “full” model to “reduced” model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867400"/>
            <a:ext cx="7543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t.s.= F-ratio (interpret similar to ANOVA)</a:t>
            </a:r>
          </a:p>
        </p:txBody>
      </p:sp>
    </p:spTree>
    <p:extLst>
      <p:ext uri="{BB962C8B-B14F-4D97-AF65-F5344CB8AC3E}">
        <p14:creationId xmlns:p14="http://schemas.microsoft.com/office/powerpoint/2010/main" val="83695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LRT for Logistic Regression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sz="3200" dirty="0">
                <a:solidFill>
                  <a:srgbClr val="FFFF66"/>
                </a:solidFill>
              </a:rPr>
              <a:t>(Likelihood Ratio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cs typeface="Times New Roman" pitchFamily="18" charset="0"/>
                  </a:rPr>
                  <a:t>Purpose: </a:t>
                </a:r>
                <a:r>
                  <a:rPr lang="en-US" dirty="0">
                    <a:cs typeface="Times New Roman" pitchFamily="18" charset="0"/>
                  </a:rPr>
                  <a:t>Test a subset of predictors</a:t>
                </a:r>
              </a:p>
              <a:p>
                <a:r>
                  <a:rPr lang="en-US" dirty="0">
                    <a:cs typeface="Times New Roman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/>
                        <a:cs typeface="Times New Roman" pitchFamily="18" charset="0"/>
                      </a:rPr>
                      <m:t>log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⁡(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𝑜𝑑𝑑𝑠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)=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𝑆𝑜𝑚𝑒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≠ 0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for </a:t>
                </a:r>
                <a:r>
                  <a:rPr lang="en-US" sz="2800" i="1" dirty="0" err="1">
                    <a:cs typeface="Times New Roman" pitchFamily="18" charset="0"/>
                  </a:rPr>
                  <a:t>i</a:t>
                </a:r>
                <a:r>
                  <a:rPr lang="en-US" sz="2800" dirty="0">
                    <a:cs typeface="Times New Roman" pitchFamily="18" charset="0"/>
                  </a:rPr>
                  <a:t>&gt;2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blipFill>
                <a:blip r:embed="rId2"/>
                <a:stretch>
                  <a:fillRect l="-1909" t="-4334" b="-74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rrowheads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Basic idea: </a:t>
                </a:r>
                <a:r>
                  <a:rPr lang="en-US" dirty="0"/>
                  <a:t>Is the improvement, change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“significant” for the number of extra predictors?</a:t>
                </a:r>
              </a:p>
              <a:p>
                <a:r>
                  <a:rPr lang="en-US" dirty="0"/>
                  <a:t>i.e. Compare “reduced” model to “full” model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blipFill>
                <a:blip r:embed="rId3"/>
                <a:stretch>
                  <a:fillRect l="-1793" t="-4560" r="-3655" b="-6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𝑅𝑒𝑑𝑢𝑐𝑒𝑑</m:t>
                    </m:r>
                    <m:r>
                      <a:rPr lang="en-US" i="1" dirty="0">
                        <a:latin typeface="Cambria Math"/>
                      </a:rPr>
                      <m:t>) – (–2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𝐹𝑢𝑙𝑙</m:t>
                    </m:r>
                    <m:r>
                      <a:rPr lang="en-US" i="1" dirty="0">
                        <a:latin typeface="Cambria Math"/>
                      </a:rPr>
                      <m:t>))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200" y="6248400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Chi-square </a:t>
            </a:r>
            <a:r>
              <a:rPr lang="en-US" dirty="0" err="1"/>
              <a:t>d.f.</a:t>
            </a:r>
            <a:r>
              <a:rPr lang="en-US" dirty="0"/>
              <a:t>=#extra predictors tested</a:t>
            </a:r>
          </a:p>
        </p:txBody>
      </p:sp>
    </p:spTree>
    <p:extLst>
      <p:ext uri="{BB962C8B-B14F-4D97-AF65-F5344CB8AC3E}">
        <p14:creationId xmlns:p14="http://schemas.microsoft.com/office/powerpoint/2010/main" val="276651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Full to Reduced Models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676400" y="1219201"/>
            <a:ext cx="89916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ICUmod.3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)+Emergency,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171.16  on 196  degrees of freedom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1618982"/>
            <a:ext cx="129540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FULL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676400" y="2743200"/>
            <a:ext cx="89916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ICUmod.2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191.59  on 197  degrees of freedom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1600" y="3107917"/>
            <a:ext cx="152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Reduced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52600" y="3489326"/>
            <a:ext cx="4114800" cy="297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2209800"/>
            <a:ext cx="4114800" cy="309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14500" y="6334781"/>
            <a:ext cx="8801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/>
              <a:t>This is also often called a </a:t>
            </a:r>
            <a:r>
              <a:rPr lang="en-US" sz="2400" dirty="0">
                <a:solidFill>
                  <a:schemeClr val="bg1"/>
                </a:solidFill>
              </a:rPr>
              <a:t>“Drop-in-Deviance” </a:t>
            </a:r>
            <a:r>
              <a:rPr lang="en-US" sz="2400" dirty="0"/>
              <a:t>test.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200" y="4718954"/>
            <a:ext cx="9753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1 -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pchisq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ICUmod.2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 - 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ICUmod.3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)$deviance, 1)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4807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(p-value= 6.187652e-06). The Emergency term significantly improves the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≠ 0</m:t>
                    </m:r>
                  </m:oMath>
                </a14:m>
                <a:endParaRPr lang="en-US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7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1999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Medical School Acceptance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38" y="1676400"/>
            <a:ext cx="7981950" cy="38933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dirty="0"/>
              <a:t>Data: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	Status: A=accepted to medical school or D=denied admission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Acceptance	Indicator for Accept: 1=accepted or 0=denied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Sex	F=female or M=male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BCPM	Bio/</a:t>
            </a:r>
            <a:r>
              <a:rPr lang="en-US" sz="1600" dirty="0" err="1">
                <a:cs typeface="Courier New" pitchFamily="49" charset="0"/>
              </a:rPr>
              <a:t>Chem</a:t>
            </a:r>
            <a:r>
              <a:rPr lang="en-US" sz="1600" dirty="0">
                <a:cs typeface="Courier New" pitchFamily="49" charset="0"/>
              </a:rPr>
              <a:t>/Physics/Math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GPA	College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VR	Verbal reasoning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PS	Physical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WS	Writing sample (</a:t>
            </a:r>
            <a:r>
              <a:rPr lang="en-US" sz="1600" dirty="0" err="1">
                <a:cs typeface="Courier New" pitchFamily="49" charset="0"/>
              </a:rPr>
              <a:t>subcore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BS	Biological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MCAT	Score on the MCAT exam (sum of CR+PS+WS+BS)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Apps	Number of medical schools applied to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524000" y="5684639"/>
            <a:ext cx="9601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Acceptance using some or all of these predictors. </a:t>
            </a:r>
          </a:p>
        </p:txBody>
      </p:sp>
    </p:spTree>
    <p:extLst>
      <p:ext uri="{BB962C8B-B14F-4D97-AF65-F5344CB8AC3E}">
        <p14:creationId xmlns:p14="http://schemas.microsoft.com/office/powerpoint/2010/main" val="359635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Criteria to Compare Models for Ordinary Multiple Regression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057400" y="187325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But R</a:t>
            </a:r>
            <a:r>
              <a:rPr lang="en-US" sz="3200" baseline="30000">
                <a:solidFill>
                  <a:schemeClr val="bg1"/>
                </a:solidFill>
              </a:rPr>
              <a:t>2</a:t>
            </a:r>
            <a:r>
              <a:rPr lang="en-US" sz="3200">
                <a:solidFill>
                  <a:schemeClr val="bg1"/>
                </a:solidFill>
              </a:rPr>
              <a:t> is always best for the model with all predictors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015181" y="3522662"/>
            <a:ext cx="5715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adjusted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524000" y="4418012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Helps factor in the number of predictors in the model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2057400" y="5203031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individual t-tests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1524000" y="6049962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Might be susceptible to multicollinearity problems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7967662" y="3220243"/>
          <a:ext cx="2166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812520" imgH="457200" progId="Equation.3">
                  <p:embed/>
                </p:oleObj>
              </mc:Choice>
              <mc:Fallback>
                <p:oleObj name="Equation" r:id="rId4" imgW="812520" imgH="457200" progId="Equation.3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2" y="3220243"/>
                        <a:ext cx="2166938" cy="12207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3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104900" y="2002253"/>
            <a:ext cx="99822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Example: Predicting survival in an intensive care unit (ICU)</a:t>
            </a:r>
          </a:p>
        </p:txBody>
      </p:sp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5919788" y="3625850"/>
          <a:ext cx="330041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148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625850"/>
                        <a:ext cx="3300412" cy="1479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717800" y="3773488"/>
          <a:ext cx="2692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95400" imgH="457200" progId="Equation.DSMT4">
                  <p:embed/>
                </p:oleObj>
              </mc:Choice>
              <mc:Fallback>
                <p:oleObj name="Equation" r:id="rId5" imgW="1295400" imgH="45720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773488"/>
                        <a:ext cx="2692400" cy="950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24200" y="29972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Response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29400" y="29972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Predictor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28800" y="5511801"/>
            <a:ext cx="86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/>
              <a:t>Data in the Stat2Data package -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ICU.csv</a:t>
            </a:r>
            <a:endParaRPr lang="en-US" altLang="en-US" sz="3200" dirty="0">
              <a:cs typeface="Courier New" panose="02070309020205020404" pitchFamily="49" charset="0"/>
            </a:endParaRP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2535238" y="228600"/>
            <a:ext cx="7370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/>
              <a:t>Categorical Predictors with Multiple Categories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5081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Choose Models to Compare for Ordinary Multiple Regression?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133600" y="1905000"/>
            <a:ext cx="6934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Method #1:</a:t>
            </a:r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Consider </a:t>
            </a:r>
            <a:r>
              <a:rPr lang="en-US" sz="3200" i="1" dirty="0"/>
              <a:t>all</a:t>
            </a:r>
            <a:r>
              <a:rPr lang="en-US" sz="3200" dirty="0"/>
              <a:t>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981200" y="33528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057400" y="4038600"/>
            <a:ext cx="7696200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Pool of </a:t>
            </a:r>
            <a:r>
              <a:rPr lang="en-US" i="1"/>
              <a:t>k</a:t>
            </a:r>
            <a:r>
              <a:rPr lang="en-US"/>
              <a:t> predictors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31" name="Text Box 7"/>
              <p:cNvSpPr txBox="1">
                <a:spLocks noChangeArrowheads="1"/>
              </p:cNvSpPr>
              <p:nvPr/>
            </p:nvSpPr>
            <p:spPr bwMode="auto">
              <a:xfrm>
                <a:off x="6629400" y="4038601"/>
                <a:ext cx="31242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baseline="30000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subsets</a:t>
                </a:r>
              </a:p>
            </p:txBody>
          </p:sp>
        </mc:Choice>
        <mc:Fallback xmlns="">
          <p:sp>
            <p:nvSpPr>
              <p:cNvPr id="1546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4038601"/>
                <a:ext cx="3124200" cy="646331"/>
              </a:xfrm>
              <a:prstGeom prst="rect">
                <a:avLst/>
              </a:prstGeom>
              <a:blipFill>
                <a:blip r:embed="rId3"/>
                <a:stretch>
                  <a:fillRect t="-16038" b="-33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828800" y="5257801"/>
            <a:ext cx="8229600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Advantage:</a:t>
            </a:r>
            <a:r>
              <a:rPr lang="en-US" sz="3200"/>
              <a:t> Find the best model for your criteria</a:t>
            </a:r>
          </a:p>
          <a:p>
            <a:r>
              <a:rPr lang="en-US" sz="3200">
                <a:solidFill>
                  <a:schemeClr val="bg1"/>
                </a:solidFill>
              </a:rPr>
              <a:t>Disadvantage:</a:t>
            </a:r>
            <a:r>
              <a:rPr lang="en-US" sz="3200"/>
              <a:t> LOTS of computation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495800" y="190500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All Subsets!</a:t>
            </a:r>
          </a:p>
        </p:txBody>
      </p:sp>
    </p:spTree>
    <p:extLst>
      <p:ext uri="{BB962C8B-B14F-4D97-AF65-F5344CB8AC3E}">
        <p14:creationId xmlns:p14="http://schemas.microsoft.com/office/powerpoint/2010/main" val="22737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Best Subsets for </a:t>
            </a:r>
            <a:r>
              <a:rPr lang="en-US" sz="4000" dirty="0" err="1">
                <a:solidFill>
                  <a:srgbClr val="FFFF66"/>
                </a:solidFill>
              </a:rPr>
              <a:t>MedGPA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758696" y="1937781"/>
            <a:ext cx="8522208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#requires the leaps package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#Ask for the best model of each size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(Acceptance~,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[,2:11])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#show the predictors in “best” models of various sizes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4953000"/>
            <a:ext cx="9601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This “works” in the sense that it runs, but creates a linear not a logistic model…</a:t>
            </a:r>
          </a:p>
        </p:txBody>
      </p:sp>
    </p:spTree>
    <p:extLst>
      <p:ext uri="{BB962C8B-B14F-4D97-AF65-F5344CB8AC3E}">
        <p14:creationId xmlns:p14="http://schemas.microsoft.com/office/powerpoint/2010/main" val="3861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Predictor Selection Methods for Logistic Regression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2609194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4000" strike="sngStrike" dirty="0"/>
              <a:t>All subsets</a:t>
            </a:r>
            <a:r>
              <a:rPr lang="en-US" sz="4000" dirty="0"/>
              <a:t>  Not with leaps package</a:t>
            </a:r>
          </a:p>
          <a:p>
            <a:pPr>
              <a:buFontTx/>
              <a:buAutoNum type="arabicPeriod"/>
            </a:pPr>
            <a:r>
              <a:rPr lang="en-US" sz="4000" dirty="0"/>
              <a:t>Backward elimination?</a:t>
            </a:r>
          </a:p>
          <a:p>
            <a:pPr>
              <a:buFontTx/>
              <a:buAutoNum type="arabicPeriod"/>
            </a:pPr>
            <a:r>
              <a:rPr lang="en-US" sz="4000" dirty="0"/>
              <a:t>Forward selection?</a:t>
            </a:r>
          </a:p>
          <a:p>
            <a:pPr>
              <a:buFontTx/>
              <a:buAutoNum type="arabicPeriod"/>
            </a:pPr>
            <a:r>
              <a:rPr lang="en-US" sz="4000" dirty="0"/>
              <a:t>Stepwise regression?</a:t>
            </a:r>
          </a:p>
        </p:txBody>
      </p:sp>
    </p:spTree>
    <p:extLst>
      <p:ext uri="{BB962C8B-B14F-4D97-AF65-F5344CB8AC3E}">
        <p14:creationId xmlns:p14="http://schemas.microsoft.com/office/powerpoint/2010/main" val="268274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95400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FF66"/>
                </a:solidFill>
              </a:rPr>
              <a:t>Is there a package in R to automate this process?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22512" y="2286000"/>
            <a:ext cx="10055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3200" kern="0" dirty="0">
                <a:solidFill>
                  <a:schemeClr val="bg1"/>
                </a:solidFill>
              </a:rPr>
              <a:t>Yes! The package </a:t>
            </a:r>
            <a:r>
              <a:rPr lang="en-US" sz="3200" kern="0" dirty="0" err="1">
                <a:solidFill>
                  <a:schemeClr val="bg1"/>
                </a:solidFill>
              </a:rPr>
              <a:t>bestglm</a:t>
            </a:r>
            <a:r>
              <a:rPr lang="en-US" sz="3200" kern="0" dirty="0">
                <a:solidFill>
                  <a:schemeClr val="bg1"/>
                </a:solidFill>
              </a:rPr>
              <a:t> is one that can be used.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9078" y="3276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rgbClr val="FFFF66"/>
                </a:solidFill>
              </a:rPr>
              <a:t>Great! Can you show us how to use it?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4290391"/>
            <a:ext cx="426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3200" kern="0" dirty="0">
                <a:solidFill>
                  <a:schemeClr val="bg1"/>
                </a:solidFill>
              </a:rPr>
              <a:t>  No! Not yet…</a:t>
            </a:r>
          </a:p>
        </p:txBody>
      </p:sp>
    </p:spTree>
    <p:extLst>
      <p:ext uri="{BB962C8B-B14F-4D97-AF65-F5344CB8AC3E}">
        <p14:creationId xmlns:p14="http://schemas.microsoft.com/office/powerpoint/2010/main" val="24755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100584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Two approaches: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Method #1:</a:t>
            </a:r>
            <a:r>
              <a:rPr lang="en-US" altLang="en-US" sz="3200" dirty="0"/>
              <a:t> Logistic regression for </a:t>
            </a:r>
            <a:r>
              <a:rPr lang="en-US" altLang="en-US" sz="3200" i="1" dirty="0"/>
              <a:t>Survive</a:t>
            </a:r>
            <a:r>
              <a:rPr lang="en-US" altLang="en-US" sz="3200" dirty="0"/>
              <a:t> with </a:t>
            </a:r>
            <a:r>
              <a:rPr lang="en-US" altLang="en-US" sz="3200" i="1" dirty="0" err="1"/>
              <a:t>AgeGroup</a:t>
            </a:r>
            <a:r>
              <a:rPr lang="en-US" altLang="en-US" sz="3200" dirty="0"/>
              <a:t> 		  as a quantitative predictor.</a:t>
            </a:r>
          </a:p>
          <a:p>
            <a:pPr indent="-457200"/>
            <a:r>
              <a:rPr lang="en-US" altLang="en-US" sz="3200" dirty="0">
                <a:solidFill>
                  <a:schemeClr val="bg1"/>
                </a:solidFill>
              </a:rPr>
              <a:t>Method #2: </a:t>
            </a:r>
            <a:r>
              <a:rPr lang="en-US" altLang="en-US" sz="3200" dirty="0"/>
              <a:t>Use dummy (indicator) variables for the age 	 	  categories as predictors in a logistic regression 		  model for </a:t>
            </a:r>
            <a:r>
              <a:rPr lang="en-US" altLang="en-US" sz="3200" i="1" dirty="0"/>
              <a:t>Survive</a:t>
            </a:r>
            <a:r>
              <a:rPr lang="en-US" altLang="en-US" sz="3200" dirty="0"/>
              <a:t>. </a:t>
            </a: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2438401" y="95250"/>
            <a:ext cx="7065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/>
              <a:t>Categorical Predictors with Multiple Categories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716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data=ICU, family=binomial)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2.7566     0.5732   4.809 1.52e-06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-0.6399     0.2414  -2.651  0.00802 **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192.66  on 198  degrees of freedom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B0 =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B1 =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plot(jitter(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Survive,amount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=0.1)~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AgeGroup,data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=ICU)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curve(logit(B0,B1,x),add=TRUE, col="red")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895600"/>
            <a:ext cx="6096000" cy="37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 = logit(B0,B1,ICU$AgeGroup)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odds = pi/(1-pi)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plot(log(odds)~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(B0,B1)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95600"/>
            <a:ext cx="605343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9916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Two-way Table: Survive by </a:t>
            </a:r>
            <a:r>
              <a:rPr lang="en-US" altLang="en-US" sz="3600" dirty="0" err="1">
                <a:solidFill>
                  <a:srgbClr val="FFFF66"/>
                </a:solidFill>
                <a:ea typeface="ＭＳ Ｐゴシック" panose="020B0600070205080204" pitchFamily="34" charset="-128"/>
              </a:rPr>
              <a:t>AgeGroup</a:t>
            </a:r>
            <a:endParaRPr lang="en-US" altLang="en-US" sz="3600" dirty="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71700" y="2362200"/>
            <a:ext cx="80010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table(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ICU$Survive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ICU.prop.table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(ICU.table,2)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1  2  3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0  5 17 18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1 54 60 46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1          2          3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0 0.08474576 0.22077922 0.28125000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1 0.91525424 0.77922078 0.71875000</a:t>
            </a:r>
          </a:p>
        </p:txBody>
      </p:sp>
    </p:spTree>
    <p:extLst>
      <p:ext uri="{BB962C8B-B14F-4D97-AF65-F5344CB8AC3E}">
        <p14:creationId xmlns:p14="http://schemas.microsoft.com/office/powerpoint/2010/main" val="307716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991600" cy="7620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Two-way Table: Survive by </a:t>
            </a:r>
            <a:r>
              <a:rPr lang="en-US" altLang="en-US" sz="3200" dirty="0" err="1">
                <a:solidFill>
                  <a:srgbClr val="FFFF66"/>
                </a:solidFill>
                <a:ea typeface="ＭＳ Ｐゴシック" panose="020B0600070205080204" pitchFamily="34" charset="-128"/>
              </a:rPr>
              <a:t>AgeGroup</a:t>
            </a:r>
            <a:endParaRPr lang="en-US" altLang="en-US" sz="3200" dirty="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71700" y="1067813"/>
            <a:ext cx="8001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log(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ICU.prop.table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/(1-ICU.prop.table))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 1          2          3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0 -2.3795461 -1.2611312 -0.9382696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1  2.3795461  1.2611312  0.9382696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logodds.ICU.df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as.data.frame.matrix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plot(log(odds)~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=c(.5, 2.5))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(B0,B1)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logodds.ICU.df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[,2], col="dark red",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="*")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89" y="3728365"/>
            <a:ext cx="5013422" cy="30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Dummy Indicators for Multiple Categories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295400" y="1345406"/>
            <a:ext cx="9601200" cy="283845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For a categorical predictor with </a:t>
            </a:r>
            <a:r>
              <a:rPr lang="en-US" altLang="en-US" sz="3200" i="1" dirty="0"/>
              <a:t>k</a:t>
            </a:r>
            <a:r>
              <a:rPr lang="en-US" altLang="en-US" sz="3200" dirty="0"/>
              <a:t> levels, we should use   </a:t>
            </a:r>
            <a:r>
              <a:rPr lang="en-US" altLang="en-US" sz="3200" i="1" dirty="0"/>
              <a:t>k −</a:t>
            </a:r>
            <a:r>
              <a:rPr lang="en-US" altLang="en-US" sz="3200" dirty="0"/>
              <a:t> 1 dummy indicators.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49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74410"/>
              </p:ext>
            </p:extLst>
          </p:nvPr>
        </p:nvGraphicFramePr>
        <p:xfrm>
          <a:off x="2371724" y="2671764"/>
          <a:ext cx="28765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149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4" y="2671764"/>
                        <a:ext cx="2876550" cy="9858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43524" y="2468564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200"/>
              <a:t>...</a:t>
            </a:r>
          </a:p>
        </p:txBody>
      </p:sp>
      <p:graphicFrame>
        <p:nvGraphicFramePr>
          <p:cNvPr id="149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29850"/>
              </p:ext>
            </p:extLst>
          </p:nvPr>
        </p:nvGraphicFramePr>
        <p:xfrm>
          <a:off x="6410325" y="2671764"/>
          <a:ext cx="37242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727200" imgH="457200" progId="Equation.DSMT4">
                  <p:embed/>
                </p:oleObj>
              </mc:Choice>
              <mc:Fallback>
                <p:oleObj name="Equation" r:id="rId5" imgW="1727200" imgH="457200" progId="Equation.DSMT4">
                  <p:embed/>
                  <p:pic>
                    <p:nvPicPr>
                      <p:cNvPr id="1495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671764"/>
                        <a:ext cx="3724275" cy="9858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905000" y="4368800"/>
            <a:ext cx="502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What happens to Group #</a:t>
            </a:r>
            <a:r>
              <a:rPr lang="en-US" altLang="en-US" sz="3200" i="1"/>
              <a:t>k</a:t>
            </a:r>
            <a:r>
              <a:rPr lang="en-US" altLang="en-US" sz="3200"/>
              <a:t>? 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295400" y="5246688"/>
            <a:ext cx="9601200" cy="1077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Constant term is an estimate for Group #</a:t>
            </a:r>
            <a:r>
              <a:rPr lang="en-US" altLang="en-US" sz="3200" i="1" dirty="0"/>
              <a:t>k</a:t>
            </a:r>
            <a:r>
              <a:rPr lang="en-US" altLang="en-US" sz="3200" dirty="0"/>
              <a:t> and other coefficients are the differences from it.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086600" y="4343400"/>
            <a:ext cx="30480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chemeClr val="tx1"/>
                </a:solidFill>
              </a:rPr>
              <a:t>Reference group</a:t>
            </a:r>
          </a:p>
        </p:txBody>
      </p:sp>
    </p:spTree>
    <p:extLst>
      <p:ext uri="{BB962C8B-B14F-4D97-AF65-F5344CB8AC3E}">
        <p14:creationId xmlns:p14="http://schemas.microsoft.com/office/powerpoint/2010/main" val="13422120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Microsoft Office PowerPoint</Application>
  <PresentationFormat>Widescreen</PresentationFormat>
  <Paragraphs>214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29</vt:lpstr>
      <vt:lpstr>PowerPoint Presentation</vt:lpstr>
      <vt:lpstr>PowerPoint Presentation</vt:lpstr>
      <vt:lpstr>Method #1: AgeGroup as Quantitative Pred</vt:lpstr>
      <vt:lpstr>Method #1: AgeGroup as Quantitative Pred</vt:lpstr>
      <vt:lpstr>Method #1: AgeGroup as Quantitative Pred</vt:lpstr>
      <vt:lpstr>Two-way Table: Survive by AgeGroup</vt:lpstr>
      <vt:lpstr>Two-way Table: Survive by AgeGroup</vt:lpstr>
      <vt:lpstr>Dummy Indicators for Multiple Categories</vt:lpstr>
      <vt:lpstr>Binary Logistic Regression Model</vt:lpstr>
      <vt:lpstr>Method #2: Survive ~ Middle + Old</vt:lpstr>
      <vt:lpstr>Interpreting Individual Tests</vt:lpstr>
      <vt:lpstr>G-Test for Overall Fit</vt:lpstr>
      <vt:lpstr>Method #2: Survive ~ Middle + Old</vt:lpstr>
      <vt:lpstr>Recall: Nested F-test</vt:lpstr>
      <vt:lpstr>Nested LRT for Logistic Regression (Likelihood Ratio Test)</vt:lpstr>
      <vt:lpstr>Comparing Full to Reduced Models</vt:lpstr>
      <vt:lpstr>Example: Predicting Medical School Acceptance</vt:lpstr>
      <vt:lpstr>Criteria to Compare Models for Ordinary Multiple Regression</vt:lpstr>
      <vt:lpstr>How to Choose Models to Compare for Ordinary Multiple Regression?</vt:lpstr>
      <vt:lpstr>Best Subsets for MedGPA</vt:lpstr>
      <vt:lpstr>Predictor Selection Methods for Logistic Regression</vt:lpstr>
      <vt:lpstr>Is there a package in R to automate this process?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2020-10-16T16:17:58Z</dcterms:created>
  <dcterms:modified xsi:type="dcterms:W3CDTF">2021-10-27T12:41:19Z</dcterms:modified>
</cp:coreProperties>
</file>