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7" r:id="rId2"/>
    <p:sldId id="257" r:id="rId3"/>
    <p:sldId id="272" r:id="rId4"/>
    <p:sldId id="273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95" r:id="rId16"/>
    <p:sldId id="288" r:id="rId17"/>
    <p:sldId id="289" r:id="rId18"/>
    <p:sldId id="292" r:id="rId19"/>
    <p:sldId id="293" r:id="rId20"/>
    <p:sldId id="294" r:id="rId2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EAA7-EBC9-44E7-BC64-FB3256999D8D}" v="1" dt="2021-10-28T14:45:33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3512" autoAdjust="0"/>
  </p:normalViewPr>
  <p:slideViewPr>
    <p:cSldViewPr>
      <p:cViewPr varScale="1">
        <p:scale>
          <a:sx n="117" d="100"/>
          <a:sy n="117" d="100"/>
        </p:scale>
        <p:origin x="138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30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57600" y="5105400"/>
            <a:ext cx="594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10.1 - 10.4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10.19, 23, 24</a:t>
            </a:r>
          </a:p>
        </p:txBody>
      </p:sp>
    </p:spTree>
    <p:extLst>
      <p:ext uri="{BB962C8B-B14F-4D97-AF65-F5344CB8AC3E}">
        <p14:creationId xmlns:p14="http://schemas.microsoft.com/office/powerpoint/2010/main" val="277023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9852" y="2076390"/>
            <a:ext cx="852446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(ICU.1, family=binomial)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124200"/>
            <a:ext cx="8715375" cy="2247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4886" y="578954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Treated as quantitative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 bwMode="auto">
          <a:xfrm flipH="1" flipV="1">
            <a:off x="2971800" y="5029201"/>
            <a:ext cx="1843086" cy="105273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90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29260" y="3181291"/>
            <a:ext cx="8415337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ICU.2$AgeGroup2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(ICU.2$AgeGroup==2,1,0)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ICU.2$AgeGroup3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(ICU.2$AgeGroup==3,1,0)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#delete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variable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ICU.3 &lt;- within(ICU.2, {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NULL}) 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#reorder columns with response last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ICU.4 = ICU.3[,c(1:6,8,9,7)]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9443" y="1981201"/>
            <a:ext cx="8393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Requirements to use </a:t>
            </a:r>
            <a:r>
              <a:rPr lang="en-US" dirty="0" err="1"/>
              <a:t>bestglm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Create dummy variables for non binary categorical variables.</a:t>
            </a:r>
          </a:p>
        </p:txBody>
      </p:sp>
    </p:spTree>
    <p:extLst>
      <p:ext uri="{BB962C8B-B14F-4D97-AF65-F5344CB8AC3E}">
        <p14:creationId xmlns:p14="http://schemas.microsoft.com/office/powerpoint/2010/main" val="9764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9852" y="2076390"/>
            <a:ext cx="852446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(ICU.4, family=binomial)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200400"/>
            <a:ext cx="8886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Comparing Models by BIC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33849" y="1905000"/>
          <a:ext cx="3924301" cy="18288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007122">
                  <a:extLst>
                    <a:ext uri="{9D8B030D-6E8A-4147-A177-3AD203B41FA5}">
                      <a16:colId xmlns:a16="http://schemas.microsoft.com/office/drawing/2014/main" val="2437871116"/>
                    </a:ext>
                  </a:extLst>
                </a:gridCol>
                <a:gridCol w="2917179">
                  <a:extLst>
                    <a:ext uri="{9D8B030D-6E8A-4147-A177-3AD203B41FA5}">
                      <a16:colId xmlns:a16="http://schemas.microsoft.com/office/drawing/2014/main" val="440018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solidFill>
                            <a:srgbClr val="FFFF00"/>
                          </a:solidFill>
                          <a:effectLst/>
                        </a:rPr>
                        <a:t>Δ</a:t>
                      </a:r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Evidence against higher 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81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0 to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Little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36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2 to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6 to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11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Very 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93263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0" y="3962401"/>
            <a:ext cx="9144000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ICU.4.bestglm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(ICU.4, family=binomial)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ICU.4.bestglm$BestModels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04" y="4837331"/>
            <a:ext cx="8281988" cy="16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9852" y="2076390"/>
            <a:ext cx="852446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emplogitplot2(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Survive~Age+factor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(Emergency), data=ICU.4,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ngroups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200401"/>
            <a:ext cx="5184880" cy="32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st Frequently Asked Questions About Car Insurance - Williams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8534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Issues with Insurance Data for </a:t>
            </a:r>
            <a:r>
              <a:rPr lang="en-US" sz="4000" dirty="0" err="1">
                <a:solidFill>
                  <a:srgbClr val="FFFF66"/>
                </a:solidFill>
              </a:rPr>
              <a:t>bestglm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3769" y="3048000"/>
            <a:ext cx="8524461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&lt;- function(Field){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	Field &lt;-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gsub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("\\$|,","", Field))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Change factors to numbers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insurance$HOME_VAL_num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insurance$HOME_VAL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insurance$INCOME_num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insurance$INCOME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insurance$BLUEBOOK_num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insurance$BLUEBOOK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insurance$OLDCLAIM_num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Currency_Convert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insurance$OLDCLAIM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03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Issues with Insurance Data for </a:t>
            </a:r>
            <a:r>
              <a:rPr lang="en-US" sz="4000" dirty="0" err="1">
                <a:solidFill>
                  <a:srgbClr val="FFFF66"/>
                </a:solidFill>
              </a:rPr>
              <a:t>bestglm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3769" y="3048000"/>
            <a:ext cx="8524461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#remove unneeded variables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insurance.1 = within(insurance,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{INDEX = NULL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TARGET_AMT = NULL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HOME_VAL = NULL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INCOME = NULL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BLUEBOOK = NULL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OLDCLAIM = NULL})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86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Predictor Selection Methods for Logistic Regression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09800" y="2609194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4000" strike="sngStrike" dirty="0"/>
              <a:t>All subsets</a:t>
            </a:r>
            <a:r>
              <a:rPr lang="en-US" sz="4000" dirty="0"/>
              <a:t>  </a:t>
            </a:r>
            <a:r>
              <a:rPr lang="en-US" sz="4000" dirty="0" err="1"/>
              <a:t>bestglm</a:t>
            </a:r>
            <a:endParaRPr lang="en-US" sz="4000" dirty="0"/>
          </a:p>
          <a:p>
            <a:pPr>
              <a:buFontTx/>
              <a:buAutoNum type="arabicPeriod"/>
            </a:pPr>
            <a:r>
              <a:rPr lang="en-US" sz="4000" dirty="0"/>
              <a:t>Backward elimination?</a:t>
            </a:r>
          </a:p>
          <a:p>
            <a:pPr>
              <a:buFontTx/>
              <a:buAutoNum type="arabicPeriod"/>
            </a:pPr>
            <a:r>
              <a:rPr lang="en-US" sz="4000" dirty="0"/>
              <a:t>Forward selection?</a:t>
            </a:r>
          </a:p>
          <a:p>
            <a:pPr>
              <a:buFontTx/>
              <a:buAutoNum type="arabicPeriod"/>
            </a:pPr>
            <a:r>
              <a:rPr lang="en-US" sz="4000" dirty="0"/>
              <a:t>Stepwise regression?</a:t>
            </a:r>
          </a:p>
        </p:txBody>
      </p:sp>
    </p:spTree>
    <p:extLst>
      <p:ext uri="{BB962C8B-B14F-4D97-AF65-F5344CB8AC3E}">
        <p14:creationId xmlns:p14="http://schemas.microsoft.com/office/powerpoint/2010/main" val="141658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Stepwise Regression (Linear Regression)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520228" y="1752600"/>
            <a:ext cx="9144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Basic idea:</a:t>
            </a:r>
            <a:r>
              <a:rPr lang="en-US" dirty="0"/>
              <a:t> Alternate forward selection and backward elimination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533054" y="3248521"/>
            <a:ext cx="9144000" cy="3113088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/>
              <a:t>Use forward selection to choose a new predictor and check its significance.</a:t>
            </a:r>
          </a:p>
          <a:p>
            <a:pPr>
              <a:buFontTx/>
              <a:buAutoNum type="arabicPeriod"/>
            </a:pPr>
            <a:r>
              <a:rPr lang="en-US" dirty="0"/>
              <a:t>Use backward elimination to see if predictors already in the model can be dropped.</a:t>
            </a:r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 flipH="1">
            <a:off x="990600" y="4343400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 flipV="1">
            <a:off x="304800" y="4191000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20913" y="36195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Predicting Medical School Acceptance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6138" y="1676400"/>
            <a:ext cx="7981950" cy="389337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600" dirty="0"/>
              <a:t>Data: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MedGPA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Accept	Status: A=accepted to medical school or D=denied admission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Acceptance	Indicator for Accept: 1=accepted or 0=denied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Sex	F=female or M=male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BCPM	Bio/</a:t>
            </a:r>
            <a:r>
              <a:rPr lang="en-US" sz="1600" dirty="0" err="1">
                <a:cs typeface="Courier New" pitchFamily="49" charset="0"/>
              </a:rPr>
              <a:t>Chem</a:t>
            </a:r>
            <a:r>
              <a:rPr lang="en-US" sz="1600" dirty="0">
                <a:cs typeface="Courier New" pitchFamily="49" charset="0"/>
              </a:rPr>
              <a:t>/Physics/Math grade point average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GPA	College grade point average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VR	Verbal reasoning (</a:t>
            </a:r>
            <a:r>
              <a:rPr lang="en-US" sz="1600" dirty="0" err="1">
                <a:cs typeface="Courier New" pitchFamily="49" charset="0"/>
              </a:rPr>
              <a:t>subscore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PS	Physical sciences (</a:t>
            </a:r>
            <a:r>
              <a:rPr lang="en-US" sz="1600" dirty="0" err="1">
                <a:cs typeface="Courier New" pitchFamily="49" charset="0"/>
              </a:rPr>
              <a:t>subscore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WS	Writing sample (</a:t>
            </a:r>
            <a:r>
              <a:rPr lang="en-US" sz="1600" dirty="0" err="1">
                <a:cs typeface="Courier New" pitchFamily="49" charset="0"/>
              </a:rPr>
              <a:t>subcore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BS	Biological sciences (</a:t>
            </a:r>
            <a:r>
              <a:rPr lang="en-US" sz="1600" dirty="0" err="1">
                <a:cs typeface="Courier New" pitchFamily="49" charset="0"/>
              </a:rPr>
              <a:t>subscore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MCAT	Score on the MCAT exam (sum of CR+PS+WS+BS)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Apps	Number of medical schools applied to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838200" y="5938509"/>
            <a:ext cx="109533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Find the “best” model for Acceptance using some or all of these predictors. </a:t>
            </a:r>
          </a:p>
        </p:txBody>
      </p:sp>
    </p:spTree>
    <p:extLst>
      <p:ext uri="{BB962C8B-B14F-4D97-AF65-F5344CB8AC3E}">
        <p14:creationId xmlns:p14="http://schemas.microsoft.com/office/powerpoint/2010/main" val="816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39272"/>
            <a:ext cx="82296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FF66"/>
                </a:solidFill>
              </a:rPr>
              <a:t>Is there a package in R to automate this process?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653063"/>
            <a:ext cx="10588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3200" kern="0" dirty="0">
                <a:solidFill>
                  <a:schemeClr val="bg1"/>
                </a:solidFill>
              </a:rPr>
              <a:t>Yes! The </a:t>
            </a:r>
            <a:r>
              <a:rPr lang="en-US" sz="3200" kern="0" dirty="0" err="1">
                <a:solidFill>
                  <a:schemeClr val="bg1"/>
                </a:solidFill>
              </a:rPr>
              <a:t>stepAIC</a:t>
            </a:r>
            <a:r>
              <a:rPr lang="en-US" sz="3200" kern="0" dirty="0">
                <a:solidFill>
                  <a:schemeClr val="bg1"/>
                </a:solidFill>
              </a:rPr>
              <a:t> function in the MASS package can be used.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4600" y="26204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3200" kern="0" dirty="0">
                <a:solidFill>
                  <a:srgbClr val="FFFF66"/>
                </a:solidFill>
              </a:rPr>
              <a:t>Great! Can you show us how to use it?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732143" y="3627918"/>
            <a:ext cx="419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kern="0" dirty="0">
                <a:solidFill>
                  <a:schemeClr val="bg1"/>
                </a:solidFill>
              </a:rPr>
              <a:t>No! Not yet…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5105400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Times New Roman" panose="02020603050405020304" pitchFamily="18" charset="0"/>
              </a:rPr>
              <a:t>Your task is to investigate the </a:t>
            </a:r>
            <a:r>
              <a:rPr lang="en-US" dirty="0" err="1">
                <a:ea typeface="Times New Roman" panose="02020603050405020304" pitchFamily="18" charset="0"/>
              </a:rPr>
              <a:t>stepAIC</a:t>
            </a:r>
            <a:r>
              <a:rPr lang="en-US" dirty="0">
                <a:ea typeface="Times New Roman" panose="02020603050405020304" pitchFamily="18" charset="0"/>
              </a:rPr>
              <a:t> function to determine how it can be used to determine the best logistic regression model using the insurance data</a:t>
            </a:r>
          </a:p>
        </p:txBody>
      </p:sp>
    </p:spTree>
    <p:extLst>
      <p:ext uri="{BB962C8B-B14F-4D97-AF65-F5344CB8AC3E}">
        <p14:creationId xmlns:p14="http://schemas.microsoft.com/office/powerpoint/2010/main" val="23649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6" y="3559314"/>
            <a:ext cx="841533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MedGPA.1 = within(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{Accept = NULL})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9443" y="1981201"/>
            <a:ext cx="8393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Requirements to use </a:t>
            </a:r>
            <a:r>
              <a:rPr lang="en-US" dirty="0" err="1"/>
              <a:t>bestglm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the response and possible predictor variables should be within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9442" y="4191001"/>
            <a:ext cx="8616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response variable must be the last column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68915" y="4876800"/>
            <a:ext cx="840539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MedGPA.2 = MedGPA.1[,c(2:10,1)]</a:t>
            </a:r>
          </a:p>
        </p:txBody>
      </p:sp>
    </p:spTree>
    <p:extLst>
      <p:ext uri="{BB962C8B-B14F-4D97-AF65-F5344CB8AC3E}">
        <p14:creationId xmlns:p14="http://schemas.microsoft.com/office/powerpoint/2010/main" val="415412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9852" y="2076390"/>
            <a:ext cx="852446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head(MedGPA.2)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2" y="3200401"/>
            <a:ext cx="8534400" cy="2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8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68682" y="2076390"/>
            <a:ext cx="868680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(MedGPA.2, family=binomial)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81" y="3352800"/>
            <a:ext cx="8686800" cy="312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2628901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Bayesian Information Criteria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 bwMode="auto">
          <a:xfrm flipH="1">
            <a:off x="2286000" y="2921288"/>
            <a:ext cx="2133600" cy="81251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0691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Bayesian Information Criteria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1" y="5334001"/>
            <a:ext cx="8697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Selection criteria, similar to Mallow’s </a:t>
            </a:r>
            <a:r>
              <a:rPr lang="en-US" dirty="0" err="1"/>
              <a:t>Cp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Smaller values indicate preferred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1" y="2987814"/>
            <a:ext cx="423064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  <a:latin typeface="+mj-lt"/>
              </a:rPr>
              <a:t>k log(n)- 2log(L(</a:t>
            </a:r>
            <a:r>
              <a:rPr lang="el-GR" sz="4000" i="1" dirty="0">
                <a:solidFill>
                  <a:srgbClr val="FFFF00"/>
                </a:solidFill>
                <a:latin typeface="+mj-lt"/>
              </a:rPr>
              <a:t>θ̂))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997839"/>
            <a:ext cx="457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+mj-lt"/>
              </a:rPr>
              <a:t>n : sample size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k : number of predictors 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θ : set of all parameters.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L(θ̂) :probability of obtaining the data which you have, supposing the model being tested was a given.</a:t>
            </a:r>
          </a:p>
        </p:txBody>
      </p:sp>
    </p:spTree>
    <p:extLst>
      <p:ext uri="{BB962C8B-B14F-4D97-AF65-F5344CB8AC3E}">
        <p14:creationId xmlns:p14="http://schemas.microsoft.com/office/powerpoint/2010/main" val="219485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Comparing Models by BIC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82553"/>
              </p:ext>
            </p:extLst>
          </p:nvPr>
        </p:nvGraphicFramePr>
        <p:xfrm>
          <a:off x="4133849" y="1905000"/>
          <a:ext cx="3924301" cy="18288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007122">
                  <a:extLst>
                    <a:ext uri="{9D8B030D-6E8A-4147-A177-3AD203B41FA5}">
                      <a16:colId xmlns:a16="http://schemas.microsoft.com/office/drawing/2014/main" val="2437871116"/>
                    </a:ext>
                  </a:extLst>
                </a:gridCol>
                <a:gridCol w="2917179">
                  <a:extLst>
                    <a:ext uri="{9D8B030D-6E8A-4147-A177-3AD203B41FA5}">
                      <a16:colId xmlns:a16="http://schemas.microsoft.com/office/drawing/2014/main" val="440018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solidFill>
                            <a:srgbClr val="FFFF00"/>
                          </a:solidFill>
                          <a:effectLst/>
                        </a:rPr>
                        <a:t>Δ</a:t>
                      </a:r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Evidence against higher 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81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0 to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Little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36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2 to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6 to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11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Very 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93263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0" y="3962401"/>
            <a:ext cx="9144000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MedGPA.2.bestglm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(MedGPA.2, family=binomial)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MedGPA.2.bestglm$BestModels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4778204"/>
            <a:ext cx="7605713" cy="20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20913" y="36195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Predicting Survival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6138" y="2086958"/>
            <a:ext cx="7981950" cy="324704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600" dirty="0"/>
              <a:t>Data: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ICU  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ID 	Patient ID code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Survive 	1=patient survived to discharge or 0=patient died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Age 	Age (in years)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 err="1"/>
              <a:t>AgeGroup</a:t>
            </a:r>
            <a:r>
              <a:rPr lang="en-US" sz="1600" dirty="0"/>
              <a:t> 	1= young (under 50), 2= middle (50-69), 3 = old (70+)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Sex	1=female or 0=male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Infection	1=infection suspected or 0=no infection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 err="1"/>
              <a:t>SysBP</a:t>
            </a:r>
            <a:r>
              <a:rPr lang="en-US" sz="1600" dirty="0"/>
              <a:t> 	Systolic blood pressure (in mm of Hg)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Pulse 	Heart rate (beats per minute)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Emergency 	1=emergency admission or 0=elective admission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861425" y="5791200"/>
            <a:ext cx="104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Find the “best” model for Survival using some or all of these predictors. </a:t>
            </a:r>
          </a:p>
        </p:txBody>
      </p:sp>
    </p:spTree>
    <p:extLst>
      <p:ext uri="{BB962C8B-B14F-4D97-AF65-F5344CB8AC3E}">
        <p14:creationId xmlns:p14="http://schemas.microsoft.com/office/powerpoint/2010/main" val="402101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6" y="3559314"/>
            <a:ext cx="841533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ICU.1 = within(ICU, {ID = NULL})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9443" y="1981201"/>
            <a:ext cx="8393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Requirements to use </a:t>
            </a:r>
            <a:r>
              <a:rPr lang="en-US" dirty="0" err="1"/>
              <a:t>bestglm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the response and possible predictor variables should be within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9442" y="4191001"/>
            <a:ext cx="8768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response variable must be the last column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68915" y="4876800"/>
            <a:ext cx="840539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ICU.1 = ICU.1[,c(2:8,1)]</a:t>
            </a:r>
          </a:p>
        </p:txBody>
      </p:sp>
    </p:spTree>
    <p:extLst>
      <p:ext uri="{BB962C8B-B14F-4D97-AF65-F5344CB8AC3E}">
        <p14:creationId xmlns:p14="http://schemas.microsoft.com/office/powerpoint/2010/main" val="2213868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Microsoft Office PowerPoint</Application>
  <PresentationFormat>Widescreen</PresentationFormat>
  <Paragraphs>134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Default Design</vt:lpstr>
      <vt:lpstr>STOR 455 Class 30</vt:lpstr>
      <vt:lpstr>Example: Predicting Medical School Acceptance</vt:lpstr>
      <vt:lpstr>bestglm for Model Selection</vt:lpstr>
      <vt:lpstr>bestglm for Model Selection</vt:lpstr>
      <vt:lpstr>bestglm for Model Selection</vt:lpstr>
      <vt:lpstr>Bayesian Information Criteria</vt:lpstr>
      <vt:lpstr>Comparing Models by BIC</vt:lpstr>
      <vt:lpstr>Example: Predicting Survival</vt:lpstr>
      <vt:lpstr>bestglm for Model Selection</vt:lpstr>
      <vt:lpstr>bestglm for Model Selection</vt:lpstr>
      <vt:lpstr>bestglm for Model Selection</vt:lpstr>
      <vt:lpstr>bestglm for Model Selection</vt:lpstr>
      <vt:lpstr>Comparing Models by BIC</vt:lpstr>
      <vt:lpstr>bestglm for Model Selection</vt:lpstr>
      <vt:lpstr>PowerPoint Presentation</vt:lpstr>
      <vt:lpstr>Issues with Insurance Data for bestglm</vt:lpstr>
      <vt:lpstr>Issues with Insurance Data for bestglm</vt:lpstr>
      <vt:lpstr>Predictor Selection Methods for Logistic Regression</vt:lpstr>
      <vt:lpstr>Stepwise Regression (Linear Regression)</vt:lpstr>
      <vt:lpstr>Is there a package in R to automate this process?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2018-10-12T13:56:43Z</dcterms:created>
  <dcterms:modified xsi:type="dcterms:W3CDTF">2021-10-28T15:16:50Z</dcterms:modified>
</cp:coreProperties>
</file>