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96" r:id="rId17"/>
    <p:sldId id="274" r:id="rId18"/>
    <p:sldId id="275" r:id="rId19"/>
    <p:sldId id="276" r:id="rId20"/>
    <p:sldId id="277" r:id="rId21"/>
    <p:sldId id="281" r:id="rId22"/>
    <p:sldId id="284" r:id="rId23"/>
    <p:sldId id="285" r:id="rId24"/>
    <p:sldId id="286" r:id="rId25"/>
    <p:sldId id="287" r:id="rId26"/>
    <p:sldId id="288" r:id="rId27"/>
    <p:sldId id="295" r:id="rId2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4B172-FEAC-4E94-8DBD-E1FF2B538F40}" v="1" dt="2021-11-07T14:41:01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118" d="100"/>
          <a:sy n="118" d="100"/>
        </p:scale>
        <p:origin x="1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1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2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82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Class 34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91000" y="4876800"/>
            <a:ext cx="5067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5.1 – 5.4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5.27, 37, 38, 40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Variation Between vs Within Groups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27274" y="1607403"/>
            <a:ext cx="713745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plot(Grade ~ Exam, data = Exams4)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points(means, col="red",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=4)</a:t>
            </a:r>
          </a:p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 = mean(Exams4$Grade), col = "blue")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E78A7-B9E2-4133-A760-46DB4EFB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74" y="2514600"/>
            <a:ext cx="7137452" cy="43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820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blipFill>
                <a:blip r:embed="rId3"/>
                <a:stretch>
                  <a:fillRect l="-5695" t="-3110" r="-4556" b="-6938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752600" y="6096000"/>
          <a:ext cx="838517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28600" progId="Equation.3">
                  <p:embed/>
                </p:oleObj>
              </mc:Choice>
              <mc:Fallback>
                <p:oleObj name="Equation" r:id="rId4" imgW="349236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0"/>
                        <a:ext cx="8385173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733800" y="2438400"/>
            <a:ext cx="4953000" cy="1828800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962400" y="2286000"/>
            <a:ext cx="4800600" cy="1588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1752600" y="5410200"/>
          <a:ext cx="838517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228600" progId="Equation.3">
                  <p:embed/>
                </p:oleObj>
              </mc:Choice>
              <mc:Fallback>
                <p:oleObj name="Equation" r:id="rId6" imgW="3263760" imgH="228600" progId="Equation.3">
                  <p:embed/>
                  <p:pic>
                    <p:nvPicPr>
                      <p:cNvPr id="289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8385174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8153401" y="3352801"/>
            <a:ext cx="1981200" cy="3175"/>
          </a:xfrm>
          <a:prstGeom prst="straightConnector1">
            <a:avLst/>
          </a:prstGeom>
          <a:noFill/>
          <a:ln w="285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7F9B529-2F98-3E44-BA5A-0C0ADAF88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4" y="4716464"/>
          <a:ext cx="88661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6000" imgH="228600" progId="Equation.3">
                  <p:embed/>
                </p:oleObj>
              </mc:Choice>
              <mc:Fallback>
                <p:oleObj name="Equation" r:id="rId8" imgW="4356000" imgH="2286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7F9B529-2F98-3E44-BA5A-0C0ADAF88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4" y="4716464"/>
                        <a:ext cx="8866187" cy="4651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9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106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Table (for K Group Means)</a:t>
            </a:r>
          </a:p>
        </p:txBody>
      </p:sp>
      <p:graphicFrame>
        <p:nvGraphicFramePr>
          <p:cNvPr id="280580" name="Object 2"/>
          <p:cNvGraphicFramePr>
            <a:graphicFrameLocks noChangeAspect="1"/>
          </p:cNvGraphicFramePr>
          <p:nvPr/>
        </p:nvGraphicFramePr>
        <p:xfrm>
          <a:off x="1616076" y="2671764"/>
          <a:ext cx="90519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145104" imgH="2652187" progId="Word.Document.8">
                  <p:embed/>
                </p:oleObj>
              </mc:Choice>
              <mc:Fallback>
                <p:oleObj name="Document" r:id="rId2" imgW="9145104" imgH="2652187" progId="Word.Document.8">
                  <p:embed/>
                  <p:pic>
                    <p:nvPicPr>
                      <p:cNvPr id="280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2671764"/>
                        <a:ext cx="9051925" cy="263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828800" y="54102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Small P-value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Reject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There is a significant difference among the means of the K groups</a:t>
            </a:r>
            <a:endParaRPr 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581401" y="32766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64880" progId="Equation.3">
                  <p:embed/>
                </p:oleObj>
              </mc:Choice>
              <mc:Fallback>
                <p:oleObj name="Equation" r:id="rId4" imgW="355320" imgH="16488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2766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3552826" y="4002088"/>
          <a:ext cx="893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77480" progId="Equation.3">
                  <p:embed/>
                </p:oleObj>
              </mc:Choice>
              <mc:Fallback>
                <p:oleObj name="Equation" r:id="rId6" imgW="380880" imgH="177480" progId="Equation.3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2088"/>
                        <a:ext cx="893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3657601" y="4611688"/>
          <a:ext cx="714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177480" progId="Equation.3">
                  <p:embed/>
                </p:oleObj>
              </mc:Choice>
              <mc:Fallback>
                <p:oleObj name="Equation" r:id="rId8" imgW="304560" imgH="177480" progId="Equation.3">
                  <p:embed/>
                  <p:pic>
                    <p:nvPicPr>
                      <p:cNvPr id="283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611688"/>
                        <a:ext cx="714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4545014" y="3257550"/>
          <a:ext cx="1550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203040" progId="Equation.3">
                  <p:embed/>
                </p:oleObj>
              </mc:Choice>
              <mc:Fallback>
                <p:oleObj name="Equation" r:id="rId10" imgW="660240" imgH="203040" progId="Equation.3">
                  <p:embed/>
                  <p:pic>
                    <p:nvPicPr>
                      <p:cNvPr id="283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4" y="3257550"/>
                        <a:ext cx="1550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4989513" y="4003676"/>
          <a:ext cx="715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177480" progId="Equation.3">
                  <p:embed/>
                </p:oleObj>
              </mc:Choice>
              <mc:Fallback>
                <p:oleObj name="Equation" r:id="rId12" imgW="304560" imgH="177480" progId="Equation.3">
                  <p:embed/>
                  <p:pic>
                    <p:nvPicPr>
                      <p:cNvPr id="283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003676"/>
                        <a:ext cx="7159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721225" y="4611688"/>
          <a:ext cx="12525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177480" progId="Equation.3">
                  <p:embed/>
                </p:oleObj>
              </mc:Choice>
              <mc:Fallback>
                <p:oleObj name="Equation" r:id="rId14" imgW="533160" imgH="17748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611688"/>
                        <a:ext cx="12525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6400800" y="3275014"/>
          <a:ext cx="1066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393480" progId="Equation.3">
                  <p:embed/>
                </p:oleObj>
              </mc:Choice>
              <mc:Fallback>
                <p:oleObj name="Equation" r:id="rId16" imgW="685800" imgH="393480" progId="Equation.3">
                  <p:embed/>
                  <p:pic>
                    <p:nvPicPr>
                      <p:cNvPr id="283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75014"/>
                        <a:ext cx="1066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6629400" y="3956050"/>
          <a:ext cx="636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080" imgH="393480" progId="Equation.3">
                  <p:embed/>
                </p:oleObj>
              </mc:Choice>
              <mc:Fallback>
                <p:oleObj name="Equation" r:id="rId18" imgW="406080" imgH="39348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56050"/>
                        <a:ext cx="636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7772400" y="3386139"/>
          <a:ext cx="11430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393480" progId="Equation.3">
                  <p:embed/>
                </p:oleObj>
              </mc:Choice>
              <mc:Fallback>
                <p:oleObj name="Equation" r:id="rId20" imgW="736560" imgH="393480" progId="Equation.3">
                  <p:embed/>
                  <p:pic>
                    <p:nvPicPr>
                      <p:cNvPr id="28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86139"/>
                        <a:ext cx="11430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9334501" y="3581401"/>
          <a:ext cx="1008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95000" imgH="241200" progId="Equation.3">
                  <p:embed/>
                </p:oleObj>
              </mc:Choice>
              <mc:Fallback>
                <p:oleObj name="Equation" r:id="rId22" imgW="495000" imgH="241200" progId="Equation.3">
                  <p:embed/>
                  <p:pic>
                    <p:nvPicPr>
                      <p:cNvPr id="283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1" y="3581401"/>
                        <a:ext cx="1008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28800" y="1295400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H</a:t>
            </a:r>
            <a:r>
              <a:rPr lang="en-US" sz="3600" baseline="-25000"/>
              <a:t>o</a:t>
            </a:r>
            <a:r>
              <a:rPr lang="en-US" sz="3600"/>
              <a:t>: </a:t>
            </a:r>
            <a:r>
              <a:rPr lang="en-US" sz="3600">
                <a:sym typeface="Symbol" pitchFamily="18" charset="2"/>
              </a:rPr>
              <a:t></a:t>
            </a:r>
            <a:r>
              <a:rPr lang="en-US" sz="3600" baseline="-25000">
                <a:sym typeface="Symbol" pitchFamily="18" charset="2"/>
              </a:rPr>
              <a:t>1</a:t>
            </a:r>
            <a:r>
              <a:rPr lang="en-US" sz="3600">
                <a:sym typeface="Symbol" pitchFamily="18" charset="2"/>
              </a:rPr>
              <a:t> = </a:t>
            </a:r>
            <a:r>
              <a:rPr lang="en-US" sz="3600" baseline="-25000">
                <a:sym typeface="Symbol" pitchFamily="18" charset="2"/>
              </a:rPr>
              <a:t>2</a:t>
            </a:r>
            <a:r>
              <a:rPr lang="en-US" sz="3600">
                <a:sym typeface="Symbol" pitchFamily="18" charset="2"/>
              </a:rPr>
              <a:t>= … = </a:t>
            </a:r>
            <a:r>
              <a:rPr lang="en-US" sz="3600" baseline="-25000">
                <a:sym typeface="Symbol" pitchFamily="18" charset="2"/>
              </a:rPr>
              <a:t>K</a:t>
            </a:r>
            <a:endParaRPr lang="en-US" sz="360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ym typeface="Symbol" pitchFamily="18" charset="2"/>
              </a:rPr>
              <a:t>H</a:t>
            </a:r>
            <a:r>
              <a:rPr lang="en-US" sz="3600" baseline="-25000">
                <a:sym typeface="Symbol" pitchFamily="18" charset="2"/>
              </a:rPr>
              <a:t>a</a:t>
            </a:r>
            <a:r>
              <a:rPr lang="en-US" sz="3600">
                <a:sym typeface="Symbol" pitchFamily="18" charset="2"/>
              </a:rPr>
              <a:t>: Some </a:t>
            </a:r>
            <a:r>
              <a:rPr lang="en-US" sz="3600" baseline="-25000">
                <a:sym typeface="Symbol" pitchFamily="18" charset="2"/>
              </a:rPr>
              <a:t>i</a:t>
            </a:r>
            <a:r>
              <a:rPr lang="en-US" sz="3600">
                <a:sym typeface="Symbol" pitchFamily="18" charset="2"/>
              </a:rPr>
              <a:t> </a:t>
            </a:r>
            <a:r>
              <a:rPr lang="en-US" sz="3600" baseline="-25000"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8901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Output in R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524000" y="1447801"/>
            <a:ext cx="9144000" cy="532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factor(Exam), data=Exams4)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factor(Exam) Residuals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of Squares             1030      5200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Deg. of Freedom               3        16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18.02776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Estimated effects may be unbalanced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factor(Exam)     3 1030.0   343.3  1.0564  0.395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      16 5200.0   325.0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60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Alternate Form 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ANOVA  Model for Means</a:t>
            </a:r>
          </a:p>
        </p:txBody>
      </p:sp>
      <p:graphicFrame>
        <p:nvGraphicFramePr>
          <p:cNvPr id="263171" name="Object 2"/>
          <p:cNvGraphicFramePr>
            <a:graphicFrameLocks noChangeAspect="1"/>
          </p:cNvGraphicFramePr>
          <p:nvPr/>
        </p:nvGraphicFramePr>
        <p:xfrm>
          <a:off x="3198814" y="1752600"/>
          <a:ext cx="54117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3">
                  <p:embed/>
                </p:oleObj>
              </mc:Choice>
              <mc:Fallback>
                <p:oleObj name="Equation" r:id="rId2" imgW="888840" imgH="228600" progId="Equation.3">
                  <p:embed/>
                  <p:pic>
                    <p:nvPicPr>
                      <p:cNvPr id="263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1752600"/>
                        <a:ext cx="5411787" cy="13922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133600" y="3505200"/>
            <a:ext cx="23622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Grand Mean</a:t>
            </a:r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 flipV="1">
            <a:off x="3886200" y="2590800"/>
            <a:ext cx="914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4648200" y="3505200"/>
            <a:ext cx="30480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Effect for </a:t>
            </a:r>
            <a:r>
              <a:rPr lang="en-US" sz="2800" i="1" dirty="0" err="1">
                <a:solidFill>
                  <a:schemeClr val="tx1"/>
                </a:solidFill>
              </a:rPr>
              <a:t>i</a:t>
            </a:r>
            <a:r>
              <a:rPr lang="en-US" sz="2800" baseline="30000" dirty="0" err="1">
                <a:solidFill>
                  <a:schemeClr val="tx1"/>
                </a:solidFill>
              </a:rPr>
              <a:t>th</a:t>
            </a:r>
            <a:r>
              <a:rPr lang="en-US" sz="2800" dirty="0">
                <a:solidFill>
                  <a:schemeClr val="tx1"/>
                </a:solidFill>
              </a:rPr>
              <a:t> group</a:t>
            </a:r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 flipV="1">
            <a:off x="5867400" y="2743200"/>
            <a:ext cx="533400" cy="838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7958051" y="3505200"/>
            <a:ext cx="2514600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Random error</a:t>
            </a: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8305800" y="2667000"/>
            <a:ext cx="99060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524000" y="5486401"/>
            <a:ext cx="37338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endParaRPr lang="en-US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5334000" y="5410201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>
                <a:sym typeface="Symbol" pitchFamily="18" charset="2"/>
              </a:rPr>
              <a:t></a:t>
            </a:r>
            <a:endParaRPr lang="en-US" sz="6000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6324600" y="5486401"/>
            <a:ext cx="43434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  <a:endParaRPr lang="en-US" baseline="-25000">
              <a:solidFill>
                <a:schemeClr val="bg1"/>
              </a:solidFill>
              <a:sym typeface="Symbol" pitchFamily="18" charset="2"/>
            </a:endParaRPr>
          </a:p>
        </p:txBody>
      </p:sp>
      <p:graphicFrame>
        <p:nvGraphicFramePr>
          <p:cNvPr id="263182" name="Object 4"/>
          <p:cNvGraphicFramePr>
            <a:graphicFrameLocks noChangeAspect="1"/>
          </p:cNvGraphicFramePr>
          <p:nvPr/>
        </p:nvGraphicFramePr>
        <p:xfrm>
          <a:off x="5024438" y="4579938"/>
          <a:ext cx="25447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2631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579938"/>
                        <a:ext cx="2544762" cy="849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517847" y="4654550"/>
          <a:ext cx="14620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03040" progId="Equation.3">
                  <p:embed/>
                </p:oleObj>
              </mc:Choice>
              <mc:Fallback>
                <p:oleObj name="Equation" r:id="rId6" imgW="393480" imgH="203040" progId="Equation.3">
                  <p:embed/>
                  <p:pic>
                    <p:nvPicPr>
                      <p:cNvPr id="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847" y="4654550"/>
                        <a:ext cx="1462088" cy="755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48891" y="3994801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91" y="3994801"/>
                <a:ext cx="3048000" cy="461665"/>
              </a:xfrm>
              <a:prstGeom prst="rect">
                <a:avLst/>
              </a:prstGeom>
              <a:blipFill>
                <a:blip r:embed="rId9"/>
                <a:stretch>
                  <a:fillRect l="-32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1127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38413"/>
              </a:xfrm>
              <a:prstGeom prst="rect">
                <a:avLst/>
              </a:prstGeom>
              <a:blipFill>
                <a:blip r:embed="rId2"/>
                <a:stretch>
                  <a:fillRect l="-5695" t="-3110" r="-4556" b="-6938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58200" y="5105400"/>
                <a:ext cx="1219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5105400"/>
                <a:ext cx="12192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V="1">
            <a:off x="9067800" y="4495800"/>
            <a:ext cx="0" cy="609600"/>
          </a:xfrm>
          <a:prstGeom prst="straightConnector1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7196" y="4054254"/>
                <a:ext cx="26670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=−7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96" y="4054254"/>
                <a:ext cx="2667000" cy="2185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34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880BC-4B21-4E45-97B3-CA7D32F8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4" y="342635"/>
            <a:ext cx="10800191" cy="61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6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057400" y="2794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78413"/>
              </p:ext>
            </p:extLst>
          </p:nvPr>
        </p:nvGraphicFramePr>
        <p:xfrm>
          <a:off x="2590801" y="1515701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515701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1591901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4027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77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4027" y="3352801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0626" y="3352801"/>
            <a:ext cx="65283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Plot residuals vs. fits and/or compare std. dev.’s of groups (</a:t>
            </a:r>
            <a:r>
              <a:rPr lang="en-US" i="1" dirty="0"/>
              <a:t>Check if some group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is more than twice another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20227" y="5113701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20625" y="5113701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96392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20625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Pay attention to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4287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Residual Plots – Exam ANOVA</a:t>
            </a:r>
          </a:p>
        </p:txBody>
      </p:sp>
      <p:sp>
        <p:nvSpPr>
          <p:cNvPr id="3" name="AutoShape 2" descr="http://rstudio.stlawu.local:8787/graphics/plot.png?width=558&amp;height=467&amp;randomizer=-210977300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5400" y="1619189"/>
            <a:ext cx="1981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AutoShape 5" descr="http://rstudio.stlawu.local:8787/graphics/plot.png?width=558&amp;height=467&amp;randomizer=422418058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9" y="2743201"/>
            <a:ext cx="4445228" cy="274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08" y="2743200"/>
            <a:ext cx="4445228" cy="274334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19963246">
            <a:off x="6390448" y="4079917"/>
            <a:ext cx="1642075" cy="82230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8134813" y="4038600"/>
            <a:ext cx="233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Might be a problem in this tail?</a:t>
            </a:r>
          </a:p>
        </p:txBody>
      </p:sp>
    </p:spTree>
    <p:extLst>
      <p:ext uri="{BB962C8B-B14F-4D97-AF65-F5344CB8AC3E}">
        <p14:creationId xmlns:p14="http://schemas.microsoft.com/office/powerpoint/2010/main" val="48573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2600" y="1981201"/>
            <a:ext cx="85344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0" y="1981201"/>
            <a:ext cx="6858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62    94    68    86    50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87    95    93    97    63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74    86    82    70    28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77    89    73    79    47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257300" y="5105400"/>
            <a:ext cx="98298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five students?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Mean   </a:t>
            </a:r>
            <a:r>
              <a:rPr lang="en-US" b="1">
                <a:latin typeface="Courier New" pitchFamily="49" charset="0"/>
              </a:rPr>
              <a:t>75.0  91.0  79.0  83.0  47.0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505200" y="1447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Barb     Betsy       Bill       Bob        Bud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752600" y="1981201"/>
            <a:ext cx="1752600" cy="2043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Quantitative vs. Categorical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019300" y="1828800"/>
            <a:ext cx="7886700" cy="457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We could investigate this relationship several ways: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2204478" y="3458582"/>
            <a:ext cx="7549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2. Y = Binary Categorical; X = Quantitative</a:t>
            </a:r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3129481" y="393144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logistic regression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204478" y="2532527"/>
            <a:ext cx="731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1. Y = Quantitative; X = Categorical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3124200" y="2929667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“dummy” regression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2204478" y="4415689"/>
            <a:ext cx="77777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3. Difference in two means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124200" y="4904442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two-sample t-test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2204478" y="5391012"/>
            <a:ext cx="7701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4. Difference in more than two means</a:t>
            </a:r>
          </a:p>
        </p:txBody>
      </p:sp>
      <p:sp>
        <p:nvSpPr>
          <p:cNvPr id="265228" name="Text Box 12"/>
          <p:cNvSpPr txBox="1">
            <a:spLocks noChangeArrowheads="1"/>
          </p:cNvSpPr>
          <p:nvPr/>
        </p:nvSpPr>
        <p:spPr bwMode="auto">
          <a:xfrm>
            <a:off x="3097040" y="5810510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ANOVA for means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0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round(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(Exams4$Grade,Exams4$Student,sd),2)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10.30  4.24 10.98 11.40 14.45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(Student),data=Exams4)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     9.6 0.000468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116.7  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819400" y="60198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Which means are significantly different?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477000" y="4114800"/>
            <a:ext cx="2057400" cy="53339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8200" y="5280425"/>
            <a:ext cx="109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FF99"/>
                </a:solidFill>
              </a:rPr>
              <a:t>There is a significant difference in mean exam score between the students. </a:t>
            </a:r>
          </a:p>
        </p:txBody>
      </p:sp>
    </p:spTree>
    <p:extLst>
      <p:ext uri="{BB962C8B-B14F-4D97-AF65-F5344CB8AC3E}">
        <p14:creationId xmlns:p14="http://schemas.microsoft.com/office/powerpoint/2010/main" val="257825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How Many Comparisons?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2971800" y="2035707"/>
            <a:ext cx="62484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chemeClr val="bg1"/>
                </a:solidFill>
              </a:rPr>
              <a:t>Barb, Betsy, Bill, Bob, Bud  </a:t>
            </a:r>
            <a:r>
              <a:rPr lang="en-US" dirty="0"/>
              <a:t>(5 groups)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2343150" y="3048000"/>
            <a:ext cx="7505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Barb vs. Betsy		Barb vs. Bill		Barb vs. Bob</a:t>
            </a:r>
          </a:p>
          <a:p>
            <a:r>
              <a:rPr lang="en-US" dirty="0"/>
              <a:t>Barb vs. Bud		Betsy vs. Bill		Betsy vs. Bob</a:t>
            </a:r>
          </a:p>
          <a:p>
            <a:r>
              <a:rPr lang="en-US" dirty="0"/>
              <a:t>Betsy vs. Bud 		Bill vs. Bob		Bill vs. Bud</a:t>
            </a:r>
          </a:p>
          <a:p>
            <a:r>
              <a:rPr lang="en-US" dirty="0"/>
              <a:t>Bob vs. Bud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191000" y="5443448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 </a:t>
            </a:r>
            <a:r>
              <a:rPr lang="en-US" sz="2800" dirty="0">
                <a:solidFill>
                  <a:schemeClr val="bg1"/>
                </a:solidFill>
              </a:rPr>
              <a:t>10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198037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75" y="1537441"/>
            <a:ext cx="7900416" cy="46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36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66"/>
                </a:solidFill>
              </a:rPr>
              <a:t>Problem of Multiplicity</a:t>
            </a:r>
          </a:p>
        </p:txBody>
      </p:sp>
    </p:spTree>
    <p:extLst>
      <p:ext uri="{BB962C8B-B14F-4D97-AF65-F5344CB8AC3E}">
        <p14:creationId xmlns:p14="http://schemas.microsoft.com/office/powerpoint/2010/main" val="357288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"/>
            <a:ext cx="8371188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31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57200"/>
            <a:ext cx="8328356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98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US" sz="3840" b="1" dirty="0"/>
              <a:t>Multiple Testing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365760"/>
            <a:ext cx="5013235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601200" y="6031109"/>
            <a:ext cx="224773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20" dirty="0">
                <a:hlinkClick r:id="rId3"/>
              </a:rPr>
              <a:t>http://xkcd.com/882/</a:t>
            </a:r>
            <a:endParaRPr lang="en-US" sz="1920" dirty="0"/>
          </a:p>
        </p:txBody>
      </p:sp>
    </p:spTree>
    <p:extLst>
      <p:ext uri="{BB962C8B-B14F-4D97-AF65-F5344CB8AC3E}">
        <p14:creationId xmlns:p14="http://schemas.microsoft.com/office/powerpoint/2010/main" val="1126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043380"/>
            <a:ext cx="10210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</a:p>
          <a:p>
            <a:r>
              <a:rPr lang="en-US" dirty="0">
                <a:sym typeface="Symbol" pitchFamily="18" charset="2"/>
              </a:rPr>
              <a:t>	 likely to make a Type I error (find a false difference)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828800" y="4038600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dirty="0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dirty="0"/>
              <a:t> Adjust the significance level used for each test.</a:t>
            </a:r>
          </a:p>
        </p:txBody>
      </p:sp>
    </p:spTree>
    <p:extLst>
      <p:ext uri="{BB962C8B-B14F-4D97-AF65-F5344CB8AC3E}">
        <p14:creationId xmlns:p14="http://schemas.microsoft.com/office/powerpoint/2010/main" val="232928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Exam Scores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524000" y="4114801"/>
            <a:ext cx="9144000" cy="138499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We’ve shown (one-way):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No significant differences between the exams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Significant differences between the students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066800" y="5676163"/>
            <a:ext cx="10058400" cy="954107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Question:</a:t>
            </a:r>
            <a:r>
              <a:rPr lang="en-US" sz="2800">
                <a:solidFill>
                  <a:schemeClr val="bg1"/>
                </a:solidFill>
              </a:rPr>
              <a:t> Can we use BOTH factors to help explain the variability in the exam scores?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52600" y="1066801"/>
            <a:ext cx="8915400" cy="2819401"/>
            <a:chOff x="144" y="672"/>
            <a:chExt cx="5616" cy="1776"/>
          </a:xfrm>
        </p:grpSpPr>
        <p:sp>
          <p:nvSpPr>
            <p:cNvPr id="9222" name="Text Box 3"/>
            <p:cNvSpPr txBox="1">
              <a:spLocks noChangeArrowheads="1"/>
            </p:cNvSpPr>
            <p:nvPr/>
          </p:nvSpPr>
          <p:spPr bwMode="auto">
            <a:xfrm>
              <a:off x="144" y="1008"/>
              <a:ext cx="4752" cy="1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/>
                <a:t>Exam #1: 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#2: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#3: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#4: </a:t>
              </a:r>
            </a:p>
          </p:txBody>
        </p:sp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200" y="1008"/>
              <a:ext cx="374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62   94   68   86   50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87   95   93   97   63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74   86   82   70   28</a:t>
              </a:r>
            </a:p>
            <a:p>
              <a:pPr>
                <a:spcBef>
                  <a:spcPct val="0"/>
                </a:spcBef>
              </a:pPr>
              <a:r>
                <a:rPr lang="en-US" sz="2800" b="1">
                  <a:solidFill>
                    <a:schemeClr val="bg1"/>
                  </a:solidFill>
                  <a:latin typeface="Courier New" pitchFamily="49" charset="0"/>
                </a:rPr>
                <a:t> 77   89   73   79   47</a:t>
              </a: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672" y="2118"/>
              <a:ext cx="4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dirty="0"/>
                <a:t>Mean   </a:t>
              </a:r>
              <a:r>
                <a:rPr lang="en-US" sz="2800" b="1" dirty="0">
                  <a:latin typeface="Courier New" pitchFamily="49" charset="0"/>
                </a:rPr>
                <a:t>75   91   79   83   47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1248" y="672"/>
              <a:ext cx="3648" cy="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Barb   Betsy    </a:t>
              </a:r>
              <a:r>
                <a:rPr lang="en-US" sz="2800"/>
                <a:t>Bill      Bob     </a:t>
              </a:r>
              <a:r>
                <a:rPr lang="en-US" sz="2800" dirty="0"/>
                <a:t>Bud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96" y="721"/>
              <a:ext cx="86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Mean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72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87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68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73</a:t>
              </a:r>
            </a:p>
            <a:p>
              <a:pPr algn="ctr">
                <a:spcBef>
                  <a:spcPct val="15000"/>
                </a:spcBef>
              </a:pPr>
              <a:r>
                <a:rPr lang="en-US" sz="2800" b="1" dirty="0">
                  <a:solidFill>
                    <a:schemeClr val="hlink"/>
                  </a:solidFill>
                  <a:latin typeface="Courier New" pitchFamily="49" charset="0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6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ANOVA for Difference in </a:t>
            </a:r>
            <a:r>
              <a:rPr lang="en-US" sz="4000" i="1">
                <a:solidFill>
                  <a:srgbClr val="FFFF66"/>
                </a:solidFill>
              </a:rPr>
              <a:t>K</a:t>
            </a:r>
            <a:r>
              <a:rPr lang="en-US" sz="4000">
                <a:solidFill>
                  <a:srgbClr val="FFFF66"/>
                </a:solidFill>
              </a:rPr>
              <a:t> Means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2324100" y="1751806"/>
            <a:ext cx="75438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Data:</a:t>
            </a:r>
            <a:r>
              <a:rPr lang="en-US" sz="3600"/>
              <a:t> Samples from </a:t>
            </a:r>
            <a:r>
              <a:rPr lang="en-US" sz="3600" i="1"/>
              <a:t>K</a:t>
            </a:r>
            <a:r>
              <a:rPr lang="en-US" sz="3600"/>
              <a:t> different groups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286000" y="2587625"/>
            <a:ext cx="7620000" cy="27749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Summary statistics: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7924800" y="3548028"/>
            <a:ext cx="27432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For each group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 flipH="1">
            <a:off x="7924800" y="4258504"/>
            <a:ext cx="9906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H="1" flipV="1">
            <a:off x="7924800" y="2973318"/>
            <a:ext cx="914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2769498" y="4287114"/>
            <a:ext cx="220980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Combine all</a:t>
            </a:r>
          </a:p>
        </p:txBody>
      </p:sp>
      <p:sp>
        <p:nvSpPr>
          <p:cNvPr id="278539" name="Text Box 11"/>
          <p:cNvSpPr txBox="1">
            <a:spLocks noChangeArrowheads="1"/>
          </p:cNvSpPr>
          <p:nvPr/>
        </p:nvSpPr>
        <p:spPr bwMode="auto">
          <a:xfrm>
            <a:off x="3505200" y="548074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=...=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 dirty="0" err="1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 dirty="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 dirty="0">
                <a:solidFill>
                  <a:schemeClr val="bg1"/>
                </a:solidFill>
                <a:sym typeface="Symbol" pitchFamily="18" charset="2"/>
              </a:rPr>
              <a:t>j</a:t>
            </a:r>
            <a:endParaRPr lang="en-US" sz="36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638801" y="2810669"/>
          <a:ext cx="2182813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914400" progId="Equation.3">
                  <p:embed/>
                </p:oleObj>
              </mc:Choice>
              <mc:Fallback>
                <p:oleObj name="Equation" r:id="rId2" imgW="850680" imgH="91440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810669"/>
                        <a:ext cx="2182813" cy="2328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769499" y="3516383"/>
          <a:ext cx="1658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15640" progId="Equation.3">
                  <p:embed/>
                </p:oleObj>
              </mc:Choice>
              <mc:Fallback>
                <p:oleObj name="Equation" r:id="rId4" imgW="622080" imgH="21564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499" y="3516383"/>
                        <a:ext cx="1658937" cy="5762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4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Four Exams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1524000" y="1981201"/>
            <a:ext cx="64008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200400" y="1981201"/>
            <a:ext cx="4800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62, 94, 68, 86, 50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87, 95, 93, 97, 63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74, 86, 82, 70, 28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77, 89, 73, 79, 47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81000" y="4915883"/>
            <a:ext cx="4953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Is there a significant difference in average grade among the four exams?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342" name="Text Box 6"/>
              <p:cNvSpPr txBox="1">
                <a:spLocks noChangeArrowheads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marL="457200" indent="-4572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i="1" dirty="0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i</a:t>
                </a:r>
                <a:endParaRPr lang="en-US" i="1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5    72.0  17.89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5    87.0  13.93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5    68.0  23.24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5    73.0  15.68</a:t>
                </a:r>
              </a:p>
            </p:txBody>
          </p:sp>
        </mc:Choice>
        <mc:Fallback xmlns="">
          <p:sp>
            <p:nvSpPr>
              <p:cNvPr id="270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0" y="1447801"/>
                <a:ext cx="2667000" cy="2554545"/>
              </a:xfrm>
              <a:prstGeom prst="rect">
                <a:avLst/>
              </a:prstGeom>
              <a:blipFill>
                <a:blip r:embed="rId2"/>
                <a:stretch>
                  <a:fillRect l="-5695" t="-3088" r="-4556" b="-6176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43" name="Text Box 7"/>
          <p:cNvSpPr txBox="1">
            <a:spLocks noChangeArrowheads="1"/>
          </p:cNvSpPr>
          <p:nvPr/>
        </p:nvSpPr>
        <p:spPr bwMode="auto">
          <a:xfrm>
            <a:off x="6172200" y="4038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Overall     20   75.0  18.11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486400" y="5105401"/>
            <a:ext cx="5181600" cy="119062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Test:  </a:t>
            </a:r>
            <a:r>
              <a:rPr lang="en-US"/>
              <a:t> </a:t>
            </a:r>
            <a:r>
              <a:rPr lang="en-US" sz="3600">
                <a:solidFill>
                  <a:schemeClr val="bg1"/>
                </a:solidFill>
              </a:rPr>
              <a:t>H</a:t>
            </a:r>
            <a:r>
              <a:rPr lang="en-US" sz="3600" baseline="-25000">
                <a:solidFill>
                  <a:schemeClr val="bg1"/>
                </a:solidFill>
              </a:rPr>
              <a:t>o</a:t>
            </a:r>
            <a:r>
              <a:rPr lang="en-US" sz="3600">
                <a:solidFill>
                  <a:schemeClr val="bg1"/>
                </a:solidFill>
              </a:rPr>
              <a:t>: 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3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=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4</a:t>
            </a:r>
            <a:endParaRPr lang="en-US" sz="3600">
              <a:solidFill>
                <a:schemeClr val="bg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          H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: Some 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 sz="3600">
                <a:solidFill>
                  <a:schemeClr val="bg1"/>
                </a:solidFill>
                <a:sym typeface="Symbol" pitchFamily="18" charset="2"/>
              </a:rPr>
              <a:t> </a:t>
            </a:r>
            <a:r>
              <a:rPr lang="en-US" sz="3600" baseline="-25000">
                <a:solidFill>
                  <a:schemeClr val="bg1"/>
                </a:solidFill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8661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Four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A859-4E1B-4573-97D9-27EE8ACA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74" y="2453172"/>
            <a:ext cx="7137452" cy="4404828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27274" y="1759804"/>
            <a:ext cx="713745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Grade~Exam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data=Exams4)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means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tapply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(Exams4$Grade, Exams4$Exam,mean)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points(means, col = "red",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=18)</a:t>
            </a:r>
          </a:p>
        </p:txBody>
      </p:sp>
    </p:spTree>
    <p:extLst>
      <p:ext uri="{BB962C8B-B14F-4D97-AF65-F5344CB8AC3E}">
        <p14:creationId xmlns:p14="http://schemas.microsoft.com/office/powerpoint/2010/main" val="21256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(Means) Model</a:t>
            </a:r>
          </a:p>
        </p:txBody>
      </p:sp>
      <p:graphicFrame>
        <p:nvGraphicFramePr>
          <p:cNvPr id="284675" name="Object 2"/>
          <p:cNvGraphicFramePr>
            <a:graphicFrameLocks noChangeAspect="1"/>
          </p:cNvGraphicFramePr>
          <p:nvPr/>
        </p:nvGraphicFramePr>
        <p:xfrm>
          <a:off x="4114800" y="1905000"/>
          <a:ext cx="3886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28600" progId="Equation.3">
                  <p:embed/>
                </p:oleObj>
              </mc:Choice>
              <mc:Fallback>
                <p:oleObj name="Equation" r:id="rId2" imgW="647640" imgH="228600" progId="Equation.3">
                  <p:embed/>
                  <p:pic>
                    <p:nvPicPr>
                      <p:cNvPr id="284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886200" cy="1373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819401"/>
            <a:ext cx="2438400" cy="1916113"/>
            <a:chOff x="1104" y="1776"/>
            <a:chExt cx="1536" cy="1207"/>
          </a:xfrm>
        </p:grpSpPr>
        <p:sp>
          <p:nvSpPr>
            <p:cNvPr id="5132" name="Text Box 5"/>
            <p:cNvSpPr txBox="1">
              <a:spLocks noChangeArrowheads="1"/>
            </p:cNvSpPr>
            <p:nvPr/>
          </p:nvSpPr>
          <p:spPr bwMode="auto">
            <a:xfrm>
              <a:off x="1104" y="2304"/>
              <a:ext cx="1104" cy="6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Mean for Group #</a:t>
              </a:r>
              <a:r>
                <a:rPr lang="en-US" i="1" dirty="0" err="1">
                  <a:solidFill>
                    <a:schemeClr val="tx1"/>
                  </a:solidFill>
                </a:rPr>
                <a:t>i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133" name="Line 6"/>
            <p:cNvSpPr>
              <a:spLocks noChangeShapeType="1"/>
            </p:cNvSpPr>
            <p:nvPr/>
          </p:nvSpPr>
          <p:spPr bwMode="auto">
            <a:xfrm flipV="1">
              <a:off x="1920" y="1776"/>
              <a:ext cx="720" cy="52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001000" y="2743200"/>
            <a:ext cx="2667000" cy="1905000"/>
            <a:chOff x="4080" y="1728"/>
            <a:chExt cx="1680" cy="1200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4128" y="2256"/>
              <a:ext cx="1632" cy="67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N(0,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</a:t>
              </a:r>
              <a:r>
                <a:rPr lang="en-US" baseline="-25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) random error</a:t>
              </a:r>
              <a:endParaRPr 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 flipH="1" flipV="1">
              <a:off x="4080" y="1728"/>
              <a:ext cx="768" cy="576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149798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Under H</a:t>
            </a:r>
            <a:r>
              <a:rPr lang="en-US" baseline="-25000" dirty="0"/>
              <a:t>o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’s all equal) </a:t>
            </a:r>
            <a:endParaRPr lang="en-US" dirty="0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1531434" y="5867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Under H</a:t>
            </a:r>
            <a:r>
              <a:rPr lang="en-US" baseline="-25000"/>
              <a:t>a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’s differ)    </a:t>
            </a:r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6210301" y="4916488"/>
          <a:ext cx="1304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3">
                  <p:embed/>
                </p:oleObj>
              </mc:Choice>
              <mc:Fallback>
                <p:oleObj name="Equation" r:id="rId4" imgW="431640" imgH="2286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16488"/>
                        <a:ext cx="1304925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210301" y="5811838"/>
          <a:ext cx="13827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5811838"/>
                        <a:ext cx="1382713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502920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(overall mean)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9100" y="58685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(group mean)</a:t>
            </a:r>
          </a:p>
        </p:txBody>
      </p:sp>
    </p:spTree>
    <p:extLst>
      <p:ext uri="{BB962C8B-B14F-4D97-AF65-F5344CB8AC3E}">
        <p14:creationId xmlns:p14="http://schemas.microsoft.com/office/powerpoint/2010/main" val="39225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“Predicting” in ANOVA Model</a:t>
            </a:r>
            <a:endParaRPr lang="en-US"/>
          </a:p>
        </p:txBody>
      </p:sp>
      <p:graphicFrame>
        <p:nvGraphicFramePr>
          <p:cNvPr id="279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02328"/>
              </p:ext>
            </p:extLst>
          </p:nvPr>
        </p:nvGraphicFramePr>
        <p:xfrm>
          <a:off x="3529013" y="2133601"/>
          <a:ext cx="1019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040" progId="Equation.3">
                  <p:embed/>
                </p:oleObj>
              </mc:Choice>
              <mc:Fallback>
                <p:oleObj name="Equation" r:id="rId2" imgW="380880" imgH="203040" progId="Equation.3">
                  <p:embed/>
                  <p:pic>
                    <p:nvPicPr>
                      <p:cNvPr id="2795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133601"/>
                        <a:ext cx="1019175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If the group means are the same (H</a:t>
            </a:r>
            <a:r>
              <a:rPr lang="en-US" baseline="-25000"/>
              <a:t>0</a:t>
            </a:r>
            <a:r>
              <a:rPr lang="en-US">
                <a:sym typeface="Wingdings" pitchFamily="2" charset="2"/>
              </a:rPr>
              <a:t>):</a:t>
            </a:r>
            <a:endParaRPr lang="en-US"/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Do we do “significantly” better with separate means?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91074" y="2133600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for all groups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</p:txBody>
      </p:sp>
      <p:graphicFrame>
        <p:nvGraphicFramePr>
          <p:cNvPr id="282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31909"/>
              </p:ext>
            </p:extLst>
          </p:nvPr>
        </p:nvGraphicFramePr>
        <p:xfrm>
          <a:off x="7796213" y="2133601"/>
          <a:ext cx="2719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03040" progId="Equation.3">
                  <p:embed/>
                </p:oleObj>
              </mc:Choice>
              <mc:Fallback>
                <p:oleObj name="Equation" r:id="rId4" imgW="1015920" imgH="203040" progId="Equation.3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3" y="2133601"/>
                        <a:ext cx="2719387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group means can be different (H</a:t>
            </a:r>
            <a:r>
              <a:rPr lang="en-US" baseline="-25000" dirty="0"/>
              <a:t>a</a:t>
            </a:r>
            <a:r>
              <a:rPr lang="en-US" dirty="0">
                <a:sym typeface="Wingdings" pitchFamily="2" charset="2"/>
              </a:rPr>
              <a:t>):</a:t>
            </a:r>
            <a:endParaRPr lang="en-US" dirty="0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713895"/>
              </p:ext>
            </p:extLst>
          </p:nvPr>
        </p:nvGraphicFramePr>
        <p:xfrm>
          <a:off x="3521075" y="3587750"/>
          <a:ext cx="10874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28600" progId="Equation.3">
                  <p:embed/>
                </p:oleObj>
              </mc:Choice>
              <mc:Fallback>
                <p:oleObj name="Equation" r:id="rId6" imgW="406080" imgH="22860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3587750"/>
                        <a:ext cx="1087438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16475" y="3622675"/>
            <a:ext cx="297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group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82262"/>
              </p:ext>
            </p:extLst>
          </p:nvPr>
        </p:nvGraphicFramePr>
        <p:xfrm>
          <a:off x="7881938" y="3638550"/>
          <a:ext cx="27860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638550"/>
                        <a:ext cx="2786062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67200" y="51816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Compare sums of squared residuals…</a:t>
            </a: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65456"/>
              </p:ext>
            </p:extLst>
          </p:nvPr>
        </p:nvGraphicFramePr>
        <p:xfrm>
          <a:off x="7999413" y="5865814"/>
          <a:ext cx="30591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66400" progId="Equation.3">
                  <p:embed/>
                </p:oleObj>
              </mc:Choice>
              <mc:Fallback>
                <p:oleObj name="Equation" r:id="rId10" imgW="1143000" imgH="266400" progId="Equation.3">
                  <p:embed/>
                  <p:pic>
                    <p:nvPicPr>
                      <p:cNvPr id="28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5865814"/>
                        <a:ext cx="3059112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39000" y="5943600"/>
            <a:ext cx="83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vs. </a:t>
            </a:r>
          </a:p>
        </p:txBody>
      </p:sp>
      <p:graphicFrame>
        <p:nvGraphicFramePr>
          <p:cNvPr id="282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645819"/>
              </p:ext>
            </p:extLst>
          </p:nvPr>
        </p:nvGraphicFramePr>
        <p:xfrm>
          <a:off x="3563939" y="5867400"/>
          <a:ext cx="3500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253800" progId="Equation.3">
                  <p:embed/>
                </p:oleObj>
              </mc:Choice>
              <mc:Fallback>
                <p:oleObj name="Equation" r:id="rId12" imgW="1307880" imgH="253800" progId="Equation.3">
                  <p:embed/>
                  <p:pic>
                    <p:nvPicPr>
                      <p:cNvPr id="282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9" y="5867400"/>
                        <a:ext cx="3500437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6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</a:t>
            </a:r>
          </a:p>
        </p:txBody>
      </p:sp>
      <p:grpSp>
        <p:nvGrpSpPr>
          <p:cNvPr id="21507" name="Group 12"/>
          <p:cNvGrpSpPr>
            <a:grpSpLocks/>
          </p:cNvGrpSpPr>
          <p:nvPr/>
        </p:nvGrpSpPr>
        <p:grpSpPr bwMode="auto">
          <a:xfrm>
            <a:off x="1676400" y="1371600"/>
            <a:ext cx="8610600" cy="1631950"/>
            <a:chOff x="192" y="3120"/>
            <a:chExt cx="5424" cy="1028"/>
          </a:xfrm>
        </p:grpSpPr>
        <p:sp>
          <p:nvSpPr>
            <p:cNvPr id="21520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1522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2016" y="3312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1524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76400" y="4102100"/>
            <a:ext cx="1905000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TOTAL variation in response, 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1400" y="37211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162800" y="3797300"/>
            <a:ext cx="12192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96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4025900"/>
            <a:ext cx="2514600" cy="13843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0000"/>
                </a:solidFill>
              </a:rPr>
              <a:t>Variation explained by MODEL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29600" y="4102100"/>
            <a:ext cx="220980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>
                <a:solidFill>
                  <a:srgbClr val="000000"/>
                </a:solidFill>
              </a:rPr>
              <a:t>Unexplained variation in RESIDUALS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7300" y="5685454"/>
            <a:ext cx="9982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Key question: </a:t>
            </a:r>
            <a:r>
              <a:rPr lang="en-US" sz="2800" dirty="0"/>
              <a:t> Does the MODEL explain a “significant” amount of the TOTAL variability?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0800" y="2971801"/>
            <a:ext cx="6248400" cy="1082675"/>
            <a:chOff x="672" y="1056"/>
            <a:chExt cx="3936" cy="682"/>
          </a:xfrm>
        </p:grpSpPr>
        <p:sp>
          <p:nvSpPr>
            <p:cNvPr id="21515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+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1516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 dirty="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 dirty="0" err="1">
                  <a:solidFill>
                    <a:schemeClr val="tx1"/>
                  </a:solidFill>
                  <a:sym typeface="Symbol" pitchFamily="18" charset="2"/>
                </a:rPr>
                <a:t>i</a:t>
              </a:r>
              <a:r>
                <a:rPr lang="en-US" sz="4800" dirty="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8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21519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solidFill>
                    <a:schemeClr val="bg1"/>
                  </a:solidFill>
                  <a:cs typeface="Times New Roman" pitchFamily="18" charset="0"/>
                </a:rPr>
                <a:t>=</a:t>
              </a:r>
              <a:endParaRPr lang="en-US" sz="6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82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86400" y="2743200"/>
            <a:ext cx="76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/>
              <a:t>?</a:t>
            </a:r>
          </a:p>
        </p:txBody>
      </p:sp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391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Partitioning Variability  ANOVA for Group Means</a:t>
            </a:r>
          </a:p>
        </p:txBody>
      </p:sp>
      <p:grpSp>
        <p:nvGrpSpPr>
          <p:cNvPr id="7178" name="Group 3"/>
          <p:cNvGrpSpPr>
            <a:grpSpLocks/>
          </p:cNvGrpSpPr>
          <p:nvPr/>
        </p:nvGrpSpPr>
        <p:grpSpPr bwMode="auto">
          <a:xfrm>
            <a:off x="2590800" y="1447801"/>
            <a:ext cx="6248400" cy="1082675"/>
            <a:chOff x="672" y="1056"/>
            <a:chExt cx="3936" cy="682"/>
          </a:xfrm>
        </p:grpSpPr>
        <p:sp>
          <p:nvSpPr>
            <p:cNvPr id="7190" name="Text Box 4"/>
            <p:cNvSpPr txBox="1">
              <a:spLocks noChangeArrowheads="1"/>
            </p:cNvSpPr>
            <p:nvPr/>
          </p:nvSpPr>
          <p:spPr bwMode="auto">
            <a:xfrm>
              <a:off x="3744" y="10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91" name="Text Box 5"/>
            <p:cNvSpPr txBox="1">
              <a:spLocks noChangeArrowheads="1"/>
            </p:cNvSpPr>
            <p:nvPr/>
          </p:nvSpPr>
          <p:spPr bwMode="auto">
            <a:xfrm>
              <a:off x="2352" y="1104"/>
              <a:ext cx="624" cy="52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l-GR" sz="4800">
                  <a:solidFill>
                    <a:schemeClr val="tx1"/>
                  </a:solidFill>
                  <a:sym typeface="Symbol" pitchFamily="18" charset="2"/>
                </a:rPr>
                <a:t>μ</a:t>
              </a:r>
              <a:r>
                <a:rPr lang="en-US" sz="4800" baseline="-25000">
                  <a:solidFill>
                    <a:schemeClr val="tx1"/>
                  </a:solidFill>
                  <a:sym typeface="Symbol" pitchFamily="18" charset="2"/>
                </a:rPr>
                <a:t>k</a:t>
              </a:r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 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2" name="Text Box 6"/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5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Y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3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336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8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endParaRPr lang="en-US" sz="4800">
                <a:solidFill>
                  <a:schemeClr val="tx1"/>
                </a:solidFill>
              </a:endParaRPr>
            </a:p>
          </p:txBody>
        </p:sp>
        <p:sp>
          <p:nvSpPr>
            <p:cNvPr id="7194" name="Text Box 8"/>
            <p:cNvSpPr txBox="1">
              <a:spLocks noChangeArrowheads="1"/>
            </p:cNvSpPr>
            <p:nvPr/>
          </p:nvSpPr>
          <p:spPr bwMode="auto">
            <a:xfrm>
              <a:off x="1392" y="11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52600" y="5334001"/>
            <a:ext cx="8382000" cy="1082675"/>
            <a:chOff x="144" y="3456"/>
            <a:chExt cx="5280" cy="682"/>
          </a:xfrm>
        </p:grpSpPr>
        <p:sp>
          <p:nvSpPr>
            <p:cNvPr id="7185" name="Text Box 10"/>
            <p:cNvSpPr txBox="1">
              <a:spLocks noChangeArrowheads="1"/>
            </p:cNvSpPr>
            <p:nvPr/>
          </p:nvSpPr>
          <p:spPr bwMode="auto">
            <a:xfrm>
              <a:off x="3744" y="345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6" name="Text Box 11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4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SSGroups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7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1248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SSTotal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8" name="Text Box 13"/>
            <p:cNvSpPr txBox="1">
              <a:spLocks noChangeArrowheads="1"/>
            </p:cNvSpPr>
            <p:nvPr/>
          </p:nvSpPr>
          <p:spPr bwMode="auto">
            <a:xfrm>
              <a:off x="4512" y="3504"/>
              <a:ext cx="912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4000">
                  <a:solidFill>
                    <a:schemeClr val="tx1"/>
                  </a:solidFill>
                  <a:sym typeface="Symbol" pitchFamily="18" charset="2"/>
                </a:rPr>
                <a:t>SSE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7189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</p:grp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854201" y="2701925"/>
          <a:ext cx="18780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800" imgH="203040" progId="Equation.3">
                  <p:embed/>
                </p:oleObj>
              </mc:Choice>
              <mc:Fallback>
                <p:oleObj name="Equation" r:id="rId3" imgW="469800" imgH="203040" progId="Equation.3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1" y="2701925"/>
                        <a:ext cx="1878013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7391400" y="25749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+</a:t>
            </a:r>
            <a:endParaRPr lang="en-US" sz="6000" b="1"/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3733800" y="26511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6000" b="1">
                <a:cs typeface="Times New Roman" pitchFamily="18" charset="0"/>
              </a:rPr>
              <a:t>=</a:t>
            </a:r>
            <a:endParaRPr lang="en-US" sz="6000" b="1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826001" y="2676526"/>
          <a:ext cx="20415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2676526"/>
                        <a:ext cx="2041525" cy="9191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8226426" y="2736851"/>
          <a:ext cx="19653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6426" y="2736851"/>
                        <a:ext cx="1965325" cy="90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638300" y="3886201"/>
            <a:ext cx="8693150" cy="1082675"/>
            <a:chOff x="72" y="2688"/>
            <a:chExt cx="5476" cy="682"/>
          </a:xfrm>
        </p:grpSpPr>
        <p:graphicFrame>
          <p:nvGraphicFramePr>
            <p:cNvPr id="7173" name="Object 2"/>
            <p:cNvGraphicFramePr>
              <a:graphicFrameLocks noChangeAspect="1"/>
            </p:cNvGraphicFramePr>
            <p:nvPr/>
          </p:nvGraphicFramePr>
          <p:xfrm>
            <a:off x="72" y="2856"/>
            <a:ext cx="124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28600" progId="Equation.3">
                    <p:embed/>
                  </p:oleObj>
                </mc:Choice>
                <mc:Fallback>
                  <p:oleObj name="Equation" r:id="rId9" imgW="660240" imgH="228600" progId="Equation.3">
                    <p:embed/>
                    <p:pic>
                      <p:nvPicPr>
                        <p:cNvPr id="71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2856"/>
                          <a:ext cx="1244" cy="4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Text Box 23"/>
            <p:cNvSpPr txBox="1">
              <a:spLocks noChangeArrowheads="1"/>
            </p:cNvSpPr>
            <p:nvPr/>
          </p:nvSpPr>
          <p:spPr bwMode="auto">
            <a:xfrm>
              <a:off x="3744" y="2688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+</a:t>
              </a:r>
              <a:endParaRPr lang="en-US" sz="6000" b="1"/>
            </a:p>
          </p:txBody>
        </p:sp>
        <p:sp>
          <p:nvSpPr>
            <p:cNvPr id="7184" name="Text Box 24"/>
            <p:cNvSpPr txBox="1">
              <a:spLocks noChangeArrowheads="1"/>
            </p:cNvSpPr>
            <p:nvPr/>
          </p:nvSpPr>
          <p:spPr bwMode="auto">
            <a:xfrm>
              <a:off x="1440" y="2736"/>
              <a:ext cx="4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 b="1">
                  <a:cs typeface="Times New Roman" pitchFamily="18" charset="0"/>
                </a:rPr>
                <a:t>=</a:t>
              </a:r>
              <a:endParaRPr lang="en-US" sz="6000" b="1"/>
            </a:p>
          </p:txBody>
        </p:sp>
        <p:graphicFrame>
          <p:nvGraphicFramePr>
            <p:cNvPr id="7174" name="Object 3"/>
            <p:cNvGraphicFramePr>
              <a:graphicFrameLocks noChangeAspect="1"/>
            </p:cNvGraphicFramePr>
            <p:nvPr/>
          </p:nvGraphicFramePr>
          <p:xfrm>
            <a:off x="2149" y="2808"/>
            <a:ext cx="13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6560" imgH="279360" progId="Equation.3">
                    <p:embed/>
                  </p:oleObj>
                </mc:Choice>
                <mc:Fallback>
                  <p:oleObj name="Equation" r:id="rId11" imgW="736560" imgH="279360" progId="Equation.3">
                    <p:embed/>
                    <p:pic>
                      <p:nvPicPr>
                        <p:cNvPr id="71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808"/>
                          <a:ext cx="1388" cy="52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"/>
            <p:cNvGraphicFramePr>
              <a:graphicFrameLocks noChangeAspect="1"/>
            </p:cNvGraphicFramePr>
            <p:nvPr/>
          </p:nvGraphicFramePr>
          <p:xfrm>
            <a:off x="4152" y="2760"/>
            <a:ext cx="139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36560" imgH="279360" progId="Equation.3">
                    <p:embed/>
                  </p:oleObj>
                </mc:Choice>
                <mc:Fallback>
                  <p:oleObj name="Equation" r:id="rId13" imgW="736560" imgH="279360" progId="Equation.3">
                    <p:embed/>
                    <p:pic>
                      <p:nvPicPr>
                        <p:cNvPr id="71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2760"/>
                          <a:ext cx="1396" cy="5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794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Office PowerPoint</Application>
  <PresentationFormat>Widescreen</PresentationFormat>
  <Paragraphs>249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Document</vt:lpstr>
      <vt:lpstr>STOR 455 Class 34</vt:lpstr>
      <vt:lpstr>Quantitative vs. Categorical</vt:lpstr>
      <vt:lpstr>ANOVA for Difference in K Means</vt:lpstr>
      <vt:lpstr>Example: Four Exams</vt:lpstr>
      <vt:lpstr>Example: Four Exams</vt:lpstr>
      <vt:lpstr>ANOVA (Means) Model</vt:lpstr>
      <vt:lpstr>“Predicting” in ANOVA Model</vt:lpstr>
      <vt:lpstr>Partitioning Variability</vt:lpstr>
      <vt:lpstr>Partitioning Variability  ANOVA for Group Means</vt:lpstr>
      <vt:lpstr>Variation Between vs Within Groups</vt:lpstr>
      <vt:lpstr>Example: Four Exams</vt:lpstr>
      <vt:lpstr>ANOVA Table (for K Group Means)</vt:lpstr>
      <vt:lpstr>ANOVA Output in R</vt:lpstr>
      <vt:lpstr>Alternate Form  ANOVA  Model for Means</vt:lpstr>
      <vt:lpstr>Example: Four Exams</vt:lpstr>
      <vt:lpstr>PowerPoint Presentation</vt:lpstr>
      <vt:lpstr>Checking Conditions for ANOVA</vt:lpstr>
      <vt:lpstr>Residual Plots – Exam ANOVA</vt:lpstr>
      <vt:lpstr>Example: Five Students</vt:lpstr>
      <vt:lpstr>ANOVA for Grades vs. Students</vt:lpstr>
      <vt:lpstr>How Many Comparisons?</vt:lpstr>
      <vt:lpstr>PowerPoint Presentation</vt:lpstr>
      <vt:lpstr>Multiple Testing</vt:lpstr>
      <vt:lpstr>Multiple Testing</vt:lpstr>
      <vt:lpstr>Multiple Testing</vt:lpstr>
      <vt:lpstr>Problem of Multiplicity</vt:lpstr>
      <vt:lpstr>Example: Exam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2020-10-28T10:41:34Z</dcterms:created>
  <dcterms:modified xsi:type="dcterms:W3CDTF">2021-11-07T14:41:03Z</dcterms:modified>
</cp:coreProperties>
</file>