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60" r:id="rId3"/>
    <p:sldId id="261" r:id="rId4"/>
    <p:sldId id="265" r:id="rId5"/>
    <p:sldId id="266" r:id="rId6"/>
    <p:sldId id="270" r:id="rId7"/>
    <p:sldId id="274" r:id="rId8"/>
    <p:sldId id="275" r:id="rId9"/>
    <p:sldId id="276" r:id="rId10"/>
    <p:sldId id="277" r:id="rId11"/>
    <p:sldId id="281" r:id="rId12"/>
    <p:sldId id="288" r:id="rId13"/>
    <p:sldId id="278" r:id="rId14"/>
    <p:sldId id="279" r:id="rId15"/>
    <p:sldId id="280" r:id="rId16"/>
    <p:sldId id="282" r:id="rId17"/>
    <p:sldId id="283" r:id="rId18"/>
    <p:sldId id="297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006600"/>
    <a:srgbClr val="FFFF66"/>
    <a:srgbClr val="000000"/>
    <a:srgbClr val="660066"/>
    <a:srgbClr val="0033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2CD9D6-28C3-4270-B24C-2E8A7574DA54}" v="2" dt="2021-11-09T14:27:55.9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95" autoAdjust="0"/>
    <p:restoredTop sz="93512" autoAdjust="0"/>
  </p:normalViewPr>
  <p:slideViewPr>
    <p:cSldViewPr>
      <p:cViewPr varScale="1">
        <p:scale>
          <a:sx n="118" d="100"/>
          <a:sy n="118" d="100"/>
        </p:scale>
        <p:origin x="108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fld id="{F2AB6F3D-9F83-4158-A41F-651A0BC3C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6973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18" rIns="96638" bIns="483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38" tIns="48318" rIns="96638" bIns="483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pPr>
              <a:defRPr/>
            </a:pPr>
            <a:fld id="{6C70A9D8-DEDF-4F03-902A-0D8BAAEBE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1520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80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19138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52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19138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082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19138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88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F06C8F-BBD6-478F-8680-60DABE6BAE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59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14FCE-6A64-4D30-B3B4-05F7AEF481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08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CA81F1-DDA4-4CEE-93E7-30FCF85FAE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5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93D9E-AB53-4751-8955-16C0539C65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47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564CFD-47D5-4D58-B1C8-53476D7E0D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41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455C76-C9DD-4FB5-9102-E4750A9800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22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106D0-6B10-4639-A094-69DA07BD3A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36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DB222-110D-433A-9454-118EB947B2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82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2CE26F-A5D0-4B47-A8F3-E4B6E6D64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1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C8B8EC-85E2-4FC2-BAE2-3752E45EB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4346F-BD07-4B2F-A814-E57F5BFB1A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1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00B0F0">
                <a:alpha val="50000"/>
              </a:srgbClr>
            </a:gs>
            <a:gs pos="90000">
              <a:srgbClr val="0070C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9561C27-7AAB-4DA6-B9FF-9F67060CB4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15.png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png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1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5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7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7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.wmf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5" Type="http://schemas.openxmlformats.org/officeDocument/2006/relationships/image" Target="../media/image8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00B0F0">
                <a:alpha val="50000"/>
              </a:srgbClr>
            </a:gs>
            <a:gs pos="100000">
              <a:srgbClr val="0070C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533400"/>
            <a:ext cx="9144000" cy="3581400"/>
          </a:xfrm>
          <a:effectLst>
            <a:outerShdw dist="45791" dir="2021404" algn="ctr" rotWithShape="0">
              <a:srgbClr val="000000"/>
            </a:outerShdw>
          </a:effec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sz="4800" b="1" dirty="0">
                <a:solidFill>
                  <a:schemeClr val="bg1"/>
                </a:solidFill>
              </a:rPr>
              <a:t>STOR 455</a:t>
            </a:r>
            <a:br>
              <a:rPr lang="en-US" sz="4800" b="1" dirty="0">
                <a:solidFill>
                  <a:schemeClr val="bg1"/>
                </a:solidFill>
              </a:rPr>
            </a:br>
            <a:r>
              <a:rPr lang="en-US" sz="4800" b="1" dirty="0">
                <a:solidFill>
                  <a:schemeClr val="bg1"/>
                </a:solidFill>
              </a:rPr>
              <a:t>Class 35</a:t>
            </a:r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719388" y="27289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903538" y="4876800"/>
            <a:ext cx="63325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dirty="0">
                <a:solidFill>
                  <a:schemeClr val="bg1"/>
                </a:solidFill>
              </a:rPr>
              <a:t>Read:		5.1-5.4, 5.7, 8.2</a:t>
            </a:r>
          </a:p>
          <a:p>
            <a:pPr>
              <a:spcBef>
                <a:spcPct val="0"/>
              </a:spcBef>
            </a:pPr>
            <a:r>
              <a:rPr lang="en-US" dirty="0">
                <a:solidFill>
                  <a:schemeClr val="bg1"/>
                </a:solidFill>
              </a:rPr>
              <a:t>Exercises:	5.27, 37, 38, 40, 45, 47, 62, 64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ANOVA for Grades vs. Students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524000" y="914400"/>
            <a:ext cx="9144000" cy="397031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&gt;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tapply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(Exams4$Grade,Exams4$Student,mean)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Barb Betsy  Bill   Bob   Bud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 75    91    79    83    47 </a:t>
            </a:r>
          </a:p>
          <a:p>
            <a:pPr>
              <a:spcBef>
                <a:spcPct val="0"/>
              </a:spcBef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&gt; round(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tapply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(Exams4$Grade,Exams4$Student,sd),2)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Barb Betsy  Bill   Bob   Bud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10.30  4.24 10.98 11.40 14.45 </a:t>
            </a:r>
          </a:p>
          <a:p>
            <a:pPr>
              <a:spcBef>
                <a:spcPct val="0"/>
              </a:spcBef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&gt;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modS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=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aov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Grade~factor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(Student),data=Exams4)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&gt; summary(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modS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</a:pPr>
            <a:endParaRPr lang="en-US" sz="1800" b="1" dirty="0">
              <a:solidFill>
                <a:srgbClr val="C0000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     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Df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Sum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Sq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Mean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Sq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F value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Pr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(&gt;F)   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Student      4   4480 1120.0     9.6 0.000468 ***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Residuals   15   1750  116.7  </a:t>
            </a:r>
          </a:p>
        </p:txBody>
      </p:sp>
      <p:sp>
        <p:nvSpPr>
          <p:cNvPr id="273412" name="Text Box 4"/>
          <p:cNvSpPr txBox="1">
            <a:spLocks noChangeArrowheads="1"/>
          </p:cNvSpPr>
          <p:nvPr/>
        </p:nvSpPr>
        <p:spPr bwMode="auto">
          <a:xfrm>
            <a:off x="2819400" y="6019800"/>
            <a:ext cx="7010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Which means are significantly different?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6553200" y="4161010"/>
            <a:ext cx="2057400" cy="533399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320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38200" y="5280425"/>
            <a:ext cx="10972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dirty="0">
                <a:solidFill>
                  <a:srgbClr val="FFFF99"/>
                </a:solidFill>
              </a:rPr>
              <a:t>There is a significant difference in mean exam score between the students. </a:t>
            </a:r>
          </a:p>
        </p:txBody>
      </p:sp>
    </p:spTree>
    <p:extLst>
      <p:ext uri="{BB962C8B-B14F-4D97-AF65-F5344CB8AC3E}">
        <p14:creationId xmlns:p14="http://schemas.microsoft.com/office/powerpoint/2010/main" val="2578255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How Many Comparisons?</a:t>
            </a:r>
          </a:p>
        </p:txBody>
      </p:sp>
      <p:sp>
        <p:nvSpPr>
          <p:cNvPr id="258051" name="Text Box 3"/>
          <p:cNvSpPr txBox="1">
            <a:spLocks noChangeArrowheads="1"/>
          </p:cNvSpPr>
          <p:nvPr/>
        </p:nvSpPr>
        <p:spPr bwMode="auto">
          <a:xfrm>
            <a:off x="2971800" y="2035707"/>
            <a:ext cx="6248400" cy="46166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Example: </a:t>
            </a:r>
            <a:r>
              <a:rPr lang="en-US" dirty="0">
                <a:solidFill>
                  <a:schemeClr val="bg1"/>
                </a:solidFill>
              </a:rPr>
              <a:t>Barb, Betsy, Bill, Bob, Bud  </a:t>
            </a:r>
            <a:r>
              <a:rPr lang="en-US" dirty="0"/>
              <a:t>(5 groups)</a:t>
            </a:r>
          </a:p>
        </p:txBody>
      </p:sp>
      <p:sp>
        <p:nvSpPr>
          <p:cNvPr id="258052" name="Text Box 4"/>
          <p:cNvSpPr txBox="1">
            <a:spLocks noChangeArrowheads="1"/>
          </p:cNvSpPr>
          <p:nvPr/>
        </p:nvSpPr>
        <p:spPr bwMode="auto">
          <a:xfrm>
            <a:off x="2343150" y="3048000"/>
            <a:ext cx="75057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Barb vs. Betsy		Barb vs. Bill		Barb vs. Bob</a:t>
            </a:r>
          </a:p>
          <a:p>
            <a:r>
              <a:rPr lang="en-US" dirty="0"/>
              <a:t>Barb vs. Bud		Betsy vs. Bill		Betsy vs. Bob</a:t>
            </a:r>
          </a:p>
          <a:p>
            <a:r>
              <a:rPr lang="en-US" dirty="0"/>
              <a:t>Betsy vs. Bud 		Bill vs. Bob		Bill vs. Bud</a:t>
            </a:r>
          </a:p>
          <a:p>
            <a:r>
              <a:rPr lang="en-US" dirty="0"/>
              <a:t>Bob vs. Bud</a:t>
            </a:r>
          </a:p>
        </p:txBody>
      </p:sp>
      <p:sp>
        <p:nvSpPr>
          <p:cNvPr id="258053" name="Text Box 5"/>
          <p:cNvSpPr txBox="1">
            <a:spLocks noChangeArrowheads="1"/>
          </p:cNvSpPr>
          <p:nvPr/>
        </p:nvSpPr>
        <p:spPr bwMode="auto">
          <a:xfrm>
            <a:off x="4191000" y="5443448"/>
            <a:ext cx="4343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sym typeface="Symbol" pitchFamily="18" charset="2"/>
              </a:rPr>
              <a:t> </a:t>
            </a:r>
            <a:r>
              <a:rPr lang="en-US" sz="2800" dirty="0">
                <a:solidFill>
                  <a:schemeClr val="bg1"/>
                </a:solidFill>
              </a:rPr>
              <a:t>10 possible comparisons</a:t>
            </a:r>
          </a:p>
        </p:txBody>
      </p:sp>
    </p:spTree>
    <p:extLst>
      <p:ext uri="{BB962C8B-B14F-4D97-AF65-F5344CB8AC3E}">
        <p14:creationId xmlns:p14="http://schemas.microsoft.com/office/powerpoint/2010/main" val="1980377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Problem of Multiplicity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990600" y="2043380"/>
            <a:ext cx="10210800" cy="132343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When doing </a:t>
            </a:r>
            <a:r>
              <a:rPr lang="en-US" u="sng" dirty="0"/>
              <a:t>many</a:t>
            </a:r>
            <a:r>
              <a:rPr lang="en-US" dirty="0"/>
              <a:t> pairwise comparisons </a:t>
            </a:r>
          </a:p>
          <a:p>
            <a:r>
              <a:rPr lang="en-US" dirty="0">
                <a:sym typeface="Symbol" pitchFamily="18" charset="2"/>
              </a:rPr>
              <a:t>	 likely to make a Type I error (find a false difference)</a:t>
            </a:r>
          </a:p>
        </p:txBody>
      </p:sp>
      <p:sp>
        <p:nvSpPr>
          <p:cNvPr id="282628" name="Text Box 4"/>
          <p:cNvSpPr txBox="1">
            <a:spLocks noChangeArrowheads="1"/>
          </p:cNvSpPr>
          <p:nvPr/>
        </p:nvSpPr>
        <p:spPr bwMode="auto">
          <a:xfrm>
            <a:off x="1828800" y="4038600"/>
            <a:ext cx="86868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dirty="0">
                <a:solidFill>
                  <a:schemeClr val="bg1"/>
                </a:solidFill>
              </a:rPr>
              <a:t>Possible fixes:</a:t>
            </a:r>
          </a:p>
          <a:p>
            <a:pPr>
              <a:spcBef>
                <a:spcPct val="0"/>
              </a:spcBef>
              <a:buFontTx/>
              <a:buAutoNum type="alphaLcParenBoth"/>
            </a:pPr>
            <a:r>
              <a:rPr lang="en-US" dirty="0"/>
              <a:t> Do only a few pre-planned comparisons</a:t>
            </a:r>
          </a:p>
          <a:p>
            <a:pPr>
              <a:spcBef>
                <a:spcPct val="0"/>
              </a:spcBef>
              <a:buFontTx/>
              <a:buAutoNum type="alphaLcParenBoth"/>
            </a:pPr>
            <a:r>
              <a:rPr lang="en-US" dirty="0"/>
              <a:t> Adjust the significance level used for each test.</a:t>
            </a:r>
          </a:p>
        </p:txBody>
      </p:sp>
    </p:spTree>
    <p:extLst>
      <p:ext uri="{BB962C8B-B14F-4D97-AF65-F5344CB8AC3E}">
        <p14:creationId xmlns:p14="http://schemas.microsoft.com/office/powerpoint/2010/main" val="2329286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8" name="Text Box 6"/>
          <p:cNvSpPr txBox="1">
            <a:spLocks noChangeArrowheads="1"/>
          </p:cNvSpPr>
          <p:nvPr/>
        </p:nvSpPr>
        <p:spPr bwMode="auto">
          <a:xfrm>
            <a:off x="2057400" y="5181600"/>
            <a:ext cx="8229600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600" dirty="0">
                <a:solidFill>
                  <a:srgbClr val="000000"/>
                </a:solidFill>
              </a:rPr>
              <a:t>    (b)  Use the </a:t>
            </a:r>
            <a:r>
              <a:rPr lang="en-US" sz="3600" dirty="0">
                <a:solidFill>
                  <a:srgbClr val="FF0000"/>
                </a:solidFill>
              </a:rPr>
              <a:t>error </a:t>
            </a:r>
            <a:r>
              <a:rPr lang="en-US" sz="3600" dirty="0" err="1">
                <a:solidFill>
                  <a:srgbClr val="FF0000"/>
                </a:solidFill>
              </a:rPr>
              <a:t>d.f.</a:t>
            </a:r>
            <a:r>
              <a:rPr lang="en-US" sz="3600" dirty="0">
                <a:solidFill>
                  <a:srgbClr val="000000"/>
                </a:solidFill>
              </a:rPr>
              <a:t> for any t-values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8534400" cy="1143000"/>
          </a:xfrm>
        </p:spPr>
        <p:txBody>
          <a:bodyPr/>
          <a:lstStyle/>
          <a:p>
            <a:r>
              <a:rPr lang="en-US" sz="4000" dirty="0">
                <a:solidFill>
                  <a:srgbClr val="FFFF66"/>
                </a:solidFill>
              </a:rPr>
              <a:t>Pairwise Comparisons </a:t>
            </a:r>
            <a:r>
              <a:rPr lang="en-US" sz="4000" dirty="0">
                <a:solidFill>
                  <a:schemeClr val="bg1"/>
                </a:solidFill>
              </a:rPr>
              <a:t>AFTER</a:t>
            </a:r>
            <a:r>
              <a:rPr lang="en-US" sz="4000" dirty="0">
                <a:solidFill>
                  <a:srgbClr val="FFFF66"/>
                </a:solidFill>
              </a:rPr>
              <a:t> ANOVA </a:t>
            </a:r>
            <a:endParaRPr lang="en-US" sz="4000" dirty="0"/>
          </a:p>
        </p:txBody>
      </p:sp>
      <p:sp>
        <p:nvSpPr>
          <p:cNvPr id="274435" name="Text Box 3"/>
          <p:cNvSpPr txBox="1">
            <a:spLocks noChangeArrowheads="1"/>
          </p:cNvSpPr>
          <p:nvPr/>
        </p:nvSpPr>
        <p:spPr bwMode="auto">
          <a:xfrm>
            <a:off x="2057400" y="1371601"/>
            <a:ext cx="8229600" cy="21421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30000"/>
              </a:spcBef>
              <a:spcAft>
                <a:spcPct val="20000"/>
              </a:spcAft>
            </a:pPr>
            <a:r>
              <a:rPr lang="en-US" sz="3600" dirty="0"/>
              <a:t>Compute a CI for </a:t>
            </a:r>
            <a:r>
              <a:rPr lang="en-US" sz="3600" dirty="0">
                <a:sym typeface="Symbol" pitchFamily="18" charset="2"/>
              </a:rPr>
              <a:t></a:t>
            </a:r>
            <a:r>
              <a:rPr lang="en-US" sz="3600" baseline="-25000" dirty="0">
                <a:sym typeface="Symbol" pitchFamily="18" charset="2"/>
              </a:rPr>
              <a:t>i</a:t>
            </a:r>
            <a:r>
              <a:rPr lang="en-US" sz="3600" dirty="0">
                <a:sym typeface="Symbol" pitchFamily="18" charset="2"/>
              </a:rPr>
              <a:t> </a:t>
            </a:r>
            <a:r>
              <a:rPr lang="en-US" sz="3600" baseline="-25000" dirty="0">
                <a:sym typeface="Symbol" pitchFamily="18" charset="2"/>
              </a:rPr>
              <a:t>j</a:t>
            </a:r>
          </a:p>
          <a:p>
            <a:pPr>
              <a:spcBef>
                <a:spcPct val="30000"/>
              </a:spcBef>
              <a:spcAft>
                <a:spcPct val="20000"/>
              </a:spcAft>
            </a:pPr>
            <a:r>
              <a:rPr lang="en-US" sz="3600" dirty="0">
                <a:sym typeface="Symbol" pitchFamily="18" charset="2"/>
              </a:rPr>
              <a:t>Pairwise t-tests for difference in means</a:t>
            </a:r>
          </a:p>
          <a:p>
            <a:pPr>
              <a:spcBef>
                <a:spcPct val="0"/>
              </a:spcBef>
              <a:spcAft>
                <a:spcPct val="20000"/>
              </a:spcAft>
            </a:pPr>
            <a:r>
              <a:rPr lang="en-US" sz="3600" dirty="0">
                <a:sym typeface="Symbol" pitchFamily="18" charset="2"/>
              </a:rPr>
              <a:t>          H</a:t>
            </a:r>
            <a:r>
              <a:rPr lang="en-US" sz="3600" baseline="-25000" dirty="0">
                <a:sym typeface="Symbol" pitchFamily="18" charset="2"/>
              </a:rPr>
              <a:t>o</a:t>
            </a:r>
            <a:r>
              <a:rPr lang="en-US" sz="3600" dirty="0">
                <a:sym typeface="Symbol" pitchFamily="18" charset="2"/>
              </a:rPr>
              <a:t>: </a:t>
            </a:r>
            <a:r>
              <a:rPr lang="en-US" sz="3600" baseline="-25000" dirty="0">
                <a:sym typeface="Symbol" pitchFamily="18" charset="2"/>
              </a:rPr>
              <a:t>i </a:t>
            </a:r>
            <a:r>
              <a:rPr lang="en-US" sz="3600" dirty="0">
                <a:sym typeface="Symbol" pitchFamily="18" charset="2"/>
              </a:rPr>
              <a:t>= </a:t>
            </a:r>
            <a:r>
              <a:rPr lang="en-US" sz="3600" baseline="-25000" dirty="0">
                <a:sym typeface="Symbol" pitchFamily="18" charset="2"/>
              </a:rPr>
              <a:t>j</a:t>
            </a:r>
            <a:r>
              <a:rPr lang="en-US" sz="3600" dirty="0">
                <a:sym typeface="Symbol" pitchFamily="18" charset="2"/>
              </a:rPr>
              <a:t>   vs.   H</a:t>
            </a:r>
            <a:r>
              <a:rPr lang="en-US" sz="3600" baseline="-25000" dirty="0">
                <a:sym typeface="Symbol" pitchFamily="18" charset="2"/>
              </a:rPr>
              <a:t>a</a:t>
            </a:r>
            <a:r>
              <a:rPr lang="en-US" sz="3600" dirty="0">
                <a:sym typeface="Symbol" pitchFamily="18" charset="2"/>
              </a:rPr>
              <a:t>: </a:t>
            </a:r>
            <a:r>
              <a:rPr lang="en-US" sz="3600" baseline="-25000" dirty="0">
                <a:sym typeface="Symbol" pitchFamily="18" charset="2"/>
              </a:rPr>
              <a:t>i </a:t>
            </a:r>
            <a:r>
              <a:rPr lang="en-US" sz="3600" dirty="0">
                <a:sym typeface="Symbol" pitchFamily="18" charset="2"/>
              </a:rPr>
              <a:t> </a:t>
            </a:r>
            <a:r>
              <a:rPr lang="en-US" sz="3600" baseline="-25000" dirty="0">
                <a:sym typeface="Symbol" pitchFamily="18" charset="2"/>
              </a:rPr>
              <a:t>j</a:t>
            </a:r>
            <a:r>
              <a:rPr lang="en-US" sz="3600" dirty="0">
                <a:sym typeface="Symbol" pitchFamily="18" charset="2"/>
              </a:rPr>
              <a:t> </a:t>
            </a:r>
          </a:p>
        </p:txBody>
      </p:sp>
      <p:sp>
        <p:nvSpPr>
          <p:cNvPr id="274436" name="Text Box 4"/>
          <p:cNvSpPr txBox="1">
            <a:spLocks noChangeArrowheads="1"/>
          </p:cNvSpPr>
          <p:nvPr/>
        </p:nvSpPr>
        <p:spPr bwMode="auto">
          <a:xfrm>
            <a:off x="2057400" y="4038601"/>
            <a:ext cx="8229600" cy="1190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</a:rPr>
              <a:t>Use the “usual” procedures except:</a:t>
            </a:r>
          </a:p>
          <a:p>
            <a:pPr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</a:rPr>
              <a:t>    (a)  Estimate any </a:t>
            </a:r>
            <a:r>
              <a:rPr lang="en-US" sz="3600">
                <a:solidFill>
                  <a:srgbClr val="000000"/>
                </a:solidFill>
                <a:sym typeface="Symbol" pitchFamily="18" charset="2"/>
              </a:rPr>
              <a:t> with</a:t>
            </a:r>
            <a:r>
              <a:rPr lang="en-US" sz="3600">
                <a:solidFill>
                  <a:srgbClr val="000000"/>
                </a:solidFill>
              </a:rPr>
              <a:t> </a:t>
            </a:r>
          </a:p>
        </p:txBody>
      </p:sp>
      <p:graphicFrame>
        <p:nvGraphicFramePr>
          <p:cNvPr id="274437" name="Object 2"/>
          <p:cNvGraphicFramePr>
            <a:graphicFrameLocks noChangeAspect="1"/>
          </p:cNvGraphicFramePr>
          <p:nvPr/>
        </p:nvGraphicFramePr>
        <p:xfrm>
          <a:off x="7086600" y="4578350"/>
          <a:ext cx="220980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3" imgW="736560" imgH="253800" progId="Equation.3">
                  <p:embed/>
                </p:oleObj>
              </mc:Choice>
              <mc:Fallback>
                <p:oleObj name="Equation" r:id="rId3" imgW="736560" imgH="253800" progId="Equation.3">
                  <p:embed/>
                  <p:pic>
                    <p:nvPicPr>
                      <p:cNvPr id="27443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4578350"/>
                        <a:ext cx="2209800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2916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80010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Pairwise Inference After ANOVA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4197" name="Text Box 5"/>
              <p:cNvSpPr txBox="1">
                <a:spLocks noChangeArrowheads="1"/>
              </p:cNvSpPr>
              <p:nvPr/>
            </p:nvSpPr>
            <p:spPr bwMode="auto">
              <a:xfrm>
                <a:off x="1524000" y="1371600"/>
                <a:ext cx="8763000" cy="217816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sz="4400" dirty="0"/>
                  <a:t>CI for </a:t>
                </a:r>
              </a:p>
              <a:p>
                <a:pPr>
                  <a:spcBef>
                    <a:spcPct val="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44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44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4400" i="1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  <a:p>
                <a:pPr>
                  <a:spcBef>
                    <a:spcPct val="0"/>
                  </a:spcBef>
                </a:pPr>
                <a:endParaRPr lang="en-US" sz="4400" dirty="0"/>
              </a:p>
            </p:txBody>
          </p:sp>
        </mc:Choice>
        <mc:Fallback xmlns="">
          <p:sp>
            <p:nvSpPr>
              <p:cNvPr id="264197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0" y="1371600"/>
                <a:ext cx="8763000" cy="2178160"/>
              </a:xfrm>
              <a:prstGeom prst="rect">
                <a:avLst/>
              </a:prstGeom>
              <a:blipFill>
                <a:blip r:embed="rId3"/>
                <a:stretch>
                  <a:fillRect l="-2782" t="-5322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4198" name="Object 3"/>
          <p:cNvGraphicFramePr>
            <a:graphicFrameLocks noChangeAspect="1"/>
          </p:cNvGraphicFramePr>
          <p:nvPr/>
        </p:nvGraphicFramePr>
        <p:xfrm>
          <a:off x="4343401" y="1598612"/>
          <a:ext cx="5414963" cy="148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4" imgW="1803240" imgH="495000" progId="Equation.3">
                  <p:embed/>
                </p:oleObj>
              </mc:Choice>
              <mc:Fallback>
                <p:oleObj name="Equation" r:id="rId4" imgW="1803240" imgH="495000" progId="Equation.3">
                  <p:embed/>
                  <p:pic>
                    <p:nvPicPr>
                      <p:cNvPr id="26419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1" y="1598612"/>
                        <a:ext cx="5414963" cy="1487488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410200" y="2628900"/>
            <a:ext cx="3581400" cy="1447800"/>
            <a:chOff x="3024" y="1824"/>
            <a:chExt cx="2256" cy="912"/>
          </a:xfrm>
        </p:grpSpPr>
        <p:sp>
          <p:nvSpPr>
            <p:cNvPr id="4104" name="Text Box 8"/>
            <p:cNvSpPr txBox="1">
              <a:spLocks noChangeArrowheads="1"/>
            </p:cNvSpPr>
            <p:nvPr/>
          </p:nvSpPr>
          <p:spPr bwMode="auto">
            <a:xfrm>
              <a:off x="3024" y="2256"/>
              <a:ext cx="2256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4400"/>
                <a:t>(use error d.f.)</a:t>
              </a:r>
            </a:p>
          </p:txBody>
        </p:sp>
        <p:sp>
          <p:nvSpPr>
            <p:cNvPr id="4105" name="Line 9"/>
            <p:cNvSpPr>
              <a:spLocks noChangeShapeType="1"/>
            </p:cNvSpPr>
            <p:nvPr/>
          </p:nvSpPr>
          <p:spPr bwMode="auto">
            <a:xfrm flipH="1" flipV="1">
              <a:off x="3600" y="1824"/>
              <a:ext cx="336" cy="57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5"/>
              <p:cNvSpPr txBox="1">
                <a:spLocks noChangeArrowheads="1"/>
              </p:cNvSpPr>
              <p:nvPr/>
            </p:nvSpPr>
            <p:spPr bwMode="auto">
              <a:xfrm>
                <a:off x="1524000" y="4267200"/>
                <a:ext cx="8763000" cy="223266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sz="4400" dirty="0"/>
                  <a:t>Test</a:t>
                </a:r>
              </a:p>
              <a:p>
                <a:pPr>
                  <a:spcBef>
                    <a:spcPct val="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44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4400" i="1">
                          <a:latin typeface="Cambria Math"/>
                        </a:rPr>
                        <m:t>: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44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4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4400" i="1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  <a:p>
                <a:pPr>
                  <a:spcBef>
                    <a:spcPct val="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44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4400" i="1">
                          <a:latin typeface="Cambria Math"/>
                        </a:rPr>
                        <m:t>: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44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4400" i="1">
                          <a:latin typeface="Cambria Math"/>
                          <a:ea typeface="Cambria Math"/>
                        </a:rPr>
                        <m:t>≠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4400" i="1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2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0" y="4267200"/>
                <a:ext cx="8763000" cy="2232662"/>
              </a:xfrm>
              <a:prstGeom prst="rect">
                <a:avLst/>
              </a:prstGeom>
              <a:blipFill>
                <a:blip r:embed="rId6"/>
                <a:stretch>
                  <a:fillRect l="-2782" t="-5191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910138" y="4340226"/>
          <a:ext cx="3776663" cy="213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7" imgW="1257120" imgH="711000" progId="Equation.3">
                  <p:embed/>
                </p:oleObj>
              </mc:Choice>
              <mc:Fallback>
                <p:oleObj name="Equation" r:id="rId7" imgW="1257120" imgH="71100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0138" y="4340226"/>
                        <a:ext cx="3776663" cy="2136775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Line 9"/>
          <p:cNvSpPr>
            <a:spLocks noChangeShapeType="1"/>
          </p:cNvSpPr>
          <p:nvPr/>
        </p:nvSpPr>
        <p:spPr bwMode="auto">
          <a:xfrm flipH="1">
            <a:off x="5181601" y="3943350"/>
            <a:ext cx="1800639" cy="93345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61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Confidence Intervals and Tests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3" name="TextBox 3"/>
              <p:cNvSpPr txBox="1">
                <a:spLocks noChangeArrowheads="1"/>
              </p:cNvSpPr>
              <p:nvPr/>
            </p:nvSpPr>
            <p:spPr bwMode="auto">
              <a:xfrm>
                <a:off x="1295400" y="2514600"/>
                <a:ext cx="9601200" cy="1570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dirty="0"/>
                  <a:t>A pair of means are considered significantly different at a 5% level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⇔</m:t>
                    </m:r>
                  </m:oMath>
                </a14:m>
                <a:r>
                  <a:rPr lang="en-US" dirty="0"/>
                  <a:t> a 95% confidence interval for the difference </a:t>
                </a:r>
                <a:r>
                  <a:rPr lang="en-US" i="1" dirty="0"/>
                  <a:t>fails</a:t>
                </a:r>
                <a:r>
                  <a:rPr lang="en-US" dirty="0"/>
                  <a:t> to include zero.  </a:t>
                </a:r>
              </a:p>
            </p:txBody>
          </p:sp>
        </mc:Choice>
        <mc:Fallback xmlns="">
          <p:sp>
            <p:nvSpPr>
              <p:cNvPr id="15363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5400" y="2514600"/>
                <a:ext cx="9601200" cy="1570038"/>
              </a:xfrm>
              <a:prstGeom prst="rect">
                <a:avLst/>
              </a:prstGeom>
              <a:blipFill>
                <a:blip r:embed="rId2"/>
                <a:stretch>
                  <a:fillRect l="-1651" t="-5447" r="-1968" b="-1128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9586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Fisher’s LSD</a:t>
            </a:r>
            <a:br>
              <a:rPr lang="en-US">
                <a:solidFill>
                  <a:srgbClr val="FFFF66"/>
                </a:solidFill>
              </a:rPr>
            </a:br>
            <a:r>
              <a:rPr lang="en-US">
                <a:solidFill>
                  <a:srgbClr val="FFFF66"/>
                </a:solidFill>
              </a:rPr>
              <a:t>(Least Significant Difference)</a:t>
            </a:r>
          </a:p>
        </p:txBody>
      </p:sp>
      <p:graphicFrame>
        <p:nvGraphicFramePr>
          <p:cNvPr id="281603" name="Object 2"/>
          <p:cNvGraphicFramePr>
            <a:graphicFrameLocks noChangeAspect="1"/>
          </p:cNvGraphicFramePr>
          <p:nvPr/>
        </p:nvGraphicFramePr>
        <p:xfrm>
          <a:off x="2971800" y="2209801"/>
          <a:ext cx="6477000" cy="203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3" imgW="1574640" imgH="495000" progId="Equation.3">
                  <p:embed/>
                </p:oleObj>
              </mc:Choice>
              <mc:Fallback>
                <p:oleObj name="Equation" r:id="rId3" imgW="1574640" imgH="495000" progId="Equation.3">
                  <p:embed/>
                  <p:pic>
                    <p:nvPicPr>
                      <p:cNvPr id="28160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209801"/>
                        <a:ext cx="6477000" cy="2035175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1604" name="Text Box 4"/>
          <p:cNvSpPr txBox="1">
            <a:spLocks noChangeArrowheads="1"/>
          </p:cNvSpPr>
          <p:nvPr/>
        </p:nvSpPr>
        <p:spPr bwMode="auto">
          <a:xfrm>
            <a:off x="1524000" y="5105400"/>
            <a:ext cx="9144000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Aft>
                <a:spcPct val="25000"/>
              </a:spcAft>
            </a:pPr>
            <a:r>
              <a:rPr lang="en-US" sz="3600">
                <a:solidFill>
                  <a:schemeClr val="tx1"/>
                </a:solidFill>
              </a:rPr>
              <a:t>Conclude </a:t>
            </a:r>
            <a:r>
              <a:rPr lang="en-US" sz="3600">
                <a:solidFill>
                  <a:schemeClr val="tx1"/>
                </a:solidFill>
                <a:sym typeface="Symbol" pitchFamily="18" charset="2"/>
              </a:rPr>
              <a:t></a:t>
            </a:r>
            <a:r>
              <a:rPr lang="en-US" sz="3600" baseline="-25000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lang="en-US" sz="3600">
                <a:solidFill>
                  <a:schemeClr val="tx1"/>
                </a:solidFill>
                <a:sym typeface="Symbol" pitchFamily="18" charset="2"/>
              </a:rPr>
              <a:t> differs from </a:t>
            </a:r>
            <a:r>
              <a:rPr lang="en-US" sz="3600" baseline="-25000">
                <a:solidFill>
                  <a:schemeClr val="tx1"/>
                </a:solidFill>
                <a:sym typeface="Symbol" pitchFamily="18" charset="2"/>
              </a:rPr>
              <a:t>j</a:t>
            </a:r>
            <a:r>
              <a:rPr lang="en-US" sz="3600">
                <a:solidFill>
                  <a:schemeClr val="tx1"/>
                </a:solidFill>
                <a:sym typeface="Symbol" pitchFamily="18" charset="2"/>
              </a:rPr>
              <a:t> </a:t>
            </a: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7543801" y="5029201"/>
          <a:ext cx="2563813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5" imgW="927000" imgH="279360" progId="Equation.3">
                  <p:embed/>
                </p:oleObj>
              </mc:Choice>
              <mc:Fallback>
                <p:oleObj name="Equation" r:id="rId5" imgW="927000" imgH="279360" progId="Equation.3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1" y="5029201"/>
                        <a:ext cx="2563813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7696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99"/>
                </a:solidFill>
              </a:rPr>
              <a:t>ANOVA for Grades vs. Students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524000" y="914400"/>
            <a:ext cx="9144000" cy="286232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&gt;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tapply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(Exams4$Grade,Exams4$Student,mean)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Barb Betsy  Bill   Bob   Bud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 75    91    79    83    47 </a:t>
            </a:r>
          </a:p>
          <a:p>
            <a:pPr>
              <a:spcBef>
                <a:spcPct val="0"/>
              </a:spcBef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&gt; mod2=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aov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(Grade~Student,data-Exams4)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&gt; summary(mod2)</a:t>
            </a:r>
          </a:p>
          <a:p>
            <a:pPr>
              <a:spcBef>
                <a:spcPct val="0"/>
              </a:spcBef>
            </a:pPr>
            <a:endParaRPr lang="en-US" sz="1800" b="1" dirty="0">
              <a:solidFill>
                <a:srgbClr val="C0000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     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Df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Sum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Sq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Mean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Sq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F value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Pr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(&gt;F)   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Student      4   4480 1120.00     9.6 0.0004676 ***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Residuals   15   1750  116.67  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6705600" y="2819401"/>
            <a:ext cx="1981200" cy="822305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320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752600" y="3776722"/>
            <a:ext cx="79248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rgbClr val="FFFF99"/>
                </a:solidFill>
              </a:rPr>
              <a:t>There is a significant difference in mean exam score between the students.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438400" y="4896376"/>
                <a:ext cx="6781800" cy="1183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FF99"/>
                          </a:solidFill>
                          <a:latin typeface="Cambria Math" panose="02040503050406030204" pitchFamily="18" charset="0"/>
                        </a:rPr>
                        <m:t>𝐿𝑆𝐷</m:t>
                      </m:r>
                      <m:r>
                        <a:rPr lang="en-US" i="1">
                          <a:solidFill>
                            <a:srgbClr val="FFFF99"/>
                          </a:solidFill>
                          <a:latin typeface="Cambria Math" panose="02040503050406030204" pitchFamily="18" charset="0"/>
                        </a:rPr>
                        <m:t>=2.132</m:t>
                      </m:r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FFFF99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solidFill>
                                <a:srgbClr val="FFFF99"/>
                              </a:solidFill>
                              <a:latin typeface="Cambria Math" panose="02040503050406030204" pitchFamily="18" charset="0"/>
                            </a:rPr>
                            <m:t>116.67</m:t>
                          </m:r>
                        </m:e>
                      </m:rad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FFFF99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FFFF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FFFF99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FFFF99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i="1">
                              <a:solidFill>
                                <a:srgbClr val="FFFF99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FFFF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FFFF99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FFFF99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rad>
                      <m:r>
                        <a:rPr lang="en-US" i="1">
                          <a:solidFill>
                            <a:srgbClr val="FFFF99"/>
                          </a:solidFill>
                          <a:latin typeface="Cambria Math" panose="02040503050406030204" pitchFamily="18" charset="0"/>
                        </a:rPr>
                        <m:t>=16.3</m:t>
                      </m:r>
                    </m:oMath>
                  </m:oMathPara>
                </a14:m>
                <a:endParaRPr lang="en-US" dirty="0">
                  <a:solidFill>
                    <a:srgbClr val="FFFF99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4896376"/>
                <a:ext cx="6781800" cy="11835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 bwMode="auto">
          <a:xfrm>
            <a:off x="1524000" y="1185436"/>
            <a:ext cx="3352800" cy="5847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3200"/>
          </a:p>
        </p:txBody>
      </p:sp>
      <p:sp>
        <p:nvSpPr>
          <p:cNvPr id="9" name="Rectangle 8"/>
          <p:cNvSpPr/>
          <p:nvPr/>
        </p:nvSpPr>
        <p:spPr bwMode="auto">
          <a:xfrm>
            <a:off x="5029200" y="1213824"/>
            <a:ext cx="685800" cy="5847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3200"/>
          </a:p>
        </p:txBody>
      </p:sp>
      <p:sp>
        <p:nvSpPr>
          <p:cNvPr id="5" name="TextBox 4"/>
          <p:cNvSpPr txBox="1"/>
          <p:nvPr/>
        </p:nvSpPr>
        <p:spPr>
          <a:xfrm>
            <a:off x="6858000" y="1290356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Bud’s mean  grade is sig. different from the other four. </a:t>
            </a:r>
          </a:p>
        </p:txBody>
      </p:sp>
    </p:spTree>
    <p:extLst>
      <p:ext uri="{BB962C8B-B14F-4D97-AF65-F5344CB8AC3E}">
        <p14:creationId xmlns:p14="http://schemas.microsoft.com/office/powerpoint/2010/main" val="330806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Problem of Multiplicity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752600" y="1828800"/>
            <a:ext cx="8686800" cy="179863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When doing </a:t>
            </a:r>
            <a:r>
              <a:rPr lang="en-US" u="sng" dirty="0"/>
              <a:t>many</a:t>
            </a:r>
            <a:r>
              <a:rPr lang="en-US" dirty="0"/>
              <a:t> pairwise comparisons </a:t>
            </a:r>
            <a:r>
              <a:rPr lang="en-US" dirty="0">
                <a:sym typeface="Symbol" pitchFamily="18" charset="2"/>
              </a:rPr>
              <a:t> likely to make a Type I error (find a false difference)</a:t>
            </a:r>
          </a:p>
          <a:p>
            <a:r>
              <a:rPr lang="en-US" dirty="0">
                <a:sym typeface="Symbol" pitchFamily="18" charset="2"/>
              </a:rPr>
              <a:t> Fisher’s LSD may be too lenient (liberal)</a:t>
            </a:r>
            <a:endParaRPr lang="en-US" dirty="0"/>
          </a:p>
        </p:txBody>
      </p:sp>
      <p:sp>
        <p:nvSpPr>
          <p:cNvPr id="282628" name="Text Box 4"/>
          <p:cNvSpPr txBox="1">
            <a:spLocks noChangeArrowheads="1"/>
          </p:cNvSpPr>
          <p:nvPr/>
        </p:nvSpPr>
        <p:spPr bwMode="auto">
          <a:xfrm>
            <a:off x="1828800" y="3657600"/>
            <a:ext cx="8382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>
                <a:solidFill>
                  <a:schemeClr val="bg1"/>
                </a:solidFill>
              </a:rPr>
              <a:t>Possible fixes:</a:t>
            </a:r>
          </a:p>
          <a:p>
            <a:pPr>
              <a:spcBef>
                <a:spcPct val="0"/>
              </a:spcBef>
              <a:buFontTx/>
              <a:buAutoNum type="alphaLcParenBoth"/>
            </a:pPr>
            <a:r>
              <a:rPr lang="en-US"/>
              <a:t> Do only a few pre-planned comparisons</a:t>
            </a:r>
          </a:p>
          <a:p>
            <a:pPr>
              <a:spcBef>
                <a:spcPct val="0"/>
              </a:spcBef>
              <a:buFontTx/>
              <a:buAutoNum type="alphaLcParenBoth"/>
            </a:pPr>
            <a:r>
              <a:rPr lang="en-US"/>
              <a:t> Use a smaller </a:t>
            </a:r>
            <a:r>
              <a:rPr lang="en-US">
                <a:sym typeface="Symbol" pitchFamily="18" charset="2"/>
              </a:rPr>
              <a:t> for each test. </a:t>
            </a:r>
            <a:endParaRPr lang="en-US"/>
          </a:p>
        </p:txBody>
      </p:sp>
      <p:sp>
        <p:nvSpPr>
          <p:cNvPr id="282629" name="Text Box 5"/>
          <p:cNvSpPr txBox="1">
            <a:spLocks noChangeArrowheads="1"/>
          </p:cNvSpPr>
          <p:nvPr/>
        </p:nvSpPr>
        <p:spPr bwMode="auto">
          <a:xfrm>
            <a:off x="1905000" y="5334000"/>
            <a:ext cx="8534400" cy="1066800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Bonferroni adjustment:</a:t>
            </a:r>
            <a:r>
              <a:rPr lang="en-US"/>
              <a:t> When doing </a:t>
            </a:r>
            <a:r>
              <a:rPr lang="en-US" i="1">
                <a:solidFill>
                  <a:schemeClr val="bg1"/>
                </a:solidFill>
              </a:rPr>
              <a:t>m</a:t>
            </a:r>
            <a:r>
              <a:rPr lang="en-US"/>
              <a:t> tests with a </a:t>
            </a:r>
            <a:r>
              <a:rPr lang="en-US" i="1"/>
              <a:t>overall</a:t>
            </a:r>
            <a:r>
              <a:rPr lang="en-US"/>
              <a:t> error rate of </a:t>
            </a:r>
            <a:r>
              <a:rPr lang="en-US">
                <a:solidFill>
                  <a:schemeClr val="bg1"/>
                </a:solidFill>
                <a:sym typeface="Symbol" pitchFamily="18" charset="2"/>
              </a:rPr>
              <a:t>*</a:t>
            </a:r>
            <a:r>
              <a:rPr lang="en-US">
                <a:sym typeface="Symbol" pitchFamily="18" charset="2"/>
              </a:rPr>
              <a:t>, use </a:t>
            </a:r>
            <a:r>
              <a:rPr lang="en-US">
                <a:solidFill>
                  <a:schemeClr val="bg1"/>
                </a:solidFill>
                <a:sym typeface="Symbol" pitchFamily="18" charset="2"/>
              </a:rPr>
              <a:t></a:t>
            </a:r>
            <a:r>
              <a:rPr lang="en-US" i="1">
                <a:solidFill>
                  <a:schemeClr val="bg1"/>
                </a:solidFill>
                <a:sym typeface="Symbol" pitchFamily="18" charset="2"/>
              </a:rPr>
              <a:t>  </a:t>
            </a:r>
            <a:r>
              <a:rPr lang="en-US">
                <a:solidFill>
                  <a:schemeClr val="bg1"/>
                </a:solidFill>
                <a:sym typeface="Symbol" pitchFamily="18" charset="2"/>
              </a:rPr>
              <a:t></a:t>
            </a:r>
            <a:r>
              <a:rPr lang="en-US" i="1">
                <a:solidFill>
                  <a:schemeClr val="bg1"/>
                </a:solidFill>
                <a:sym typeface="Symbol" pitchFamily="18" charset="2"/>
              </a:rPr>
              <a:t>*/m</a:t>
            </a:r>
            <a:r>
              <a:rPr lang="en-US">
                <a:sym typeface="Symbol" pitchFamily="18" charset="2"/>
              </a:rPr>
              <a:t> for each test.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649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99"/>
                </a:solidFill>
              </a:rPr>
              <a:t>ANOVA for Grades vs. Students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524000" y="914400"/>
            <a:ext cx="9144000" cy="286232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&gt;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tapply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(Exams4$Grade,Exams4$Student,mean)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Barb Betsy  Bill   Bob   Bud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 75    91    79    83    47 </a:t>
            </a:r>
          </a:p>
          <a:p>
            <a:pPr>
              <a:spcBef>
                <a:spcPct val="0"/>
              </a:spcBef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&gt; mod2=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aov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(Grade~Student,data-Exams4)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&gt; summary(mod2)</a:t>
            </a:r>
          </a:p>
          <a:p>
            <a:pPr>
              <a:spcBef>
                <a:spcPct val="0"/>
              </a:spcBef>
            </a:pPr>
            <a:endParaRPr lang="en-US" sz="1800" b="1" dirty="0">
              <a:solidFill>
                <a:srgbClr val="C0000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     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Df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Sum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Sq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Mean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Sq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F value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Pr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(&gt;F)   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Student      4   4480 1120.00     9.6 0.0004676 ***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Residuals   15   1750  116.67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4"/>
              <p:cNvSpPr txBox="1">
                <a:spLocks noChangeArrowheads="1"/>
              </p:cNvSpPr>
              <p:nvPr/>
            </p:nvSpPr>
            <p:spPr bwMode="auto">
              <a:xfrm>
                <a:off x="1600200" y="3776723"/>
                <a:ext cx="9067800" cy="7988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dirty="0">
                    <a:solidFill>
                      <a:srgbClr val="FFFF99"/>
                    </a:solidFill>
                  </a:rPr>
                  <a:t>10 comparisons </a:t>
                </a:r>
                <a:r>
                  <a:rPr lang="en-US" dirty="0">
                    <a:solidFill>
                      <a:srgbClr val="FFFF99"/>
                    </a:solidFill>
                    <a:sym typeface="Symbol" panose="05050102010706020507" pitchFamily="18" charset="2"/>
                  </a:rPr>
                  <a:t> use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FF99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𝛼</m:t>
                    </m:r>
                    <m:r>
                      <a:rPr lang="en-US" i="1">
                        <a:solidFill>
                          <a:srgbClr val="FFFF99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FFFF99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FF99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0.05</m:t>
                        </m:r>
                      </m:num>
                      <m:den>
                        <m:r>
                          <a:rPr lang="en-US" i="1">
                            <a:solidFill>
                              <a:srgbClr val="FFFF99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10</m:t>
                        </m:r>
                      </m:den>
                    </m:f>
                    <m:r>
                      <a:rPr lang="en-US" i="1">
                        <a:solidFill>
                          <a:srgbClr val="FFFF99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=0.005</m:t>
                    </m:r>
                  </m:oMath>
                </a14:m>
                <a:r>
                  <a:rPr lang="en-US" dirty="0">
                    <a:solidFill>
                      <a:srgbClr val="FFFF99"/>
                    </a:solidFill>
                    <a:sym typeface="Symbol" panose="05050102010706020507" pitchFamily="18" charset="2"/>
                  </a:rPr>
                  <a:t> for each test </a:t>
                </a:r>
                <a:endParaRPr lang="en-US" dirty="0">
                  <a:solidFill>
                    <a:srgbClr val="FFFF99"/>
                  </a:solidFill>
                </a:endParaRPr>
              </a:p>
            </p:txBody>
          </p:sp>
        </mc:Choice>
        <mc:Fallback xmlns="">
          <p:sp>
            <p:nvSpPr>
              <p:cNvPr id="6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0200" y="3776723"/>
                <a:ext cx="9067800" cy="798873"/>
              </a:xfrm>
              <a:prstGeom prst="rect">
                <a:avLst/>
              </a:prstGeom>
              <a:blipFill>
                <a:blip r:embed="rId2"/>
                <a:stretch>
                  <a:fillRect l="-1748" r="-1681" b="-992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407920" y="4658419"/>
                <a:ext cx="6781800" cy="1183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FF99"/>
                          </a:solidFill>
                          <a:latin typeface="Cambria Math" panose="02040503050406030204" pitchFamily="18" charset="0"/>
                        </a:rPr>
                        <m:t>𝐵𝑆𝐷</m:t>
                      </m:r>
                      <m:r>
                        <a:rPr lang="en-US" i="1">
                          <a:solidFill>
                            <a:srgbClr val="FFFF99"/>
                          </a:solidFill>
                          <a:latin typeface="Cambria Math" panose="02040503050406030204" pitchFamily="18" charset="0"/>
                        </a:rPr>
                        <m:t>=3.286</m:t>
                      </m:r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FFFF99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solidFill>
                                <a:srgbClr val="FFFF99"/>
                              </a:solidFill>
                              <a:latin typeface="Cambria Math" panose="02040503050406030204" pitchFamily="18" charset="0"/>
                            </a:rPr>
                            <m:t>116.67</m:t>
                          </m:r>
                        </m:e>
                      </m:rad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FFFF99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FFFF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FFFF99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FFFF99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i="1">
                              <a:solidFill>
                                <a:srgbClr val="FFFF99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FFFF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FFFF99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FFFF99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rad>
                      <m:r>
                        <a:rPr lang="en-US" i="1">
                          <a:solidFill>
                            <a:srgbClr val="FFFF99"/>
                          </a:solidFill>
                          <a:latin typeface="Cambria Math" panose="02040503050406030204" pitchFamily="18" charset="0"/>
                        </a:rPr>
                        <m:t>=25.1</m:t>
                      </m:r>
                    </m:oMath>
                  </m:oMathPara>
                </a14:m>
                <a:endParaRPr lang="en-US" dirty="0">
                  <a:solidFill>
                    <a:srgbClr val="FFFF99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920" y="4658419"/>
                <a:ext cx="6781800" cy="11835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 bwMode="auto">
          <a:xfrm>
            <a:off x="1524000" y="1185436"/>
            <a:ext cx="3352800" cy="5847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3200"/>
          </a:p>
        </p:txBody>
      </p:sp>
      <p:sp>
        <p:nvSpPr>
          <p:cNvPr id="9" name="Rectangle 8"/>
          <p:cNvSpPr/>
          <p:nvPr/>
        </p:nvSpPr>
        <p:spPr bwMode="auto">
          <a:xfrm>
            <a:off x="5029200" y="1213824"/>
            <a:ext cx="685800" cy="5847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3200"/>
          </a:p>
        </p:txBody>
      </p:sp>
      <p:sp>
        <p:nvSpPr>
          <p:cNvPr id="5" name="TextBox 4"/>
          <p:cNvSpPr txBox="1"/>
          <p:nvPr/>
        </p:nvSpPr>
        <p:spPr>
          <a:xfrm>
            <a:off x="6858000" y="1290356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Bud’s mean  grade is sig. different from the other four.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00300" y="6248401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t* for 99.5%</a:t>
            </a:r>
          </a:p>
        </p:txBody>
      </p:sp>
      <p:cxnSp>
        <p:nvCxnSpPr>
          <p:cNvPr id="10" name="Straight Arrow Connector 9"/>
          <p:cNvCxnSpPr/>
          <p:nvPr/>
        </p:nvCxnSpPr>
        <p:spPr bwMode="auto">
          <a:xfrm flipV="1">
            <a:off x="3657600" y="5758409"/>
            <a:ext cx="609600" cy="500122"/>
          </a:xfrm>
          <a:prstGeom prst="straightConnector1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641399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solidFill>
                  <a:srgbClr val="FFFF66"/>
                </a:solidFill>
              </a:rPr>
              <a:t>ANOVA for Difference in </a:t>
            </a:r>
            <a:r>
              <a:rPr lang="en-US" sz="4000" i="1">
                <a:solidFill>
                  <a:srgbClr val="FFFF66"/>
                </a:solidFill>
              </a:rPr>
              <a:t>K</a:t>
            </a:r>
            <a:r>
              <a:rPr lang="en-US" sz="4000">
                <a:solidFill>
                  <a:srgbClr val="FFFF66"/>
                </a:solidFill>
              </a:rPr>
              <a:t> Means</a:t>
            </a:r>
          </a:p>
        </p:txBody>
      </p:sp>
      <p:sp>
        <p:nvSpPr>
          <p:cNvPr id="278531" name="Text Box 3"/>
          <p:cNvSpPr txBox="1">
            <a:spLocks noChangeArrowheads="1"/>
          </p:cNvSpPr>
          <p:nvPr/>
        </p:nvSpPr>
        <p:spPr bwMode="auto">
          <a:xfrm>
            <a:off x="2324100" y="1751806"/>
            <a:ext cx="7543800" cy="6413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600">
                <a:solidFill>
                  <a:schemeClr val="bg1"/>
                </a:solidFill>
              </a:rPr>
              <a:t>Data:</a:t>
            </a:r>
            <a:r>
              <a:rPr lang="en-US" sz="3600"/>
              <a:t> Samples from </a:t>
            </a:r>
            <a:r>
              <a:rPr lang="en-US" sz="3600" i="1"/>
              <a:t>K</a:t>
            </a:r>
            <a:r>
              <a:rPr lang="en-US" sz="3600"/>
              <a:t> different groups</a:t>
            </a:r>
          </a:p>
        </p:txBody>
      </p:sp>
      <p:sp>
        <p:nvSpPr>
          <p:cNvPr id="278532" name="Text Box 4"/>
          <p:cNvSpPr txBox="1">
            <a:spLocks noChangeArrowheads="1"/>
          </p:cNvSpPr>
          <p:nvPr/>
        </p:nvSpPr>
        <p:spPr bwMode="auto">
          <a:xfrm>
            <a:off x="2286000" y="2587625"/>
            <a:ext cx="7620000" cy="27749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Summary statistics: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78534" name="Text Box 6"/>
          <p:cNvSpPr txBox="1">
            <a:spLocks noChangeArrowheads="1"/>
          </p:cNvSpPr>
          <p:nvPr/>
        </p:nvSpPr>
        <p:spPr bwMode="auto">
          <a:xfrm>
            <a:off x="7924800" y="3548028"/>
            <a:ext cx="2743200" cy="579438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For each group</a:t>
            </a:r>
          </a:p>
        </p:txBody>
      </p:sp>
      <p:sp>
        <p:nvSpPr>
          <p:cNvPr id="278535" name="Line 7"/>
          <p:cNvSpPr>
            <a:spLocks noChangeShapeType="1"/>
          </p:cNvSpPr>
          <p:nvPr/>
        </p:nvSpPr>
        <p:spPr bwMode="auto">
          <a:xfrm flipH="1">
            <a:off x="7924800" y="4258504"/>
            <a:ext cx="990600" cy="685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8536" name="Line 8"/>
          <p:cNvSpPr>
            <a:spLocks noChangeShapeType="1"/>
          </p:cNvSpPr>
          <p:nvPr/>
        </p:nvSpPr>
        <p:spPr bwMode="auto">
          <a:xfrm flipH="1" flipV="1">
            <a:off x="7924800" y="2973318"/>
            <a:ext cx="9144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8538" name="Text Box 10"/>
          <p:cNvSpPr txBox="1">
            <a:spLocks noChangeArrowheads="1"/>
          </p:cNvSpPr>
          <p:nvPr/>
        </p:nvSpPr>
        <p:spPr bwMode="auto">
          <a:xfrm>
            <a:off x="2769498" y="4287114"/>
            <a:ext cx="2209800" cy="579438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Combine all</a:t>
            </a:r>
          </a:p>
        </p:txBody>
      </p:sp>
      <p:sp>
        <p:nvSpPr>
          <p:cNvPr id="278539" name="Text Box 11"/>
          <p:cNvSpPr txBox="1">
            <a:spLocks noChangeArrowheads="1"/>
          </p:cNvSpPr>
          <p:nvPr/>
        </p:nvSpPr>
        <p:spPr bwMode="auto">
          <a:xfrm>
            <a:off x="3505200" y="5480741"/>
            <a:ext cx="5181600" cy="1190625"/>
          </a:xfrm>
          <a:prstGeom prst="rect">
            <a:avLst/>
          </a:prstGeom>
          <a:solidFill>
            <a:srgbClr val="66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600"/>
              <a:t>Test:  </a:t>
            </a:r>
            <a:r>
              <a:rPr lang="en-US"/>
              <a:t> </a:t>
            </a:r>
            <a:r>
              <a:rPr lang="en-US" sz="3600">
                <a:solidFill>
                  <a:schemeClr val="bg1"/>
                </a:solidFill>
              </a:rPr>
              <a:t>H</a:t>
            </a:r>
            <a:r>
              <a:rPr lang="en-US" sz="3600" baseline="-25000">
                <a:solidFill>
                  <a:schemeClr val="bg1"/>
                </a:solidFill>
              </a:rPr>
              <a:t>o</a:t>
            </a:r>
            <a:r>
              <a:rPr lang="en-US" sz="3600">
                <a:solidFill>
                  <a:schemeClr val="bg1"/>
                </a:solidFill>
              </a:rPr>
              <a:t>: </a:t>
            </a:r>
            <a:r>
              <a:rPr lang="en-US" sz="3600">
                <a:solidFill>
                  <a:schemeClr val="bg1"/>
                </a:solidFill>
                <a:sym typeface="Symbol" pitchFamily="18" charset="2"/>
              </a:rPr>
              <a:t></a:t>
            </a:r>
            <a:r>
              <a:rPr lang="en-US" sz="3600" baseline="-25000">
                <a:solidFill>
                  <a:schemeClr val="bg1"/>
                </a:solidFill>
                <a:sym typeface="Symbol" pitchFamily="18" charset="2"/>
              </a:rPr>
              <a:t>1</a:t>
            </a:r>
            <a:r>
              <a:rPr lang="en-US" sz="3600">
                <a:solidFill>
                  <a:schemeClr val="bg1"/>
                </a:solidFill>
                <a:sym typeface="Symbol" pitchFamily="18" charset="2"/>
              </a:rPr>
              <a:t> = </a:t>
            </a:r>
            <a:r>
              <a:rPr lang="en-US" sz="3600" baseline="-25000">
                <a:solidFill>
                  <a:schemeClr val="bg1"/>
                </a:solidFill>
                <a:sym typeface="Symbol" pitchFamily="18" charset="2"/>
              </a:rPr>
              <a:t>2</a:t>
            </a:r>
            <a:r>
              <a:rPr lang="en-US" sz="3600">
                <a:solidFill>
                  <a:schemeClr val="bg1"/>
                </a:solidFill>
                <a:sym typeface="Symbol" pitchFamily="18" charset="2"/>
              </a:rPr>
              <a:t>=...= </a:t>
            </a:r>
            <a:r>
              <a:rPr lang="en-US" sz="3600" baseline="-25000">
                <a:solidFill>
                  <a:schemeClr val="bg1"/>
                </a:solidFill>
                <a:sym typeface="Symbol" pitchFamily="18" charset="2"/>
              </a:rPr>
              <a:t>K</a:t>
            </a:r>
            <a:endParaRPr lang="en-US" sz="3600">
              <a:solidFill>
                <a:schemeClr val="bg1"/>
              </a:solidFill>
              <a:sym typeface="Symbol" pitchFamily="18" charset="2"/>
            </a:endParaRPr>
          </a:p>
          <a:p>
            <a:pPr>
              <a:spcBef>
                <a:spcPct val="0"/>
              </a:spcBef>
            </a:pPr>
            <a:r>
              <a:rPr lang="en-US" sz="3600" dirty="0">
                <a:solidFill>
                  <a:schemeClr val="bg1"/>
                </a:solidFill>
                <a:sym typeface="Symbol" pitchFamily="18" charset="2"/>
              </a:rPr>
              <a:t>           H</a:t>
            </a:r>
            <a:r>
              <a:rPr lang="en-US" sz="3600" baseline="-25000" dirty="0">
                <a:solidFill>
                  <a:schemeClr val="bg1"/>
                </a:solidFill>
                <a:sym typeface="Symbol" pitchFamily="18" charset="2"/>
              </a:rPr>
              <a:t>a</a:t>
            </a:r>
            <a:r>
              <a:rPr lang="en-US" sz="3600" dirty="0">
                <a:solidFill>
                  <a:schemeClr val="bg1"/>
                </a:solidFill>
                <a:sym typeface="Symbol" pitchFamily="18" charset="2"/>
              </a:rPr>
              <a:t>: Some </a:t>
            </a:r>
            <a:r>
              <a:rPr lang="en-US" sz="3600" baseline="-25000" dirty="0" err="1">
                <a:solidFill>
                  <a:schemeClr val="bg1"/>
                </a:solidFill>
                <a:sym typeface="Symbol" pitchFamily="18" charset="2"/>
              </a:rPr>
              <a:t>i</a:t>
            </a:r>
            <a:r>
              <a:rPr lang="en-US" sz="3600" dirty="0">
                <a:solidFill>
                  <a:schemeClr val="bg1"/>
                </a:solidFill>
                <a:sym typeface="Symbol" pitchFamily="18" charset="2"/>
              </a:rPr>
              <a:t> </a:t>
            </a:r>
            <a:r>
              <a:rPr lang="en-US" sz="3600" baseline="-25000" dirty="0">
                <a:solidFill>
                  <a:schemeClr val="bg1"/>
                </a:solidFill>
                <a:sym typeface="Symbol" pitchFamily="18" charset="2"/>
              </a:rPr>
              <a:t>j</a:t>
            </a:r>
            <a:endParaRPr lang="en-US" sz="3600" dirty="0"/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/>
        </p:nvGraphicFramePr>
        <p:xfrm>
          <a:off x="5638801" y="2810669"/>
          <a:ext cx="2182813" cy="232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3" imgW="850680" imgH="914400" progId="Equation.3">
                  <p:embed/>
                </p:oleObj>
              </mc:Choice>
              <mc:Fallback>
                <p:oleObj name="Equation" r:id="rId3" imgW="850680" imgH="914400" progId="Equation.3">
                  <p:embed/>
                  <p:pic>
                    <p:nvPicPr>
                      <p:cNvPr id="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1" y="2810669"/>
                        <a:ext cx="2182813" cy="23288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5"/>
          <p:cNvGraphicFramePr>
            <a:graphicFrameLocks noChangeAspect="1"/>
          </p:cNvGraphicFramePr>
          <p:nvPr/>
        </p:nvGraphicFramePr>
        <p:xfrm>
          <a:off x="2769499" y="3516383"/>
          <a:ext cx="1658937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5" imgW="622080" imgH="215640" progId="Equation.3">
                  <p:embed/>
                </p:oleObj>
              </mc:Choice>
              <mc:Fallback>
                <p:oleObj name="Equation" r:id="rId5" imgW="622080" imgH="215640" progId="Equation.3">
                  <p:embed/>
                  <p:pic>
                    <p:nvPicPr>
                      <p:cNvPr id="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9499" y="3516383"/>
                        <a:ext cx="1658937" cy="576263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6047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Tukey’s HSD</a:t>
            </a:r>
            <a:br>
              <a:rPr lang="en-US">
                <a:solidFill>
                  <a:srgbClr val="FFFF66"/>
                </a:solidFill>
              </a:rPr>
            </a:br>
            <a:r>
              <a:rPr lang="en-US">
                <a:solidFill>
                  <a:srgbClr val="FFFF66"/>
                </a:solidFill>
              </a:rPr>
              <a:t>(Honestly Significant Difference)</a:t>
            </a:r>
          </a:p>
        </p:txBody>
      </p:sp>
      <p:sp>
        <p:nvSpPr>
          <p:cNvPr id="282627" name="Text Box 3"/>
          <p:cNvSpPr txBox="1">
            <a:spLocks noChangeArrowheads="1"/>
          </p:cNvSpPr>
          <p:nvPr/>
        </p:nvSpPr>
        <p:spPr bwMode="auto">
          <a:xfrm>
            <a:off x="1257300" y="2145136"/>
            <a:ext cx="9677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Replace t* with a value </a:t>
            </a:r>
            <a:r>
              <a:rPr lang="en-US" i="1" dirty="0"/>
              <a:t>q</a:t>
            </a:r>
            <a:r>
              <a:rPr lang="en-US" dirty="0"/>
              <a:t>* from the </a:t>
            </a:r>
            <a:r>
              <a:rPr lang="en-US" i="1" dirty="0">
                <a:solidFill>
                  <a:schemeClr val="bg1"/>
                </a:solidFill>
              </a:rPr>
              <a:t>studentized range distribution </a:t>
            </a:r>
            <a:r>
              <a:rPr lang="en-US" dirty="0"/>
              <a:t>(use R). </a:t>
            </a:r>
            <a:endParaRPr lang="en-US" i="1" dirty="0">
              <a:solidFill>
                <a:schemeClr val="bg1"/>
              </a:solidFill>
            </a:endParaRPr>
          </a:p>
        </p:txBody>
      </p:sp>
      <p:graphicFrame>
        <p:nvGraphicFramePr>
          <p:cNvPr id="282628" name="Object 4"/>
          <p:cNvGraphicFramePr>
            <a:graphicFrameLocks noChangeAspect="1"/>
          </p:cNvGraphicFramePr>
          <p:nvPr/>
        </p:nvGraphicFramePr>
        <p:xfrm>
          <a:off x="2667001" y="3124201"/>
          <a:ext cx="7104063" cy="203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3" imgW="1726920" imgH="495000" progId="Equation.3">
                  <p:embed/>
                </p:oleObj>
              </mc:Choice>
              <mc:Fallback>
                <p:oleObj name="Equation" r:id="rId3" imgW="1726920" imgH="495000" progId="Equation.3">
                  <p:embed/>
                  <p:pic>
                    <p:nvPicPr>
                      <p:cNvPr id="2826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1" y="3124201"/>
                        <a:ext cx="7104063" cy="2035175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2629" name="Group 5"/>
          <p:cNvGrpSpPr>
            <a:grpSpLocks/>
          </p:cNvGrpSpPr>
          <p:nvPr/>
        </p:nvGrpSpPr>
        <p:grpSpPr bwMode="auto">
          <a:xfrm>
            <a:off x="2362200" y="3810002"/>
            <a:ext cx="7620000" cy="2062163"/>
            <a:chOff x="528" y="2688"/>
            <a:chExt cx="4800" cy="1299"/>
          </a:xfrm>
        </p:grpSpPr>
        <p:sp>
          <p:nvSpPr>
            <p:cNvPr id="282630" name="Text Box 6"/>
            <p:cNvSpPr txBox="1">
              <a:spLocks noChangeArrowheads="1"/>
            </p:cNvSpPr>
            <p:nvPr/>
          </p:nvSpPr>
          <p:spPr bwMode="auto">
            <a:xfrm>
              <a:off x="528" y="3696"/>
              <a:ext cx="4800" cy="291"/>
            </a:xfrm>
            <a:prstGeom prst="rect">
              <a:avLst/>
            </a:prstGeom>
            <a:solidFill>
              <a:srgbClr val="00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dirty="0"/>
                <a:t>Depends on </a:t>
              </a:r>
              <a:r>
                <a:rPr lang="en-US" dirty="0">
                  <a:sym typeface="Symbol" pitchFamily="18" charset="2"/>
                </a:rPr>
                <a:t>, # groups=</a:t>
              </a:r>
              <a:r>
                <a:rPr lang="en-US" i="1" dirty="0">
                  <a:sym typeface="Symbol" pitchFamily="18" charset="2"/>
                </a:rPr>
                <a:t>K</a:t>
              </a:r>
              <a:r>
                <a:rPr lang="en-US" dirty="0">
                  <a:sym typeface="Symbol" pitchFamily="18" charset="2"/>
                </a:rPr>
                <a:t>, and error </a:t>
              </a:r>
              <a:r>
                <a:rPr lang="en-US" dirty="0" err="1">
                  <a:sym typeface="Symbol" pitchFamily="18" charset="2"/>
                </a:rPr>
                <a:t>d.f.</a:t>
              </a:r>
              <a:r>
                <a:rPr lang="en-US" dirty="0">
                  <a:sym typeface="Symbol" pitchFamily="18" charset="2"/>
                </a:rPr>
                <a:t> </a:t>
              </a:r>
              <a:endParaRPr lang="en-US" i="1" dirty="0"/>
            </a:p>
          </p:txBody>
        </p:sp>
        <p:sp>
          <p:nvSpPr>
            <p:cNvPr id="282631" name="Line 7"/>
            <p:cNvSpPr>
              <a:spLocks noChangeShapeType="1"/>
            </p:cNvSpPr>
            <p:nvPr/>
          </p:nvSpPr>
          <p:spPr bwMode="auto">
            <a:xfrm flipV="1">
              <a:off x="1104" y="2688"/>
              <a:ext cx="960" cy="1056"/>
            </a:xfrm>
            <a:prstGeom prst="line">
              <a:avLst/>
            </a:prstGeom>
            <a:noFill/>
            <a:ln w="57150">
              <a:solidFill>
                <a:srgbClr val="00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62200" y="6248400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R:  use    </a:t>
            </a:r>
            <a:r>
              <a:rPr lang="en-US" sz="28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qtukey</a:t>
            </a:r>
            <a:r>
              <a:rPr lang="en-US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(1-</a:t>
            </a:r>
            <a:r>
              <a:rPr lang="en-US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, K, n-K)</a:t>
            </a:r>
            <a:endParaRPr lang="en-US" sz="28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907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99"/>
                </a:solidFill>
              </a:rPr>
              <a:t>ANOVA for Grades vs. Students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524000" y="914401"/>
            <a:ext cx="9144000" cy="369331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&gt;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tapply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(Exams4$Grade,Exams4$Student,mean)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Barb Betsy  Bill   Bob   Bud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 75    91    79    83    47 </a:t>
            </a:r>
          </a:p>
          <a:p>
            <a:pPr>
              <a:spcBef>
                <a:spcPct val="0"/>
              </a:spcBef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&gt; mod2=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aov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(Grade~Student,data-Exams4)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&gt; summary(mod2)</a:t>
            </a:r>
          </a:p>
          <a:p>
            <a:pPr>
              <a:spcBef>
                <a:spcPct val="0"/>
              </a:spcBef>
            </a:pPr>
            <a:endParaRPr lang="en-US" sz="1800" b="1" dirty="0">
              <a:solidFill>
                <a:srgbClr val="C0000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     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Df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Sum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Sq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Mean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Sq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F value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Pr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(&gt;F)   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Student      4   4480 1120.00     9.6 0.0004676 ***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Residuals   15   1750  116.67 </a:t>
            </a:r>
          </a:p>
          <a:p>
            <a:pPr>
              <a:spcBef>
                <a:spcPct val="0"/>
              </a:spcBef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&gt;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qtukey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(1-0.05,5,15)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   4.366985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324100" y="4651111"/>
                <a:ext cx="6781800" cy="1183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FF99"/>
                          </a:solidFill>
                          <a:latin typeface="Cambria Math" panose="02040503050406030204" pitchFamily="18" charset="0"/>
                        </a:rPr>
                        <m:t>𝐻𝑆𝐷</m:t>
                      </m:r>
                      <m:r>
                        <a:rPr lang="en-US" i="1">
                          <a:solidFill>
                            <a:srgbClr val="FFFF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FFFF9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FF99"/>
                              </a:solidFill>
                              <a:latin typeface="Cambria Math" panose="02040503050406030204" pitchFamily="18" charset="0"/>
                            </a:rPr>
                            <m:t>4.37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rgbClr val="FFFF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solidFill>
                                    <a:srgbClr val="FFFF9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FFFF99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solidFill>
                                <a:srgbClr val="FFFF99"/>
                              </a:solidFill>
                              <a:latin typeface="Cambria Math" panose="02040503050406030204" pitchFamily="18" charset="0"/>
                            </a:rPr>
                            <m:t>116.67</m:t>
                          </m:r>
                        </m:e>
                      </m:rad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FFFF99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FFFF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FFFF99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FFFF99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i="1">
                              <a:solidFill>
                                <a:srgbClr val="FFFF99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FFFF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FFFF99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FFFF99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rad>
                      <m:r>
                        <a:rPr lang="en-US" i="1">
                          <a:solidFill>
                            <a:srgbClr val="FFFF99"/>
                          </a:solidFill>
                          <a:latin typeface="Cambria Math" panose="02040503050406030204" pitchFamily="18" charset="0"/>
                        </a:rPr>
                        <m:t>=23.6</m:t>
                      </m:r>
                    </m:oMath>
                  </m:oMathPara>
                </a14:m>
                <a:endParaRPr lang="en-US" dirty="0">
                  <a:solidFill>
                    <a:srgbClr val="FFFF99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100" y="4651111"/>
                <a:ext cx="6781800" cy="11835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 bwMode="auto">
          <a:xfrm>
            <a:off x="1524000" y="1185436"/>
            <a:ext cx="3352800" cy="5847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3200"/>
          </a:p>
        </p:txBody>
      </p:sp>
      <p:sp>
        <p:nvSpPr>
          <p:cNvPr id="9" name="Rectangle 8"/>
          <p:cNvSpPr/>
          <p:nvPr/>
        </p:nvSpPr>
        <p:spPr bwMode="auto">
          <a:xfrm>
            <a:off x="5029200" y="1213824"/>
            <a:ext cx="685800" cy="5847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3200"/>
          </a:p>
        </p:txBody>
      </p:sp>
      <p:sp>
        <p:nvSpPr>
          <p:cNvPr id="5" name="TextBox 4"/>
          <p:cNvSpPr txBox="1"/>
          <p:nvPr/>
        </p:nvSpPr>
        <p:spPr>
          <a:xfrm>
            <a:off x="6858000" y="1290356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Bud’s mean  grade is sig. different from the other four. </a:t>
            </a:r>
          </a:p>
        </p:txBody>
      </p:sp>
    </p:spTree>
    <p:extLst>
      <p:ext uri="{BB962C8B-B14F-4D97-AF65-F5344CB8AC3E}">
        <p14:creationId xmlns:p14="http://schemas.microsoft.com/office/powerpoint/2010/main" val="2290175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810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99"/>
                </a:solidFill>
              </a:rPr>
              <a:t>LSD and BSD in R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524000" y="1447800"/>
            <a:ext cx="9144000" cy="5355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800" b="1" dirty="0">
                <a:solidFill>
                  <a:srgbClr val="006600"/>
                </a:solidFill>
                <a:latin typeface="Courier New" pitchFamily="49" charset="0"/>
              </a:rPr>
              <a:t>#To get pairwise tests using Fisher's LSD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&gt;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pairwise.t.test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(Exams4$Grade,Exams4$Student,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</a:rPr>
              <a:t>p.adj="none"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       Barb    Betsy   Bill    Bob   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Betsy 0.05357 -       -       -     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Bill  0.60812 0.13699 -       -     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Bob   0.31148 0.31148 0.60812 -     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Bud   0.00229 3.8e-05 0.00079 0.00028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P value adjustment method: none </a:t>
            </a:r>
          </a:p>
          <a:p>
            <a:pPr>
              <a:spcBef>
                <a:spcPct val="0"/>
              </a:spcBef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rgbClr val="006600"/>
                </a:solidFill>
                <a:latin typeface="Courier New" pitchFamily="49" charset="0"/>
              </a:rPr>
              <a:t>#To get pairwise tests using </a:t>
            </a:r>
            <a:r>
              <a:rPr lang="en-US" sz="1800" b="1" dirty="0" err="1">
                <a:solidFill>
                  <a:srgbClr val="006600"/>
                </a:solidFill>
                <a:latin typeface="Courier New" pitchFamily="49" charset="0"/>
              </a:rPr>
              <a:t>Bonferroni</a:t>
            </a:r>
            <a:endParaRPr lang="en-US" sz="1800" b="1" dirty="0">
              <a:solidFill>
                <a:srgbClr val="00660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&gt;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pairwise.t.test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(Exams4$Grade,Exams4$Student,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</a:rPr>
              <a:t>p.adj="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</a:rPr>
              <a:t>bonf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</a:rPr>
              <a:t>"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       Barb    Betsy   Bill    Bob   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Betsy 0.53567 -       -       -     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Bill  1.00000 1.00000 -       -     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Bob   1.00000 1.00000 1.00000 -     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Bud   0.02293 0.00038 0.00789 0.00277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P value adjustment method: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bonferroni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34200" y="2618679"/>
            <a:ext cx="3657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Small p-value </a:t>
            </a:r>
            <a:r>
              <a:rPr lang="en-US" sz="2800" dirty="0">
                <a:solidFill>
                  <a:srgbClr val="C00000"/>
                </a:solidFill>
                <a:sym typeface="Symbol" panose="05050102010706020507" pitchFamily="18" charset="2"/>
              </a:rPr>
              <a:t> different group means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2642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2171700" y="228600"/>
            <a:ext cx="7772400" cy="1143000"/>
          </a:xfrm>
        </p:spPr>
        <p:txBody>
          <a:bodyPr/>
          <a:lstStyle/>
          <a:p>
            <a:r>
              <a:rPr lang="en-US" dirty="0" err="1">
                <a:solidFill>
                  <a:srgbClr val="FFFF66"/>
                </a:solidFill>
              </a:rPr>
              <a:t>Tukey</a:t>
            </a:r>
            <a:r>
              <a:rPr lang="en-US" dirty="0">
                <a:solidFill>
                  <a:srgbClr val="FFFF66"/>
                </a:solidFill>
              </a:rPr>
              <a:t> HSD via R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057400" y="1447801"/>
            <a:ext cx="8001000" cy="452431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TukeyHSD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modS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Tukey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multiple comparisons of means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95% family-wise confidence level</a:t>
            </a:r>
          </a:p>
          <a:p>
            <a:pPr>
              <a:spcBef>
                <a:spcPct val="0"/>
              </a:spcBef>
            </a:pP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Fit: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aov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Grade ~ Student)</a:t>
            </a:r>
          </a:p>
          <a:p>
            <a:pPr>
              <a:spcBef>
                <a:spcPct val="0"/>
              </a:spcBef>
            </a:pP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$Student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diff       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lwr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upr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p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adj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Betsy-Barb   16  -7.584413  39.584413 0.2720310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Bill-Barb     4 -19.584413  27.584413 0.9835150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Bob-Barb      8 -15.584413  31.584413 0.8295529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Bud-Barb    -28 -51.584413  -4.415587 0.0166293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Bill-Betsy  -12 -35.584413  11.584413 0.5360462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Bob-Betsy    -8 -31.584413  15.584413 0.8295529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Bud-Betsy   -44 -67.584413 -20.415587 0.0003116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Bob-Bill      4 -19.584413  27.584413 0.9835150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Bud-Bill    -32 -55.584413  -8.415587 0.0060225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Bud-Bob     -36 -59.584413 -12.415587 0.0021941</a:t>
            </a:r>
          </a:p>
        </p:txBody>
      </p:sp>
    </p:spTree>
    <p:extLst>
      <p:ext uri="{BB962C8B-B14F-4D97-AF65-F5344CB8AC3E}">
        <p14:creationId xmlns:p14="http://schemas.microsoft.com/office/powerpoint/2010/main" val="13408459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995261" y="7937"/>
            <a:ext cx="8229600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origpar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=par()          #saves current graphic parameters par(mar=c(4,7,3,1))    #adjusts margins for wider labels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hsd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TukeyHSD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modS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     #save the Tukey  intervals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plot(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hsd,las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=2)        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#plot the intervals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par(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origpar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           #restore graph settings</a:t>
            </a:r>
          </a:p>
        </p:txBody>
      </p:sp>
      <p:sp>
        <p:nvSpPr>
          <p:cNvPr id="4" name="AutoShape 2" descr="http://rstudio.stlawu.local:8787/graphics/plot.png?width=557&amp;height=466&amp;randomizer=2137726881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687" y="1495439"/>
            <a:ext cx="7808173" cy="53407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07776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Example: Exam Scores</a:t>
            </a:r>
          </a:p>
        </p:txBody>
      </p:sp>
      <p:sp>
        <p:nvSpPr>
          <p:cNvPr id="264197" name="Text Box 5"/>
          <p:cNvSpPr txBox="1">
            <a:spLocks noChangeArrowheads="1"/>
          </p:cNvSpPr>
          <p:nvPr/>
        </p:nvSpPr>
        <p:spPr bwMode="auto">
          <a:xfrm>
            <a:off x="1524000" y="4114801"/>
            <a:ext cx="9144000" cy="1384995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We’ve shown (one-way):</a:t>
            </a:r>
          </a:p>
          <a:p>
            <a:pPr>
              <a:spcBef>
                <a:spcPct val="0"/>
              </a:spcBef>
            </a:pPr>
            <a:r>
              <a:rPr lang="en-US" sz="2800" dirty="0"/>
              <a:t>	No significant differences between the exams</a:t>
            </a:r>
          </a:p>
          <a:p>
            <a:pPr>
              <a:spcBef>
                <a:spcPct val="0"/>
              </a:spcBef>
            </a:pPr>
            <a:r>
              <a:rPr lang="en-US" sz="2800" dirty="0"/>
              <a:t>	Significant differences between the students</a:t>
            </a:r>
          </a:p>
        </p:txBody>
      </p:sp>
      <p:sp>
        <p:nvSpPr>
          <p:cNvPr id="264200" name="Text Box 8"/>
          <p:cNvSpPr txBox="1">
            <a:spLocks noChangeArrowheads="1"/>
          </p:cNvSpPr>
          <p:nvPr/>
        </p:nvSpPr>
        <p:spPr bwMode="auto">
          <a:xfrm>
            <a:off x="1066800" y="5676163"/>
            <a:ext cx="10058400" cy="954107"/>
          </a:xfrm>
          <a:prstGeom prst="rect">
            <a:avLst/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/>
              <a:t>Question:</a:t>
            </a:r>
            <a:r>
              <a:rPr lang="en-US" sz="2800">
                <a:solidFill>
                  <a:schemeClr val="bg1"/>
                </a:solidFill>
              </a:rPr>
              <a:t> Can we use BOTH factors to help explain the variability in the exam scores?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752600" y="1066801"/>
            <a:ext cx="8915400" cy="2819401"/>
            <a:chOff x="144" y="672"/>
            <a:chExt cx="5616" cy="1776"/>
          </a:xfrm>
        </p:grpSpPr>
        <p:sp>
          <p:nvSpPr>
            <p:cNvPr id="9222" name="Text Box 3"/>
            <p:cNvSpPr txBox="1">
              <a:spLocks noChangeArrowheads="1"/>
            </p:cNvSpPr>
            <p:nvPr/>
          </p:nvSpPr>
          <p:spPr bwMode="auto">
            <a:xfrm>
              <a:off x="144" y="1008"/>
              <a:ext cx="4752" cy="11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sz="2800"/>
                <a:t>Exam #1: </a:t>
              </a:r>
            </a:p>
            <a:p>
              <a:pPr>
                <a:spcBef>
                  <a:spcPct val="0"/>
                </a:spcBef>
              </a:pPr>
              <a:r>
                <a:rPr lang="en-US" sz="2800"/>
                <a:t>Exam #2:</a:t>
              </a:r>
            </a:p>
            <a:p>
              <a:pPr>
                <a:spcBef>
                  <a:spcPct val="0"/>
                </a:spcBef>
              </a:pPr>
              <a:r>
                <a:rPr lang="en-US" sz="2800"/>
                <a:t>Exam #3:</a:t>
              </a:r>
            </a:p>
            <a:p>
              <a:pPr>
                <a:spcBef>
                  <a:spcPct val="0"/>
                </a:spcBef>
              </a:pPr>
              <a:r>
                <a:rPr lang="en-US" sz="2800"/>
                <a:t>Exam #4: </a:t>
              </a:r>
            </a:p>
          </p:txBody>
        </p:sp>
        <p:sp>
          <p:nvSpPr>
            <p:cNvPr id="9223" name="Text Box 4"/>
            <p:cNvSpPr txBox="1">
              <a:spLocks noChangeArrowheads="1"/>
            </p:cNvSpPr>
            <p:nvPr/>
          </p:nvSpPr>
          <p:spPr bwMode="auto">
            <a:xfrm>
              <a:off x="1200" y="1008"/>
              <a:ext cx="3744" cy="1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sz="2800" b="1">
                  <a:solidFill>
                    <a:schemeClr val="bg1"/>
                  </a:solidFill>
                  <a:latin typeface="Courier New" pitchFamily="49" charset="0"/>
                </a:rPr>
                <a:t> 62   94   68   86   50</a:t>
              </a:r>
            </a:p>
            <a:p>
              <a:pPr>
                <a:spcBef>
                  <a:spcPct val="0"/>
                </a:spcBef>
              </a:pPr>
              <a:r>
                <a:rPr lang="en-US" sz="2800" b="1">
                  <a:solidFill>
                    <a:schemeClr val="bg1"/>
                  </a:solidFill>
                  <a:latin typeface="Courier New" pitchFamily="49" charset="0"/>
                </a:rPr>
                <a:t> 87   95   93   97   63</a:t>
              </a:r>
            </a:p>
            <a:p>
              <a:pPr>
                <a:spcBef>
                  <a:spcPct val="0"/>
                </a:spcBef>
              </a:pPr>
              <a:r>
                <a:rPr lang="en-US" sz="2800" b="1">
                  <a:solidFill>
                    <a:schemeClr val="bg1"/>
                  </a:solidFill>
                  <a:latin typeface="Courier New" pitchFamily="49" charset="0"/>
                </a:rPr>
                <a:t> 74   86   82   70   28</a:t>
              </a:r>
            </a:p>
            <a:p>
              <a:pPr>
                <a:spcBef>
                  <a:spcPct val="0"/>
                </a:spcBef>
              </a:pPr>
              <a:r>
                <a:rPr lang="en-US" sz="2800" b="1">
                  <a:solidFill>
                    <a:schemeClr val="bg1"/>
                  </a:solidFill>
                  <a:latin typeface="Courier New" pitchFamily="49" charset="0"/>
                </a:rPr>
                <a:t> 77   89   73   79   47</a:t>
              </a:r>
            </a:p>
          </p:txBody>
        </p:sp>
        <p:sp>
          <p:nvSpPr>
            <p:cNvPr id="9224" name="Text Box 6"/>
            <p:cNvSpPr txBox="1">
              <a:spLocks noChangeArrowheads="1"/>
            </p:cNvSpPr>
            <p:nvPr/>
          </p:nvSpPr>
          <p:spPr bwMode="auto">
            <a:xfrm>
              <a:off x="672" y="2118"/>
              <a:ext cx="451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sz="2800" dirty="0"/>
                <a:t>Mean   </a:t>
              </a:r>
              <a:r>
                <a:rPr lang="en-US" sz="2800" b="1" dirty="0">
                  <a:latin typeface="Courier New" pitchFamily="49" charset="0"/>
                </a:rPr>
                <a:t>75   91   79   83   47</a:t>
              </a:r>
            </a:p>
          </p:txBody>
        </p:sp>
        <p:sp>
          <p:nvSpPr>
            <p:cNvPr id="9225" name="Text Box 7"/>
            <p:cNvSpPr txBox="1">
              <a:spLocks noChangeArrowheads="1"/>
            </p:cNvSpPr>
            <p:nvPr/>
          </p:nvSpPr>
          <p:spPr bwMode="auto">
            <a:xfrm>
              <a:off x="1248" y="672"/>
              <a:ext cx="3648" cy="33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800" dirty="0"/>
                <a:t>Barb   Betsy    </a:t>
              </a:r>
              <a:r>
                <a:rPr lang="en-US" sz="2800"/>
                <a:t>Bill      Bob     </a:t>
              </a:r>
              <a:r>
                <a:rPr lang="en-US" sz="2800" dirty="0"/>
                <a:t>Bud</a:t>
              </a:r>
            </a:p>
          </p:txBody>
        </p:sp>
        <p:sp>
          <p:nvSpPr>
            <p:cNvPr id="9226" name="Text Box 10"/>
            <p:cNvSpPr txBox="1">
              <a:spLocks noChangeArrowheads="1"/>
            </p:cNvSpPr>
            <p:nvPr/>
          </p:nvSpPr>
          <p:spPr bwMode="auto">
            <a:xfrm>
              <a:off x="4896" y="721"/>
              <a:ext cx="864" cy="1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800" dirty="0"/>
                <a:t>Mean</a:t>
              </a:r>
            </a:p>
            <a:p>
              <a:pPr algn="ctr">
                <a:spcBef>
                  <a:spcPct val="0"/>
                </a:spcBef>
              </a:pPr>
              <a:r>
                <a:rPr lang="en-US" sz="2800" b="1" dirty="0">
                  <a:latin typeface="Courier New" pitchFamily="49" charset="0"/>
                </a:rPr>
                <a:t>72</a:t>
              </a:r>
            </a:p>
            <a:p>
              <a:pPr algn="ctr">
                <a:spcBef>
                  <a:spcPct val="0"/>
                </a:spcBef>
              </a:pPr>
              <a:r>
                <a:rPr lang="en-US" sz="2800" b="1" dirty="0">
                  <a:latin typeface="Courier New" pitchFamily="49" charset="0"/>
                </a:rPr>
                <a:t>87</a:t>
              </a:r>
            </a:p>
            <a:p>
              <a:pPr algn="ctr">
                <a:spcBef>
                  <a:spcPct val="0"/>
                </a:spcBef>
              </a:pPr>
              <a:r>
                <a:rPr lang="en-US" sz="2800" b="1" dirty="0">
                  <a:latin typeface="Courier New" pitchFamily="49" charset="0"/>
                </a:rPr>
                <a:t>68</a:t>
              </a:r>
            </a:p>
            <a:p>
              <a:pPr algn="ctr">
                <a:spcBef>
                  <a:spcPct val="0"/>
                </a:spcBef>
              </a:pPr>
              <a:r>
                <a:rPr lang="en-US" sz="2800" b="1" dirty="0">
                  <a:latin typeface="Courier New" pitchFamily="49" charset="0"/>
                </a:rPr>
                <a:t>73</a:t>
              </a:r>
            </a:p>
            <a:p>
              <a:pPr algn="ctr">
                <a:spcBef>
                  <a:spcPct val="15000"/>
                </a:spcBef>
              </a:pPr>
              <a:r>
                <a:rPr lang="en-US" sz="2800" b="1" dirty="0">
                  <a:solidFill>
                    <a:schemeClr val="hlink"/>
                  </a:solidFill>
                  <a:latin typeface="Courier New" pitchFamily="49" charset="0"/>
                </a:rPr>
                <a:t>75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36884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634737"/>
              </p:ext>
            </p:extLst>
          </p:nvPr>
        </p:nvGraphicFramePr>
        <p:xfrm>
          <a:off x="2800029" y="1502131"/>
          <a:ext cx="6744335" cy="2101088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3371694">
                  <a:extLst>
                    <a:ext uri="{9D8B030D-6E8A-4147-A177-3AD203B41FA5}">
                      <a16:colId xmlns:a16="http://schemas.microsoft.com/office/drawing/2014/main" val="2883723831"/>
                    </a:ext>
                  </a:extLst>
                </a:gridCol>
                <a:gridCol w="3372641">
                  <a:extLst>
                    <a:ext uri="{9D8B030D-6E8A-4147-A177-3AD203B41FA5}">
                      <a16:colId xmlns:a16="http://schemas.microsoft.com/office/drawing/2014/main" val="31131896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Variable name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Variable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39883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Person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Participant number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3072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Sex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1 = male, 0 = female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08858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Age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Age (years)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9800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Height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Height (cm)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2772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 err="1">
                          <a:effectLst/>
                        </a:rPr>
                        <a:t>preweight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Weight before the diet (kg)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64224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Diet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Diet label (1, 2, or 3)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27557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weight6weeks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Weight after 6 weeks (kg)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4228526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362200" y="177933"/>
            <a:ext cx="8153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The Diet data set contains information on 78 people using one of three diets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866896" y="4191000"/>
            <a:ext cx="8610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Investigate the data to determine the impact of the type of diet and sex on mean weight loss in separate models.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Evaluate the residuals for the appropriateness of using the ANOVA model in each model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 pairwise methods to investigate differences between means if the overall ANOVA model is significant.</a:t>
            </a:r>
          </a:p>
        </p:txBody>
      </p:sp>
    </p:spTree>
    <p:extLst>
      <p:ext uri="{BB962C8B-B14F-4D97-AF65-F5344CB8AC3E}">
        <p14:creationId xmlns:p14="http://schemas.microsoft.com/office/powerpoint/2010/main" val="2763627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103632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Example: Four Exams</a:t>
            </a:r>
          </a:p>
        </p:txBody>
      </p:sp>
      <p:sp>
        <p:nvSpPr>
          <p:cNvPr id="270339" name="Text Box 3"/>
          <p:cNvSpPr txBox="1">
            <a:spLocks noChangeArrowheads="1"/>
          </p:cNvSpPr>
          <p:nvPr/>
        </p:nvSpPr>
        <p:spPr bwMode="auto">
          <a:xfrm>
            <a:off x="1524000" y="1981201"/>
            <a:ext cx="6400800" cy="206210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/>
              <a:t>Exam #1: </a:t>
            </a:r>
          </a:p>
          <a:p>
            <a:pPr>
              <a:spcBef>
                <a:spcPct val="0"/>
              </a:spcBef>
            </a:pPr>
            <a:r>
              <a:rPr lang="en-US"/>
              <a:t>Exam #2:</a:t>
            </a:r>
          </a:p>
          <a:p>
            <a:pPr>
              <a:spcBef>
                <a:spcPct val="0"/>
              </a:spcBef>
            </a:pPr>
            <a:r>
              <a:rPr lang="en-US"/>
              <a:t>Exam #3:</a:t>
            </a:r>
          </a:p>
          <a:p>
            <a:pPr>
              <a:spcBef>
                <a:spcPct val="0"/>
              </a:spcBef>
            </a:pPr>
            <a:r>
              <a:rPr lang="en-US"/>
              <a:t>Exam #4: </a:t>
            </a:r>
          </a:p>
        </p:txBody>
      </p:sp>
      <p:sp>
        <p:nvSpPr>
          <p:cNvPr id="270340" name="Text Box 4"/>
          <p:cNvSpPr txBox="1">
            <a:spLocks noChangeArrowheads="1"/>
          </p:cNvSpPr>
          <p:nvPr/>
        </p:nvSpPr>
        <p:spPr bwMode="auto">
          <a:xfrm>
            <a:off x="3200400" y="1981201"/>
            <a:ext cx="48006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62, 94, 68, 86, 50</a:t>
            </a:r>
          </a:p>
          <a:p>
            <a:pPr>
              <a:spcBef>
                <a:spcPct val="0"/>
              </a:spcBef>
            </a:pPr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87, 95, 93, 97, 63</a:t>
            </a:r>
          </a:p>
          <a:p>
            <a:pPr>
              <a:spcBef>
                <a:spcPct val="0"/>
              </a:spcBef>
            </a:pPr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74, 86, 82, 70, 28</a:t>
            </a:r>
          </a:p>
          <a:p>
            <a:pPr>
              <a:spcBef>
                <a:spcPct val="0"/>
              </a:spcBef>
            </a:pPr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77, 89, 73, 79, 47</a:t>
            </a:r>
          </a:p>
        </p:txBody>
      </p:sp>
      <p:sp>
        <p:nvSpPr>
          <p:cNvPr id="270341" name="Text Box 5"/>
          <p:cNvSpPr txBox="1">
            <a:spLocks noChangeArrowheads="1"/>
          </p:cNvSpPr>
          <p:nvPr/>
        </p:nvSpPr>
        <p:spPr bwMode="auto">
          <a:xfrm>
            <a:off x="381000" y="4915883"/>
            <a:ext cx="4953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Is there a significant difference in average grade among the four exams?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0342" name="Text Box 6"/>
              <p:cNvSpPr txBox="1">
                <a:spLocks noChangeArrowheads="1"/>
              </p:cNvSpPr>
              <p:nvPr/>
            </p:nvSpPr>
            <p:spPr bwMode="auto">
              <a:xfrm>
                <a:off x="8001000" y="1447801"/>
                <a:ext cx="2667000" cy="2554545"/>
              </a:xfrm>
              <a:prstGeom prst="rect">
                <a:avLst/>
              </a:prstGeom>
              <a:solidFill>
                <a:srgbClr val="660066"/>
              </a:solidFill>
              <a:ln w="9525">
                <a:solidFill>
                  <a:srgbClr val="FFFF66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marL="457200" indent="-457200"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i="1" dirty="0"/>
                  <a:t>n</a:t>
                </a:r>
                <a:r>
                  <a:rPr lang="en-US" i="1" baseline="-25000" dirty="0" err="1"/>
                  <a:t>i</a:t>
                </a:r>
                <a:r>
                  <a:rPr lang="en-US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    </a:t>
                </a:r>
                <a:r>
                  <a:rPr lang="en-US" i="1" dirty="0"/>
                  <a:t>s</a:t>
                </a:r>
                <a:r>
                  <a:rPr lang="en-US" i="1" baseline="-25000" dirty="0"/>
                  <a:t>i</a:t>
                </a:r>
                <a:endParaRPr lang="en-US" i="1" dirty="0"/>
              </a:p>
              <a:p>
                <a:pPr>
                  <a:spcBef>
                    <a:spcPct val="0"/>
                  </a:spcBef>
                </a:pPr>
                <a:r>
                  <a:rPr lang="en-US" dirty="0"/>
                  <a:t>5    72.0  17.89</a:t>
                </a:r>
              </a:p>
              <a:p>
                <a:pPr>
                  <a:spcBef>
                    <a:spcPct val="0"/>
                  </a:spcBef>
                </a:pPr>
                <a:r>
                  <a:rPr lang="en-US" dirty="0"/>
                  <a:t>5    87.0  13.93</a:t>
                </a:r>
              </a:p>
              <a:p>
                <a:pPr>
                  <a:spcBef>
                    <a:spcPct val="0"/>
                  </a:spcBef>
                </a:pPr>
                <a:r>
                  <a:rPr lang="en-US" dirty="0"/>
                  <a:t>5    68.0  23.24</a:t>
                </a:r>
              </a:p>
              <a:p>
                <a:pPr>
                  <a:spcBef>
                    <a:spcPct val="0"/>
                  </a:spcBef>
                </a:pPr>
                <a:r>
                  <a:rPr lang="en-US" dirty="0"/>
                  <a:t>5    73.0  15.68</a:t>
                </a:r>
              </a:p>
            </p:txBody>
          </p:sp>
        </mc:Choice>
        <mc:Fallback xmlns="">
          <p:sp>
            <p:nvSpPr>
              <p:cNvPr id="27034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01000" y="1447801"/>
                <a:ext cx="2667000" cy="2554545"/>
              </a:xfrm>
              <a:prstGeom prst="rect">
                <a:avLst/>
              </a:prstGeom>
              <a:blipFill>
                <a:blip r:embed="rId2"/>
                <a:stretch>
                  <a:fillRect l="-5695" t="-3088" r="-4556" b="-6176"/>
                </a:stretch>
              </a:blipFill>
              <a:ln w="9525">
                <a:solidFill>
                  <a:srgbClr val="FFFF6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0343" name="Text Box 7"/>
          <p:cNvSpPr txBox="1">
            <a:spLocks noChangeArrowheads="1"/>
          </p:cNvSpPr>
          <p:nvPr/>
        </p:nvSpPr>
        <p:spPr bwMode="auto">
          <a:xfrm>
            <a:off x="6172200" y="4038600"/>
            <a:ext cx="4495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>
                <a:solidFill>
                  <a:schemeClr val="bg1"/>
                </a:solidFill>
              </a:rPr>
              <a:t>Overall     20   75.0  18.11</a:t>
            </a:r>
          </a:p>
        </p:txBody>
      </p:sp>
      <p:sp>
        <p:nvSpPr>
          <p:cNvPr id="270344" name="Text Box 8"/>
          <p:cNvSpPr txBox="1">
            <a:spLocks noChangeArrowheads="1"/>
          </p:cNvSpPr>
          <p:nvPr/>
        </p:nvSpPr>
        <p:spPr bwMode="auto">
          <a:xfrm>
            <a:off x="5486400" y="5105401"/>
            <a:ext cx="5181600" cy="1190625"/>
          </a:xfrm>
          <a:prstGeom prst="rect">
            <a:avLst/>
          </a:prstGeom>
          <a:solidFill>
            <a:srgbClr val="66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600"/>
              <a:t>Test:  </a:t>
            </a:r>
            <a:r>
              <a:rPr lang="en-US"/>
              <a:t> </a:t>
            </a:r>
            <a:r>
              <a:rPr lang="en-US" sz="3600">
                <a:solidFill>
                  <a:schemeClr val="bg1"/>
                </a:solidFill>
              </a:rPr>
              <a:t>H</a:t>
            </a:r>
            <a:r>
              <a:rPr lang="en-US" sz="3600" baseline="-25000">
                <a:solidFill>
                  <a:schemeClr val="bg1"/>
                </a:solidFill>
              </a:rPr>
              <a:t>o</a:t>
            </a:r>
            <a:r>
              <a:rPr lang="en-US" sz="3600">
                <a:solidFill>
                  <a:schemeClr val="bg1"/>
                </a:solidFill>
              </a:rPr>
              <a:t>: </a:t>
            </a:r>
            <a:r>
              <a:rPr lang="en-US" sz="3600">
                <a:solidFill>
                  <a:schemeClr val="bg1"/>
                </a:solidFill>
                <a:sym typeface="Symbol" pitchFamily="18" charset="2"/>
              </a:rPr>
              <a:t></a:t>
            </a:r>
            <a:r>
              <a:rPr lang="en-US" sz="3600" baseline="-25000">
                <a:solidFill>
                  <a:schemeClr val="bg1"/>
                </a:solidFill>
                <a:sym typeface="Symbol" pitchFamily="18" charset="2"/>
              </a:rPr>
              <a:t>1</a:t>
            </a:r>
            <a:r>
              <a:rPr lang="en-US" sz="3600">
                <a:solidFill>
                  <a:schemeClr val="bg1"/>
                </a:solidFill>
                <a:sym typeface="Symbol" pitchFamily="18" charset="2"/>
              </a:rPr>
              <a:t> = </a:t>
            </a:r>
            <a:r>
              <a:rPr lang="en-US" sz="3600" baseline="-25000">
                <a:solidFill>
                  <a:schemeClr val="bg1"/>
                </a:solidFill>
                <a:sym typeface="Symbol" pitchFamily="18" charset="2"/>
              </a:rPr>
              <a:t>2</a:t>
            </a:r>
            <a:r>
              <a:rPr lang="en-US" sz="3600">
                <a:solidFill>
                  <a:schemeClr val="bg1"/>
                </a:solidFill>
                <a:sym typeface="Symbol" pitchFamily="18" charset="2"/>
              </a:rPr>
              <a:t>= </a:t>
            </a:r>
            <a:r>
              <a:rPr lang="en-US" sz="3600" baseline="-25000">
                <a:solidFill>
                  <a:schemeClr val="bg1"/>
                </a:solidFill>
                <a:sym typeface="Symbol" pitchFamily="18" charset="2"/>
              </a:rPr>
              <a:t>3</a:t>
            </a:r>
            <a:r>
              <a:rPr lang="en-US" sz="3600">
                <a:solidFill>
                  <a:schemeClr val="bg1"/>
                </a:solidFill>
                <a:sym typeface="Symbol" pitchFamily="18" charset="2"/>
              </a:rPr>
              <a:t> = </a:t>
            </a:r>
            <a:r>
              <a:rPr lang="en-US" sz="3600" baseline="-25000">
                <a:solidFill>
                  <a:schemeClr val="bg1"/>
                </a:solidFill>
                <a:sym typeface="Symbol" pitchFamily="18" charset="2"/>
              </a:rPr>
              <a:t>4</a:t>
            </a:r>
            <a:endParaRPr lang="en-US" sz="3600">
              <a:solidFill>
                <a:schemeClr val="bg1"/>
              </a:solidFill>
              <a:sym typeface="Symbol" pitchFamily="18" charset="2"/>
            </a:endParaRPr>
          </a:p>
          <a:p>
            <a:pPr>
              <a:spcBef>
                <a:spcPct val="0"/>
              </a:spcBef>
            </a:pPr>
            <a:r>
              <a:rPr lang="en-US" sz="3600">
                <a:solidFill>
                  <a:schemeClr val="bg1"/>
                </a:solidFill>
                <a:sym typeface="Symbol" pitchFamily="18" charset="2"/>
              </a:rPr>
              <a:t>           H</a:t>
            </a:r>
            <a:r>
              <a:rPr lang="en-US" sz="3600" baseline="-25000">
                <a:solidFill>
                  <a:schemeClr val="bg1"/>
                </a:solidFill>
                <a:sym typeface="Symbol" pitchFamily="18" charset="2"/>
              </a:rPr>
              <a:t>a</a:t>
            </a:r>
            <a:r>
              <a:rPr lang="en-US" sz="3600">
                <a:solidFill>
                  <a:schemeClr val="bg1"/>
                </a:solidFill>
                <a:sym typeface="Symbol" pitchFamily="18" charset="2"/>
              </a:rPr>
              <a:t>: Some </a:t>
            </a:r>
            <a:r>
              <a:rPr lang="en-US" sz="3600" baseline="-25000">
                <a:solidFill>
                  <a:schemeClr val="bg1"/>
                </a:solidFill>
                <a:sym typeface="Symbol" pitchFamily="18" charset="2"/>
              </a:rPr>
              <a:t>i</a:t>
            </a:r>
            <a:r>
              <a:rPr lang="en-US" sz="3600">
                <a:solidFill>
                  <a:schemeClr val="bg1"/>
                </a:solidFill>
                <a:sym typeface="Symbol" pitchFamily="18" charset="2"/>
              </a:rPr>
              <a:t> </a:t>
            </a:r>
            <a:r>
              <a:rPr lang="en-US" sz="3600" baseline="-25000">
                <a:solidFill>
                  <a:schemeClr val="bg1"/>
                </a:solidFill>
                <a:sym typeface="Symbol" pitchFamily="18" charset="2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486612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Partitioning Variability</a:t>
            </a:r>
          </a:p>
        </p:txBody>
      </p:sp>
      <p:grpSp>
        <p:nvGrpSpPr>
          <p:cNvPr id="21507" name="Group 12"/>
          <p:cNvGrpSpPr>
            <a:grpSpLocks/>
          </p:cNvGrpSpPr>
          <p:nvPr/>
        </p:nvGrpSpPr>
        <p:grpSpPr bwMode="auto">
          <a:xfrm>
            <a:off x="1676400" y="1371600"/>
            <a:ext cx="8610600" cy="1631950"/>
            <a:chOff x="192" y="3120"/>
            <a:chExt cx="5424" cy="1028"/>
          </a:xfrm>
        </p:grpSpPr>
        <p:sp>
          <p:nvSpPr>
            <p:cNvPr id="21520" name="Text Box 7"/>
            <p:cNvSpPr txBox="1">
              <a:spLocks noChangeArrowheads="1"/>
            </p:cNvSpPr>
            <p:nvPr/>
          </p:nvSpPr>
          <p:spPr bwMode="auto">
            <a:xfrm>
              <a:off x="192" y="3360"/>
              <a:ext cx="1152" cy="6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6000">
                  <a:solidFill>
                    <a:srgbClr val="000000"/>
                  </a:solidFill>
                </a:rPr>
                <a:t>Data</a:t>
              </a:r>
            </a:p>
          </p:txBody>
        </p:sp>
        <p:sp>
          <p:nvSpPr>
            <p:cNvPr id="21521" name="Text Box 8"/>
            <p:cNvSpPr txBox="1">
              <a:spLocks noChangeArrowheads="1"/>
            </p:cNvSpPr>
            <p:nvPr/>
          </p:nvSpPr>
          <p:spPr bwMode="auto">
            <a:xfrm>
              <a:off x="1392" y="3120"/>
              <a:ext cx="768" cy="9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9600">
                  <a:solidFill>
                    <a:schemeClr val="bg1"/>
                  </a:solidFill>
                </a:rPr>
                <a:t>=</a:t>
              </a:r>
            </a:p>
          </p:txBody>
        </p:sp>
        <p:sp>
          <p:nvSpPr>
            <p:cNvPr id="21522" name="Text Box 9"/>
            <p:cNvSpPr txBox="1">
              <a:spLocks noChangeArrowheads="1"/>
            </p:cNvSpPr>
            <p:nvPr/>
          </p:nvSpPr>
          <p:spPr bwMode="auto">
            <a:xfrm>
              <a:off x="3648" y="3168"/>
              <a:ext cx="768" cy="9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960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21523" name="Text Box 10"/>
            <p:cNvSpPr txBox="1">
              <a:spLocks noChangeArrowheads="1"/>
            </p:cNvSpPr>
            <p:nvPr/>
          </p:nvSpPr>
          <p:spPr bwMode="auto">
            <a:xfrm>
              <a:off x="2016" y="3312"/>
              <a:ext cx="1584" cy="63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6000">
                  <a:solidFill>
                    <a:srgbClr val="000000"/>
                  </a:solidFill>
                </a:rPr>
                <a:t>Model</a:t>
              </a:r>
            </a:p>
          </p:txBody>
        </p:sp>
        <p:sp>
          <p:nvSpPr>
            <p:cNvPr id="21524" name="Text Box 11"/>
            <p:cNvSpPr txBox="1">
              <a:spLocks noChangeArrowheads="1"/>
            </p:cNvSpPr>
            <p:nvPr/>
          </p:nvSpPr>
          <p:spPr bwMode="auto">
            <a:xfrm>
              <a:off x="4320" y="3360"/>
              <a:ext cx="1296" cy="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6000">
                  <a:solidFill>
                    <a:srgbClr val="000000"/>
                  </a:solidFill>
                </a:rPr>
                <a:t>Error</a:t>
              </a:r>
            </a:p>
          </p:txBody>
        </p:sp>
      </p:grp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676400" y="4102100"/>
            <a:ext cx="1905000" cy="1384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2800">
                <a:solidFill>
                  <a:srgbClr val="000000"/>
                </a:solidFill>
              </a:rPr>
              <a:t>TOTAL variation in response, Y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581400" y="3721100"/>
            <a:ext cx="1219200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9600">
                <a:solidFill>
                  <a:schemeClr val="bg1"/>
                </a:solidFill>
              </a:rPr>
              <a:t>=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7162800" y="3797300"/>
            <a:ext cx="1219200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960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4572000" y="4025900"/>
            <a:ext cx="2514600" cy="13843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2800">
                <a:solidFill>
                  <a:srgbClr val="000000"/>
                </a:solidFill>
              </a:rPr>
              <a:t>Variation explained by MODEL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8229600" y="4102100"/>
            <a:ext cx="2209800" cy="1384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>
                <a:solidFill>
                  <a:srgbClr val="000000"/>
                </a:solidFill>
              </a:rPr>
              <a:t>Unexplained variation in RESIDUALS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257300" y="5685454"/>
            <a:ext cx="99822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Key question: </a:t>
            </a:r>
            <a:r>
              <a:rPr lang="en-US" sz="2800" dirty="0"/>
              <a:t> Does the MODEL explain a “significant” amount of the TOTAL variability?</a:t>
            </a: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2590800" y="2971801"/>
            <a:ext cx="6248400" cy="1082675"/>
            <a:chOff x="672" y="1056"/>
            <a:chExt cx="3936" cy="682"/>
          </a:xfrm>
        </p:grpSpPr>
        <p:sp>
          <p:nvSpPr>
            <p:cNvPr id="21515" name="Text Box 4"/>
            <p:cNvSpPr txBox="1">
              <a:spLocks noChangeArrowheads="1"/>
            </p:cNvSpPr>
            <p:nvPr/>
          </p:nvSpPr>
          <p:spPr bwMode="auto">
            <a:xfrm>
              <a:off x="3744" y="1056"/>
              <a:ext cx="432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6000" b="1">
                  <a:solidFill>
                    <a:schemeClr val="bg1"/>
                  </a:solidFill>
                  <a:cs typeface="Times New Roman" pitchFamily="18" charset="0"/>
                </a:rPr>
                <a:t>+</a:t>
              </a:r>
              <a:endParaRPr lang="en-US" sz="6000" b="1">
                <a:solidFill>
                  <a:schemeClr val="bg1"/>
                </a:solidFill>
              </a:endParaRPr>
            </a:p>
          </p:txBody>
        </p:sp>
        <p:sp>
          <p:nvSpPr>
            <p:cNvPr id="21516" name="Text Box 5"/>
            <p:cNvSpPr txBox="1">
              <a:spLocks noChangeArrowheads="1"/>
            </p:cNvSpPr>
            <p:nvPr/>
          </p:nvSpPr>
          <p:spPr bwMode="auto">
            <a:xfrm>
              <a:off x="2352" y="1104"/>
              <a:ext cx="624" cy="523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l-GR" sz="4800" dirty="0">
                  <a:solidFill>
                    <a:schemeClr val="tx1"/>
                  </a:solidFill>
                  <a:sym typeface="Symbol" pitchFamily="18" charset="2"/>
                </a:rPr>
                <a:t>μ</a:t>
              </a:r>
              <a:r>
                <a:rPr lang="en-US" sz="4800" baseline="-25000" dirty="0" err="1">
                  <a:solidFill>
                    <a:schemeClr val="tx1"/>
                  </a:solidFill>
                  <a:sym typeface="Symbol" pitchFamily="18" charset="2"/>
                </a:rPr>
                <a:t>i</a:t>
              </a:r>
              <a:r>
                <a:rPr lang="en-US" sz="4800" dirty="0">
                  <a:solidFill>
                    <a:schemeClr val="tx1"/>
                  </a:solidFill>
                  <a:sym typeface="Symbol" pitchFamily="18" charset="2"/>
                </a:rPr>
                <a:t> </a:t>
              </a:r>
              <a:endParaRPr 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517" name="Text Box 6"/>
            <p:cNvSpPr txBox="1">
              <a:spLocks noChangeArrowheads="1"/>
            </p:cNvSpPr>
            <p:nvPr/>
          </p:nvSpPr>
          <p:spPr bwMode="auto">
            <a:xfrm>
              <a:off x="672" y="1104"/>
              <a:ext cx="528" cy="5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4800">
                  <a:solidFill>
                    <a:schemeClr val="tx1"/>
                  </a:solidFill>
                  <a:sym typeface="Symbol" pitchFamily="18" charset="2"/>
                </a:rPr>
                <a:t>Y</a:t>
              </a:r>
              <a:endParaRPr lang="en-US" sz="4800">
                <a:solidFill>
                  <a:schemeClr val="tx1"/>
                </a:solidFill>
              </a:endParaRPr>
            </a:p>
          </p:txBody>
        </p:sp>
        <p:sp>
          <p:nvSpPr>
            <p:cNvPr id="21518" name="Text Box 7"/>
            <p:cNvSpPr txBox="1">
              <a:spLocks noChangeArrowheads="1"/>
            </p:cNvSpPr>
            <p:nvPr/>
          </p:nvSpPr>
          <p:spPr bwMode="auto">
            <a:xfrm>
              <a:off x="4272" y="1104"/>
              <a:ext cx="336" cy="5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4800">
                  <a:solidFill>
                    <a:schemeClr val="tx1"/>
                  </a:solidFill>
                  <a:sym typeface="Symbol" pitchFamily="18" charset="2"/>
                </a:rPr>
                <a:t></a:t>
              </a:r>
              <a:endParaRPr lang="en-US" sz="4800">
                <a:solidFill>
                  <a:schemeClr val="tx1"/>
                </a:solidFill>
              </a:endParaRPr>
            </a:p>
          </p:txBody>
        </p:sp>
        <p:sp>
          <p:nvSpPr>
            <p:cNvPr id="21519" name="Text Box 8"/>
            <p:cNvSpPr txBox="1">
              <a:spLocks noChangeArrowheads="1"/>
            </p:cNvSpPr>
            <p:nvPr/>
          </p:nvSpPr>
          <p:spPr bwMode="auto">
            <a:xfrm>
              <a:off x="1392" y="1104"/>
              <a:ext cx="432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6000" b="1">
                  <a:solidFill>
                    <a:schemeClr val="bg1"/>
                  </a:solidFill>
                  <a:cs typeface="Times New Roman" pitchFamily="18" charset="0"/>
                </a:rPr>
                <a:t>=</a:t>
              </a:r>
              <a:endParaRPr lang="en-US" sz="6000" b="1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9826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5486400" y="2743200"/>
            <a:ext cx="7620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4400"/>
              <a:t>?</a:t>
            </a:r>
          </a:p>
        </p:txBody>
      </p:sp>
      <p:sp>
        <p:nvSpPr>
          <p:cNvPr id="7177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73914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Partitioning Variability  ANOVA for Group Means</a:t>
            </a:r>
          </a:p>
        </p:txBody>
      </p:sp>
      <p:grpSp>
        <p:nvGrpSpPr>
          <p:cNvPr id="7178" name="Group 3"/>
          <p:cNvGrpSpPr>
            <a:grpSpLocks/>
          </p:cNvGrpSpPr>
          <p:nvPr/>
        </p:nvGrpSpPr>
        <p:grpSpPr bwMode="auto">
          <a:xfrm>
            <a:off x="2590800" y="1447801"/>
            <a:ext cx="6248400" cy="1082675"/>
            <a:chOff x="672" y="1056"/>
            <a:chExt cx="3936" cy="682"/>
          </a:xfrm>
        </p:grpSpPr>
        <p:sp>
          <p:nvSpPr>
            <p:cNvPr id="7190" name="Text Box 4"/>
            <p:cNvSpPr txBox="1">
              <a:spLocks noChangeArrowheads="1"/>
            </p:cNvSpPr>
            <p:nvPr/>
          </p:nvSpPr>
          <p:spPr bwMode="auto">
            <a:xfrm>
              <a:off x="3744" y="1056"/>
              <a:ext cx="432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6000" b="1">
                  <a:cs typeface="Times New Roman" pitchFamily="18" charset="0"/>
                </a:rPr>
                <a:t>+</a:t>
              </a:r>
              <a:endParaRPr lang="en-US" sz="6000" b="1"/>
            </a:p>
          </p:txBody>
        </p:sp>
        <p:sp>
          <p:nvSpPr>
            <p:cNvPr id="7191" name="Text Box 5"/>
            <p:cNvSpPr txBox="1">
              <a:spLocks noChangeArrowheads="1"/>
            </p:cNvSpPr>
            <p:nvPr/>
          </p:nvSpPr>
          <p:spPr bwMode="auto">
            <a:xfrm>
              <a:off x="2352" y="1104"/>
              <a:ext cx="624" cy="523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l-GR" sz="4800">
                  <a:solidFill>
                    <a:schemeClr val="tx1"/>
                  </a:solidFill>
                  <a:sym typeface="Symbol" pitchFamily="18" charset="2"/>
                </a:rPr>
                <a:t>μ</a:t>
              </a:r>
              <a:r>
                <a:rPr lang="en-US" sz="4800" baseline="-25000">
                  <a:solidFill>
                    <a:schemeClr val="tx1"/>
                  </a:solidFill>
                  <a:sym typeface="Symbol" pitchFamily="18" charset="2"/>
                </a:rPr>
                <a:t>k</a:t>
              </a:r>
              <a:r>
                <a:rPr lang="en-US" sz="4800">
                  <a:solidFill>
                    <a:schemeClr val="tx1"/>
                  </a:solidFill>
                  <a:sym typeface="Symbol" pitchFamily="18" charset="2"/>
                </a:rPr>
                <a:t> </a:t>
              </a:r>
              <a:endParaRPr lang="en-US" sz="4800">
                <a:solidFill>
                  <a:schemeClr val="tx1"/>
                </a:solidFill>
              </a:endParaRPr>
            </a:p>
          </p:txBody>
        </p:sp>
        <p:sp>
          <p:nvSpPr>
            <p:cNvPr id="7192" name="Text Box 6"/>
            <p:cNvSpPr txBox="1">
              <a:spLocks noChangeArrowheads="1"/>
            </p:cNvSpPr>
            <p:nvPr/>
          </p:nvSpPr>
          <p:spPr bwMode="auto">
            <a:xfrm>
              <a:off x="672" y="1104"/>
              <a:ext cx="528" cy="5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4800">
                  <a:solidFill>
                    <a:schemeClr val="tx1"/>
                  </a:solidFill>
                  <a:sym typeface="Symbol" pitchFamily="18" charset="2"/>
                </a:rPr>
                <a:t>Y</a:t>
              </a:r>
              <a:endParaRPr lang="en-US" sz="4800">
                <a:solidFill>
                  <a:schemeClr val="tx1"/>
                </a:solidFill>
              </a:endParaRPr>
            </a:p>
          </p:txBody>
        </p:sp>
        <p:sp>
          <p:nvSpPr>
            <p:cNvPr id="7193" name="Text Box 7"/>
            <p:cNvSpPr txBox="1">
              <a:spLocks noChangeArrowheads="1"/>
            </p:cNvSpPr>
            <p:nvPr/>
          </p:nvSpPr>
          <p:spPr bwMode="auto">
            <a:xfrm>
              <a:off x="4272" y="1104"/>
              <a:ext cx="336" cy="5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4800">
                  <a:solidFill>
                    <a:schemeClr val="tx1"/>
                  </a:solidFill>
                  <a:sym typeface="Symbol" pitchFamily="18" charset="2"/>
                </a:rPr>
                <a:t></a:t>
              </a:r>
              <a:endParaRPr lang="en-US" sz="4800">
                <a:solidFill>
                  <a:schemeClr val="tx1"/>
                </a:solidFill>
              </a:endParaRPr>
            </a:p>
          </p:txBody>
        </p:sp>
        <p:sp>
          <p:nvSpPr>
            <p:cNvPr id="7194" name="Text Box 8"/>
            <p:cNvSpPr txBox="1">
              <a:spLocks noChangeArrowheads="1"/>
            </p:cNvSpPr>
            <p:nvPr/>
          </p:nvSpPr>
          <p:spPr bwMode="auto">
            <a:xfrm>
              <a:off x="1392" y="1104"/>
              <a:ext cx="432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6000" b="1">
                  <a:cs typeface="Times New Roman" pitchFamily="18" charset="0"/>
                </a:rPr>
                <a:t>=</a:t>
              </a:r>
              <a:endParaRPr lang="en-US" sz="6000" b="1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752600" y="5334001"/>
            <a:ext cx="8382000" cy="1082675"/>
            <a:chOff x="144" y="3456"/>
            <a:chExt cx="5280" cy="682"/>
          </a:xfrm>
        </p:grpSpPr>
        <p:sp>
          <p:nvSpPr>
            <p:cNvPr id="7185" name="Text Box 10"/>
            <p:cNvSpPr txBox="1">
              <a:spLocks noChangeArrowheads="1"/>
            </p:cNvSpPr>
            <p:nvPr/>
          </p:nvSpPr>
          <p:spPr bwMode="auto">
            <a:xfrm>
              <a:off x="3744" y="3456"/>
              <a:ext cx="432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6000" b="1">
                  <a:cs typeface="Times New Roman" pitchFamily="18" charset="0"/>
                </a:rPr>
                <a:t>+</a:t>
              </a:r>
              <a:endParaRPr lang="en-US" sz="6000" b="1"/>
            </a:p>
          </p:txBody>
        </p:sp>
        <p:sp>
          <p:nvSpPr>
            <p:cNvPr id="7186" name="Text Box 11"/>
            <p:cNvSpPr txBox="1">
              <a:spLocks noChangeArrowheads="1"/>
            </p:cNvSpPr>
            <p:nvPr/>
          </p:nvSpPr>
          <p:spPr bwMode="auto">
            <a:xfrm>
              <a:off x="1920" y="3504"/>
              <a:ext cx="1680" cy="446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4000">
                  <a:solidFill>
                    <a:schemeClr val="tx1"/>
                  </a:solidFill>
                  <a:sym typeface="Symbol" pitchFamily="18" charset="2"/>
                </a:rPr>
                <a:t>SSGroups</a:t>
              </a:r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7187" name="Text Box 12"/>
            <p:cNvSpPr txBox="1">
              <a:spLocks noChangeArrowheads="1"/>
            </p:cNvSpPr>
            <p:nvPr/>
          </p:nvSpPr>
          <p:spPr bwMode="auto">
            <a:xfrm>
              <a:off x="144" y="3552"/>
              <a:ext cx="1248" cy="4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4000">
                  <a:solidFill>
                    <a:schemeClr val="tx1"/>
                  </a:solidFill>
                  <a:sym typeface="Symbol" pitchFamily="18" charset="2"/>
                </a:rPr>
                <a:t>SSTotal</a:t>
              </a:r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7188" name="Text Box 13"/>
            <p:cNvSpPr txBox="1">
              <a:spLocks noChangeArrowheads="1"/>
            </p:cNvSpPr>
            <p:nvPr/>
          </p:nvSpPr>
          <p:spPr bwMode="auto">
            <a:xfrm>
              <a:off x="4512" y="3504"/>
              <a:ext cx="912" cy="4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4000">
                  <a:solidFill>
                    <a:schemeClr val="tx1"/>
                  </a:solidFill>
                  <a:sym typeface="Symbol" pitchFamily="18" charset="2"/>
                </a:rPr>
                <a:t>SSE</a:t>
              </a:r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7189" name="Text Box 14"/>
            <p:cNvSpPr txBox="1">
              <a:spLocks noChangeArrowheads="1"/>
            </p:cNvSpPr>
            <p:nvPr/>
          </p:nvSpPr>
          <p:spPr bwMode="auto">
            <a:xfrm>
              <a:off x="1440" y="3504"/>
              <a:ext cx="432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6000" b="1">
                  <a:cs typeface="Times New Roman" pitchFamily="18" charset="0"/>
                </a:rPr>
                <a:t>=</a:t>
              </a:r>
              <a:endParaRPr lang="en-US" sz="6000" b="1"/>
            </a:p>
          </p:txBody>
        </p:sp>
      </p:grpSp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1854201" y="2701925"/>
          <a:ext cx="1878013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Equation" r:id="rId4" imgW="469800" imgH="203040" progId="Equation.3">
                  <p:embed/>
                </p:oleObj>
              </mc:Choice>
              <mc:Fallback>
                <p:oleObj name="Equation" r:id="rId4" imgW="469800" imgH="203040" progId="Equation.3">
                  <p:embed/>
                  <p:pic>
                    <p:nvPicPr>
                      <p:cNvPr id="41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201" y="2701925"/>
                        <a:ext cx="1878013" cy="8128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1" name="Text Box 17"/>
          <p:cNvSpPr txBox="1">
            <a:spLocks noChangeArrowheads="1"/>
          </p:cNvSpPr>
          <p:nvPr/>
        </p:nvSpPr>
        <p:spPr bwMode="auto">
          <a:xfrm>
            <a:off x="7391400" y="2574926"/>
            <a:ext cx="6858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6000" b="1">
                <a:cs typeface="Times New Roman" pitchFamily="18" charset="0"/>
              </a:rPr>
              <a:t>+</a:t>
            </a:r>
            <a:endParaRPr lang="en-US" sz="6000" b="1"/>
          </a:p>
        </p:txBody>
      </p:sp>
      <p:sp>
        <p:nvSpPr>
          <p:cNvPr id="4112" name="Text Box 18"/>
          <p:cNvSpPr txBox="1">
            <a:spLocks noChangeArrowheads="1"/>
          </p:cNvSpPr>
          <p:nvPr/>
        </p:nvSpPr>
        <p:spPr bwMode="auto">
          <a:xfrm>
            <a:off x="3733800" y="2651126"/>
            <a:ext cx="6858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6000" b="1">
                <a:cs typeface="Times New Roman" pitchFamily="18" charset="0"/>
              </a:rPr>
              <a:t>=</a:t>
            </a:r>
            <a:endParaRPr lang="en-US" sz="6000" b="1"/>
          </a:p>
        </p:txBody>
      </p:sp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4826001" y="2676526"/>
          <a:ext cx="2041525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quation" r:id="rId6" imgW="507960" imgH="228600" progId="Equation.3">
                  <p:embed/>
                </p:oleObj>
              </mc:Choice>
              <mc:Fallback>
                <p:oleObj name="Equation" r:id="rId6" imgW="507960" imgH="228600" progId="Equation.3">
                  <p:embed/>
                  <p:pic>
                    <p:nvPicPr>
                      <p:cNvPr id="410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1" y="2676526"/>
                        <a:ext cx="2041525" cy="919163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Object 7"/>
          <p:cNvGraphicFramePr>
            <a:graphicFrameLocks noChangeAspect="1"/>
          </p:cNvGraphicFramePr>
          <p:nvPr/>
        </p:nvGraphicFramePr>
        <p:xfrm>
          <a:off x="8226426" y="2736851"/>
          <a:ext cx="1965325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Equation" r:id="rId8" imgW="495000" imgH="228600" progId="Equation.3">
                  <p:embed/>
                </p:oleObj>
              </mc:Choice>
              <mc:Fallback>
                <p:oleObj name="Equation" r:id="rId8" imgW="495000" imgH="228600" progId="Equation.3">
                  <p:embed/>
                  <p:pic>
                    <p:nvPicPr>
                      <p:cNvPr id="410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6426" y="2736851"/>
                        <a:ext cx="1965325" cy="9048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1638300" y="3886201"/>
            <a:ext cx="8693150" cy="1082675"/>
            <a:chOff x="72" y="2688"/>
            <a:chExt cx="5476" cy="682"/>
          </a:xfrm>
        </p:grpSpPr>
        <p:graphicFrame>
          <p:nvGraphicFramePr>
            <p:cNvPr id="7173" name="Object 2"/>
            <p:cNvGraphicFramePr>
              <a:graphicFrameLocks noChangeAspect="1"/>
            </p:cNvGraphicFramePr>
            <p:nvPr/>
          </p:nvGraphicFramePr>
          <p:xfrm>
            <a:off x="72" y="2856"/>
            <a:ext cx="1244" cy="4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5" name="Equation" r:id="rId10" imgW="660240" imgH="228600" progId="Equation.3">
                    <p:embed/>
                  </p:oleObj>
                </mc:Choice>
                <mc:Fallback>
                  <p:oleObj name="Equation" r:id="rId10" imgW="660240" imgH="228600" progId="Equation.3">
                    <p:embed/>
                    <p:pic>
                      <p:nvPicPr>
                        <p:cNvPr id="7173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" y="2856"/>
                          <a:ext cx="1244" cy="431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3" name="Text Box 23"/>
            <p:cNvSpPr txBox="1">
              <a:spLocks noChangeArrowheads="1"/>
            </p:cNvSpPr>
            <p:nvPr/>
          </p:nvSpPr>
          <p:spPr bwMode="auto">
            <a:xfrm>
              <a:off x="3744" y="2688"/>
              <a:ext cx="432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6000" b="1">
                  <a:cs typeface="Times New Roman" pitchFamily="18" charset="0"/>
                </a:rPr>
                <a:t>+</a:t>
              </a:r>
              <a:endParaRPr lang="en-US" sz="6000" b="1"/>
            </a:p>
          </p:txBody>
        </p:sp>
        <p:sp>
          <p:nvSpPr>
            <p:cNvPr id="7184" name="Text Box 24"/>
            <p:cNvSpPr txBox="1">
              <a:spLocks noChangeArrowheads="1"/>
            </p:cNvSpPr>
            <p:nvPr/>
          </p:nvSpPr>
          <p:spPr bwMode="auto">
            <a:xfrm>
              <a:off x="1440" y="2736"/>
              <a:ext cx="432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6000" b="1">
                  <a:cs typeface="Times New Roman" pitchFamily="18" charset="0"/>
                </a:rPr>
                <a:t>=</a:t>
              </a:r>
              <a:endParaRPr lang="en-US" sz="6000" b="1"/>
            </a:p>
          </p:txBody>
        </p:sp>
        <p:graphicFrame>
          <p:nvGraphicFramePr>
            <p:cNvPr id="7174" name="Object 3"/>
            <p:cNvGraphicFramePr>
              <a:graphicFrameLocks noChangeAspect="1"/>
            </p:cNvGraphicFramePr>
            <p:nvPr/>
          </p:nvGraphicFramePr>
          <p:xfrm>
            <a:off x="2149" y="2808"/>
            <a:ext cx="1388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6" name="Equation" r:id="rId12" imgW="736560" imgH="279360" progId="Equation.3">
                    <p:embed/>
                  </p:oleObj>
                </mc:Choice>
                <mc:Fallback>
                  <p:oleObj name="Equation" r:id="rId12" imgW="736560" imgH="279360" progId="Equation.3">
                    <p:embed/>
                    <p:pic>
                      <p:nvPicPr>
                        <p:cNvPr id="7174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9" y="2808"/>
                          <a:ext cx="1388" cy="528"/>
                        </a:xfrm>
                        <a:prstGeom prst="rect">
                          <a:avLst/>
                        </a:prstGeom>
                        <a:solidFill>
                          <a:schemeClr val="hlink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5" name="Object 4"/>
            <p:cNvGraphicFramePr>
              <a:graphicFrameLocks noChangeAspect="1"/>
            </p:cNvGraphicFramePr>
            <p:nvPr/>
          </p:nvGraphicFramePr>
          <p:xfrm>
            <a:off x="4152" y="2760"/>
            <a:ext cx="1396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7" name="Equation" r:id="rId14" imgW="736560" imgH="279360" progId="Equation.3">
                    <p:embed/>
                  </p:oleObj>
                </mc:Choice>
                <mc:Fallback>
                  <p:oleObj name="Equation" r:id="rId14" imgW="736560" imgH="279360" progId="Equation.3">
                    <p:embed/>
                    <p:pic>
                      <p:nvPicPr>
                        <p:cNvPr id="7175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2" y="2760"/>
                          <a:ext cx="1396" cy="528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654794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ANOVA Output in R</a:t>
            </a:r>
          </a:p>
        </p:txBody>
      </p:sp>
      <p:sp>
        <p:nvSpPr>
          <p:cNvPr id="283651" name="Text Box 3"/>
          <p:cNvSpPr txBox="1">
            <a:spLocks noChangeArrowheads="1"/>
          </p:cNvSpPr>
          <p:nvPr/>
        </p:nvSpPr>
        <p:spPr bwMode="auto">
          <a:xfrm>
            <a:off x="1524000" y="1447801"/>
            <a:ext cx="9144000" cy="5324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amodG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aov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Grade~factor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(Exam),data=Exams4)</a:t>
            </a:r>
          </a:p>
          <a:p>
            <a:pPr>
              <a:spcBef>
                <a:spcPct val="0"/>
              </a:spcBef>
            </a:pP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amodG</a:t>
            </a:r>
            <a:endParaRPr lang="en-US" sz="20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Call: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aov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Grade ~ factor(Exam), data=Exams4)</a:t>
            </a:r>
          </a:p>
          <a:p>
            <a:pPr>
              <a:spcBef>
                <a:spcPct val="0"/>
              </a:spcBef>
            </a:pP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Terms: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factor(Exam) Residuals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Sum of Squares             1030      5200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Deg. of Freedom               3        16</a:t>
            </a:r>
          </a:p>
          <a:p>
            <a:pPr>
              <a:spcBef>
                <a:spcPct val="0"/>
              </a:spcBef>
            </a:pP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Residual standard error: 18.02776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Estimated effects may be unbalanced</a:t>
            </a:r>
          </a:p>
          <a:p>
            <a:pPr>
              <a:spcBef>
                <a:spcPct val="0"/>
              </a:spcBef>
            </a:pP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summary(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amodG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Sum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Sq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Mean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Sq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 value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(&gt;F)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factor(Exam)     3 1030.0   343.3  1.0564  0.395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Residuals       16 5200.0   325.0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87601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itle 1"/>
          <p:cNvSpPr>
            <a:spLocks noGrp="1"/>
          </p:cNvSpPr>
          <p:nvPr>
            <p:ph type="title"/>
          </p:nvPr>
        </p:nvSpPr>
        <p:spPr>
          <a:xfrm>
            <a:off x="2057400" y="279400"/>
            <a:ext cx="80772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Checking Conditions for ANOVA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5378413"/>
              </p:ext>
            </p:extLst>
          </p:nvPr>
        </p:nvGraphicFramePr>
        <p:xfrm>
          <a:off x="2590801" y="1515701"/>
          <a:ext cx="270986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3" imgW="812520" imgH="228600" progId="Equation.3">
                  <p:embed/>
                </p:oleObj>
              </mc:Choice>
              <mc:Fallback>
                <p:oleObj name="Equation" r:id="rId3" imgW="812520" imgH="228600" progId="Equation.3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1" y="1515701"/>
                        <a:ext cx="2709863" cy="762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562600" y="1591901"/>
            <a:ext cx="3657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Check with residuals 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244027" y="2667000"/>
            <a:ext cx="2209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Zero mean: 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457700" y="2667000"/>
            <a:ext cx="6019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Always holds for sample residuals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244027" y="3352801"/>
            <a:ext cx="3276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Constant variance: 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520626" y="3352801"/>
            <a:ext cx="6528373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Plot residuals vs. fits and/or compare std. dev.’s of groups (</a:t>
            </a:r>
            <a:r>
              <a:rPr lang="en-US" i="1" dirty="0"/>
              <a:t>Check if some group </a:t>
            </a:r>
            <a:r>
              <a:rPr lang="en-US" i="1" dirty="0" err="1"/>
              <a:t>s</a:t>
            </a:r>
            <a:r>
              <a:rPr lang="en-US" i="1" baseline="-25000" dirty="0" err="1"/>
              <a:t>i</a:t>
            </a:r>
            <a:r>
              <a:rPr lang="en-US" i="1" dirty="0"/>
              <a:t> is more than twice another</a:t>
            </a:r>
            <a:r>
              <a:rPr lang="en-US" dirty="0"/>
              <a:t>).</a:t>
            </a:r>
          </a:p>
          <a:p>
            <a:endParaRPr lang="en-US" dirty="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320227" y="5113701"/>
            <a:ext cx="2057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Normality: 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520625" y="5113701"/>
            <a:ext cx="6096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Histogram/normal plot of residuals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296392" y="6045200"/>
            <a:ext cx="2667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Independence: 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520625" y="6045200"/>
            <a:ext cx="6096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Pay attention to data collection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991D6B-ADF7-4B22-8A48-5B954DB2AFAF}"/>
              </a:ext>
            </a:extLst>
          </p:cNvPr>
          <p:cNvSpPr/>
          <p:nvPr/>
        </p:nvSpPr>
        <p:spPr bwMode="auto">
          <a:xfrm>
            <a:off x="1244027" y="3251200"/>
            <a:ext cx="9042973" cy="2794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66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BDCE40-F617-4313-8BCD-7C852F7482BA}"/>
              </a:ext>
            </a:extLst>
          </p:cNvPr>
          <p:cNvSpPr/>
          <p:nvPr/>
        </p:nvSpPr>
        <p:spPr bwMode="auto">
          <a:xfrm>
            <a:off x="914402" y="3214424"/>
            <a:ext cx="7162798" cy="21449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66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ADD429-AF16-42D5-B512-3F1FDC9FBE6B}"/>
              </a:ext>
            </a:extLst>
          </p:cNvPr>
          <p:cNvSpPr/>
          <p:nvPr/>
        </p:nvSpPr>
        <p:spPr bwMode="auto">
          <a:xfrm>
            <a:off x="965773" y="3287764"/>
            <a:ext cx="10159427" cy="2579636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66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87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Residual Plots – Exam ANOVA</a:t>
            </a:r>
          </a:p>
        </p:txBody>
      </p:sp>
      <p:sp>
        <p:nvSpPr>
          <p:cNvPr id="3" name="AutoShape 2" descr="http://rstudio.stlawu.local:8787/graphics/plot.png?width=558&amp;height=467&amp;randomizer=-2109773007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105400" y="1619189"/>
            <a:ext cx="1981200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sz="20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amodG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AutoShape 5" descr="http://rstudio.stlawu.local:8787/graphics/plot.png?width=558&amp;height=467&amp;randomizer=422418058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589" y="2743201"/>
            <a:ext cx="4445228" cy="27433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008" y="2743200"/>
            <a:ext cx="4445228" cy="2743341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 bwMode="auto">
          <a:xfrm rot="19963246">
            <a:off x="6390448" y="4079917"/>
            <a:ext cx="1642075" cy="822305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3200"/>
          </a:p>
        </p:txBody>
      </p:sp>
      <p:sp>
        <p:nvSpPr>
          <p:cNvPr id="7" name="TextBox 6"/>
          <p:cNvSpPr txBox="1"/>
          <p:nvPr/>
        </p:nvSpPr>
        <p:spPr>
          <a:xfrm>
            <a:off x="8134813" y="4038600"/>
            <a:ext cx="2336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Might be a problem in this tail?</a:t>
            </a:r>
          </a:p>
        </p:txBody>
      </p:sp>
    </p:spTree>
    <p:extLst>
      <p:ext uri="{BB962C8B-B14F-4D97-AF65-F5344CB8AC3E}">
        <p14:creationId xmlns:p14="http://schemas.microsoft.com/office/powerpoint/2010/main" val="485737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2286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Example: Five Students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752600" y="1981201"/>
            <a:ext cx="8534400" cy="206210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/>
              <a:t>Exam #1: </a:t>
            </a:r>
          </a:p>
          <a:p>
            <a:pPr>
              <a:spcBef>
                <a:spcPct val="0"/>
              </a:spcBef>
            </a:pPr>
            <a:r>
              <a:rPr lang="en-US"/>
              <a:t>Exam #2:</a:t>
            </a:r>
          </a:p>
          <a:p>
            <a:pPr>
              <a:spcBef>
                <a:spcPct val="0"/>
              </a:spcBef>
            </a:pPr>
            <a:r>
              <a:rPr lang="en-US"/>
              <a:t>Exam #3:</a:t>
            </a:r>
          </a:p>
          <a:p>
            <a:pPr>
              <a:spcBef>
                <a:spcPct val="0"/>
              </a:spcBef>
            </a:pPr>
            <a:r>
              <a:rPr lang="en-US"/>
              <a:t>Exam #4: 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3429000" y="1981201"/>
            <a:ext cx="68580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 62    94    68    86    50</a:t>
            </a:r>
          </a:p>
          <a:p>
            <a:pPr>
              <a:spcBef>
                <a:spcPct val="0"/>
              </a:spcBef>
            </a:pPr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 87    95    93    97    63</a:t>
            </a:r>
          </a:p>
          <a:p>
            <a:pPr>
              <a:spcBef>
                <a:spcPct val="0"/>
              </a:spcBef>
            </a:pPr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 74    86    82    70    28</a:t>
            </a:r>
          </a:p>
          <a:p>
            <a:pPr>
              <a:spcBef>
                <a:spcPct val="0"/>
              </a:spcBef>
            </a:pPr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 77    89    73    79    47</a:t>
            </a:r>
          </a:p>
        </p:txBody>
      </p:sp>
      <p:sp>
        <p:nvSpPr>
          <p:cNvPr id="272389" name="Text Box 5"/>
          <p:cNvSpPr txBox="1">
            <a:spLocks noChangeArrowheads="1"/>
          </p:cNvSpPr>
          <p:nvPr/>
        </p:nvSpPr>
        <p:spPr bwMode="auto">
          <a:xfrm>
            <a:off x="1257300" y="5105400"/>
            <a:ext cx="9829800" cy="1066800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Is there a significant difference in average grade among the five students?</a:t>
            </a:r>
          </a:p>
        </p:txBody>
      </p:sp>
      <p:sp>
        <p:nvSpPr>
          <p:cNvPr id="272390" name="Text Box 6"/>
          <p:cNvSpPr txBox="1">
            <a:spLocks noChangeArrowheads="1"/>
          </p:cNvSpPr>
          <p:nvPr/>
        </p:nvSpPr>
        <p:spPr bwMode="auto">
          <a:xfrm>
            <a:off x="2362200" y="3962400"/>
            <a:ext cx="8305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/>
              <a:t>Mean   </a:t>
            </a:r>
            <a:r>
              <a:rPr lang="en-US" b="1">
                <a:latin typeface="Courier New" pitchFamily="49" charset="0"/>
              </a:rPr>
              <a:t>75.0  91.0  79.0  83.0  47.0</a:t>
            </a:r>
          </a:p>
        </p:txBody>
      </p:sp>
      <p:sp>
        <p:nvSpPr>
          <p:cNvPr id="272391" name="Text Box 7"/>
          <p:cNvSpPr txBox="1">
            <a:spLocks noChangeArrowheads="1"/>
          </p:cNvSpPr>
          <p:nvPr/>
        </p:nvSpPr>
        <p:spPr bwMode="auto">
          <a:xfrm>
            <a:off x="3505200" y="1447800"/>
            <a:ext cx="6858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Barb     Betsy       Bill       Bob        Bud</a:t>
            </a:r>
          </a:p>
        </p:txBody>
      </p:sp>
      <p:sp>
        <p:nvSpPr>
          <p:cNvPr id="272392" name="Text Box 8"/>
          <p:cNvSpPr txBox="1">
            <a:spLocks noChangeArrowheads="1"/>
          </p:cNvSpPr>
          <p:nvPr/>
        </p:nvSpPr>
        <p:spPr bwMode="auto">
          <a:xfrm>
            <a:off x="1752600" y="1981201"/>
            <a:ext cx="1752600" cy="20431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782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FFFF66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FFFF66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3200" dirty="0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1810</Words>
  <Application>Microsoft Office PowerPoint</Application>
  <PresentationFormat>Widescreen</PresentationFormat>
  <Paragraphs>294</Paragraphs>
  <Slides>26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Cambria Math</vt:lpstr>
      <vt:lpstr>Courier New</vt:lpstr>
      <vt:lpstr>Times New Roman</vt:lpstr>
      <vt:lpstr>Default Design</vt:lpstr>
      <vt:lpstr>Equation</vt:lpstr>
      <vt:lpstr>STOR 455 Class 35</vt:lpstr>
      <vt:lpstr>ANOVA for Difference in K Means</vt:lpstr>
      <vt:lpstr>Example: Four Exams</vt:lpstr>
      <vt:lpstr>Partitioning Variability</vt:lpstr>
      <vt:lpstr>Partitioning Variability  ANOVA for Group Means</vt:lpstr>
      <vt:lpstr>ANOVA Output in R</vt:lpstr>
      <vt:lpstr>Checking Conditions for ANOVA</vt:lpstr>
      <vt:lpstr>Residual Plots – Exam ANOVA</vt:lpstr>
      <vt:lpstr>Example: Five Students</vt:lpstr>
      <vt:lpstr>ANOVA for Grades vs. Students</vt:lpstr>
      <vt:lpstr>How Many Comparisons?</vt:lpstr>
      <vt:lpstr>Problem of Multiplicity</vt:lpstr>
      <vt:lpstr>Pairwise Comparisons AFTER ANOVA </vt:lpstr>
      <vt:lpstr>Pairwise Inference After ANOVA</vt:lpstr>
      <vt:lpstr>Confidence Intervals and Tests</vt:lpstr>
      <vt:lpstr>Fisher’s LSD (Least Significant Difference)</vt:lpstr>
      <vt:lpstr>ANOVA for Grades vs. Students</vt:lpstr>
      <vt:lpstr>Problem of Multiplicity</vt:lpstr>
      <vt:lpstr>ANOVA for Grades vs. Students</vt:lpstr>
      <vt:lpstr>Tukey’s HSD (Honestly Significant Difference)</vt:lpstr>
      <vt:lpstr>ANOVA for Grades vs. Students</vt:lpstr>
      <vt:lpstr>LSD and BSD in R</vt:lpstr>
      <vt:lpstr>Tukey HSD via R</vt:lpstr>
      <vt:lpstr>PowerPoint Presentation</vt:lpstr>
      <vt:lpstr>Example: Exam Scores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2020-10-28T10:41:34Z</dcterms:created>
  <dcterms:modified xsi:type="dcterms:W3CDTF">2021-11-09T14:30:46Z</dcterms:modified>
</cp:coreProperties>
</file>