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6" r:id="rId3"/>
    <p:sldId id="29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7" r:id="rId13"/>
    <p:sldId id="308" r:id="rId14"/>
    <p:sldId id="309" r:id="rId15"/>
    <p:sldId id="312" r:id="rId16"/>
    <p:sldId id="313" r:id="rId17"/>
    <p:sldId id="323" r:id="rId18"/>
    <p:sldId id="324" r:id="rId19"/>
    <p:sldId id="325" r:id="rId20"/>
    <p:sldId id="314" r:id="rId2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88BB3-2E25-4D4F-A246-F976CB61898F}" v="4" dt="2021-11-11T13:14:59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512" autoAdjust="0"/>
  </p:normalViewPr>
  <p:slideViewPr>
    <p:cSldViewPr>
      <p:cViewPr varScale="1">
        <p:scale>
          <a:sx n="118" d="100"/>
          <a:sy n="118" d="100"/>
        </p:scale>
        <p:origin x="1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8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5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2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36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0" y="4800600"/>
            <a:ext cx="51173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6.3-6.5, 7.1-7.6, 8.7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6.38, 7.34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20" y="3442010"/>
            <a:ext cx="4762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"/>
            <a:ext cx="4762500" cy="325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934200" y="609601"/>
            <a:ext cx="356932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par(mar=c(4,7,3,1))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hsd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TukeyHSD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plot(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hsd,las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par(mar=c(5,4,2,2))</a:t>
            </a:r>
          </a:p>
        </p:txBody>
      </p:sp>
    </p:spTree>
    <p:extLst>
      <p:ext uri="{BB962C8B-B14F-4D97-AF65-F5344CB8AC3E}">
        <p14:creationId xmlns:p14="http://schemas.microsoft.com/office/powerpoint/2010/main" val="4708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16795"/>
              </p:ext>
            </p:extLst>
          </p:nvPr>
        </p:nvGraphicFramePr>
        <p:xfrm>
          <a:off x="2800029" y="1502131"/>
          <a:ext cx="6744335" cy="210108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371694">
                  <a:extLst>
                    <a:ext uri="{9D8B030D-6E8A-4147-A177-3AD203B41FA5}">
                      <a16:colId xmlns:a16="http://schemas.microsoft.com/office/drawing/2014/main" val="2883723831"/>
                    </a:ext>
                  </a:extLst>
                </a:gridCol>
                <a:gridCol w="3372641">
                  <a:extLst>
                    <a:ext uri="{9D8B030D-6E8A-4147-A177-3AD203B41FA5}">
                      <a16:colId xmlns:a16="http://schemas.microsoft.com/office/drawing/2014/main" val="311318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Variable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Variable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9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Person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Participant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07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 = male, 0 = female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88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 (years)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8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Height (cm)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72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preweight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Weight before the diet (kg)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42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75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weight6weeks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 after 6 weeks (kg)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22852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62197" y="152401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Diet data set contains information on 78 people using one of three diets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4191000"/>
            <a:ext cx="92583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Investigate the data to determine the impact of the type of diet and sex on mean weight loss in a two-way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the residuals for the appropriateness of using the two-way ANOVA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pairwise methods to investigate differences between means if the overall ANOVA model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78236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What’s an Interaction Effect?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1333500" y="1676400"/>
            <a:ext cx="95250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An </a:t>
            </a:r>
            <a:r>
              <a:rPr lang="en-US" i="1" dirty="0">
                <a:solidFill>
                  <a:schemeClr val="bg1"/>
                </a:solidFill>
              </a:rPr>
              <a:t>interaction effect</a:t>
            </a:r>
            <a:r>
              <a:rPr lang="en-US" dirty="0"/>
              <a:t> occurs when a significant difference is present at a specific </a:t>
            </a:r>
            <a:r>
              <a:rPr lang="en-US" i="1" dirty="0"/>
              <a:t>combination</a:t>
            </a:r>
            <a:r>
              <a:rPr lang="en-US" dirty="0"/>
              <a:t> of factors.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1981200" y="3220522"/>
            <a:ext cx="8229600" cy="156966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Y=GPA</a:t>
            </a:r>
          </a:p>
          <a:p>
            <a:pPr>
              <a:spcBef>
                <a:spcPct val="0"/>
              </a:spcBef>
            </a:pPr>
            <a:r>
              <a:rPr lang="en-US" dirty="0"/>
              <a:t>	Factor A = Year in School (FY, So, Jr, Se)</a:t>
            </a:r>
          </a:p>
          <a:p>
            <a:pPr>
              <a:spcBef>
                <a:spcPct val="0"/>
              </a:spcBef>
            </a:pPr>
            <a:r>
              <a:rPr lang="en-US" dirty="0"/>
              <a:t>	Factor B = Major (Psych, Bio, Math)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819400" y="50292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FY is hard 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4800600" y="5029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&lt; 0   (main effect)</a:t>
            </a:r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2743200" y="54864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Bio is easy 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4800600" y="54864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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&gt; 0   (main effect)</a:t>
            </a:r>
            <a:endParaRPr lang="en-US"/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1905000" y="6049964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Jr in Math is hard 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4876800" y="60198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</a:t>
            </a:r>
            <a:r>
              <a:rPr lang="en-US" baseline="-25000">
                <a:sym typeface="Symbol" pitchFamily="18" charset="2"/>
              </a:rPr>
              <a:t>33</a:t>
            </a:r>
            <a:r>
              <a:rPr lang="en-US">
                <a:sym typeface="Symbol" pitchFamily="18" charset="2"/>
              </a:rPr>
              <a:t> &lt; 0   (interaction effect)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Factorial Design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1562100" y="1486170"/>
            <a:ext cx="906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Assume:  Factor A has </a:t>
            </a:r>
            <a:r>
              <a:rPr lang="en-US" i="1" dirty="0"/>
              <a:t>K</a:t>
            </a:r>
            <a:r>
              <a:rPr lang="en-US" dirty="0"/>
              <a:t> levels, Factor B has </a:t>
            </a:r>
            <a:r>
              <a:rPr lang="en-US" i="1" dirty="0"/>
              <a:t>J</a:t>
            </a:r>
            <a:r>
              <a:rPr lang="en-US" dirty="0"/>
              <a:t> levels.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990600" y="2348655"/>
            <a:ext cx="102108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To estimate an interaction effect, we need </a:t>
            </a:r>
            <a:r>
              <a:rPr lang="en-US" i="1" dirty="0"/>
              <a:t>more than one</a:t>
            </a:r>
            <a:r>
              <a:rPr lang="en-US" dirty="0"/>
              <a:t> data value in each combination of factors.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62100" y="3750417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Let </a:t>
            </a:r>
            <a:r>
              <a:rPr lang="en-US" i="1" dirty="0" err="1"/>
              <a:t>n</a:t>
            </a:r>
            <a:r>
              <a:rPr lang="en-US" i="1" baseline="-25000" dirty="0" err="1"/>
              <a:t>kj</a:t>
            </a:r>
            <a:r>
              <a:rPr lang="en-US" i="1" dirty="0"/>
              <a:t> </a:t>
            </a:r>
            <a:r>
              <a:rPr lang="en-US" dirty="0"/>
              <a:t>= sample size in (</a:t>
            </a:r>
            <a:r>
              <a:rPr lang="en-US" dirty="0" err="1"/>
              <a:t>k,j</a:t>
            </a:r>
            <a:r>
              <a:rPr lang="en-US" dirty="0"/>
              <a:t>)</a:t>
            </a:r>
            <a:r>
              <a:rPr lang="en-US" baseline="30000" dirty="0" err="1"/>
              <a:t>th</a:t>
            </a:r>
            <a:r>
              <a:rPr lang="en-US" dirty="0"/>
              <a:t> cell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1524000" y="4534271"/>
            <a:ext cx="9144000" cy="579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</a:t>
            </a:r>
            <a:r>
              <a:rPr lang="en-US" dirty="0"/>
              <a:t>: For a </a:t>
            </a:r>
            <a:r>
              <a:rPr lang="en-US" dirty="0">
                <a:solidFill>
                  <a:schemeClr val="bg1"/>
                </a:solidFill>
              </a:rPr>
              <a:t>balanced design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kj</a:t>
            </a:r>
            <a:r>
              <a:rPr lang="en-US" dirty="0"/>
              <a:t> is constant for all cells.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1905000" y="5619694"/>
            <a:ext cx="1676400" cy="7699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 i="1" dirty="0" err="1">
                <a:solidFill>
                  <a:schemeClr val="tx1"/>
                </a:solidFill>
              </a:rPr>
              <a:t>n</a:t>
            </a:r>
            <a:r>
              <a:rPr lang="en-US" sz="4400" i="1" baseline="-25000" dirty="0" err="1">
                <a:solidFill>
                  <a:schemeClr val="tx1"/>
                </a:solidFill>
              </a:rPr>
              <a:t>kj</a:t>
            </a:r>
            <a:r>
              <a:rPr lang="en-US" sz="4400" i="1" dirty="0">
                <a:solidFill>
                  <a:schemeClr val="tx1"/>
                </a:solidFill>
              </a:rPr>
              <a:t> = c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4381500" y="5349026"/>
            <a:ext cx="6248400" cy="13112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 = 1 </a:t>
            </a:r>
            <a:r>
              <a:rPr lang="en-US" dirty="0">
                <a:sym typeface="Symbol" pitchFamily="18" charset="2"/>
              </a:rPr>
              <a:t> randomized block design</a:t>
            </a:r>
          </a:p>
          <a:p>
            <a:r>
              <a:rPr lang="en-US" dirty="0">
                <a:sym typeface="Symbol" pitchFamily="18" charset="2"/>
              </a:rPr>
              <a:t>c &gt; 1  balanced factorial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0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Glue Strength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524000" y="1600200"/>
            <a:ext cx="9144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Factor A:</a:t>
            </a:r>
            <a:r>
              <a:rPr lang="en-US"/>
              <a:t>  Thickness (</a:t>
            </a:r>
            <a:r>
              <a:rPr lang="en-US" i="1"/>
              <a:t>thin, moderate, heavy</a:t>
            </a:r>
            <a:r>
              <a:rPr lang="en-US"/>
              <a:t>)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Factor B:</a:t>
            </a:r>
            <a:r>
              <a:rPr lang="en-US"/>
              <a:t>  Glue Type (</a:t>
            </a:r>
            <a:r>
              <a:rPr lang="en-US" i="1"/>
              <a:t>plastic, wood</a:t>
            </a:r>
            <a:r>
              <a:rPr lang="en-US"/>
              <a:t>)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Response:</a:t>
            </a:r>
            <a:r>
              <a:rPr lang="en-US"/>
              <a:t> Force required to separate parts (newtons)</a:t>
            </a:r>
          </a:p>
        </p:txBody>
      </p:sp>
      <p:graphicFrame>
        <p:nvGraphicFramePr>
          <p:cNvPr id="275460" name="Group 4"/>
          <p:cNvGraphicFramePr>
            <a:graphicFrameLocks noGrp="1"/>
          </p:cNvGraphicFramePr>
          <p:nvPr/>
        </p:nvGraphicFramePr>
        <p:xfrm>
          <a:off x="2971800" y="3429000"/>
          <a:ext cx="6096000" cy="3429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</a:rPr>
                        <a:t>Data: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52   64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72   60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67   55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78   68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86   72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43   51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9372600" y="3810001"/>
            <a:ext cx="1295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K= 3</a:t>
            </a:r>
          </a:p>
          <a:p>
            <a:pPr>
              <a:spcBef>
                <a:spcPct val="0"/>
              </a:spcBef>
            </a:pPr>
            <a:r>
              <a:rPr lang="en-US"/>
              <a:t>J = 2</a:t>
            </a:r>
          </a:p>
          <a:p>
            <a:pPr>
              <a:spcBef>
                <a:spcPct val="0"/>
              </a:spcBef>
            </a:pPr>
            <a:r>
              <a:rPr lang="en-US"/>
              <a:t>c = 2</a:t>
            </a:r>
          </a:p>
          <a:p>
            <a:pPr>
              <a:spcBef>
                <a:spcPct val="0"/>
              </a:spcBef>
            </a:pPr>
            <a:r>
              <a:rPr lang="en-US"/>
              <a:t>n = 12</a:t>
            </a:r>
          </a:p>
        </p:txBody>
      </p:sp>
    </p:spTree>
    <p:extLst>
      <p:ext uri="{BB962C8B-B14F-4D97-AF65-F5344CB8AC3E}">
        <p14:creationId xmlns:p14="http://schemas.microsoft.com/office/powerpoint/2010/main" val="266742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477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Two-way ANOVA Table (with interaction)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52979"/>
              </p:ext>
            </p:extLst>
          </p:nvPr>
        </p:nvGraphicFramePr>
        <p:xfrm>
          <a:off x="1524000" y="1524000"/>
          <a:ext cx="9144000" cy="274310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d.f.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p-value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A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SSA/(K-1)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SSB/(J-1)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x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(K-1)(J-1)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JK(n-1)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SSY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590800" y="4651514"/>
            <a:ext cx="31242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: All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590800" y="5230951"/>
            <a:ext cx="3124200" cy="579438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All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  <a:endParaRPr lang="en-US" dirty="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90800" y="5810390"/>
            <a:ext cx="31242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All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=0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6019800" y="4648201"/>
            <a:ext cx="35814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Some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019800" y="5227639"/>
            <a:ext cx="3581400" cy="5847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  <a:endParaRPr lang="en-US" dirty="0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019800" y="5807077"/>
            <a:ext cx="35814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Some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≠ 0</a:t>
            </a:r>
          </a:p>
        </p:txBody>
      </p:sp>
    </p:spTree>
    <p:extLst>
      <p:ext uri="{BB962C8B-B14F-4D97-AF65-F5344CB8AC3E}">
        <p14:creationId xmlns:p14="http://schemas.microsoft.com/office/powerpoint/2010/main" val="359961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477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Two-way ANOVA Table (with interaction)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49507"/>
              </p:ext>
            </p:extLst>
          </p:nvPr>
        </p:nvGraphicFramePr>
        <p:xfrm>
          <a:off x="1524000" y="1524000"/>
          <a:ext cx="9144000" cy="2743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d.f.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p-value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A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0.672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0.426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x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1184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592.0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8.97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0.016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1684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590800" y="4552890"/>
            <a:ext cx="3124200" cy="40011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</a:rPr>
              <a:t>o</a:t>
            </a:r>
            <a:r>
              <a:rPr lang="en-US" sz="2000" dirty="0">
                <a:solidFill>
                  <a:schemeClr val="bg1"/>
                </a:solidFill>
              </a:rPr>
              <a:t>: All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= 0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590800" y="4933890"/>
            <a:ext cx="3124200" cy="40011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All 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= 0</a:t>
            </a:r>
            <a:endParaRPr lang="en-US" sz="2000" dirty="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90800" y="5314890"/>
            <a:ext cx="3124200" cy="4001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All </a:t>
            </a:r>
            <a:r>
              <a:rPr lang="en-US" sz="20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=0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6019800" y="4549577"/>
            <a:ext cx="3581400" cy="40011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: Some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≠ 0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019800" y="4930577"/>
            <a:ext cx="3581400" cy="40011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≠ 0</a:t>
            </a:r>
            <a:endParaRPr lang="en-US" sz="2000" dirty="0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019800" y="5311577"/>
            <a:ext cx="3581400" cy="4001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Some </a:t>
            </a:r>
            <a:r>
              <a:rPr lang="en-US" sz="20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≠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594360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main effects, but there is some interaction effect.</a:t>
            </a:r>
          </a:p>
        </p:txBody>
      </p:sp>
    </p:spTree>
    <p:extLst>
      <p:ext uri="{BB962C8B-B14F-4D97-AF65-F5344CB8AC3E}">
        <p14:creationId xmlns:p14="http://schemas.microsoft.com/office/powerpoint/2010/main" val="147070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106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Interpreting Interaction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21080" y="1165705"/>
            <a:ext cx="10149840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the two-way ANOVA indicates a significant interaction, plot the cell means vs. one factor with separate lines/symbols for the second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772166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 </a:t>
            </a:r>
            <a:r>
              <a:rPr lang="en-US" dirty="0">
                <a:solidFill>
                  <a:schemeClr val="bg1"/>
                </a:solidFill>
              </a:rPr>
              <a:t>Cell means plot  </a:t>
            </a:r>
            <a:r>
              <a:rPr lang="en-US" dirty="0"/>
              <a:t>or </a:t>
            </a:r>
            <a:r>
              <a:rPr lang="en-US" dirty="0">
                <a:solidFill>
                  <a:schemeClr val="bg1"/>
                </a:solidFill>
              </a:rPr>
              <a:t>Interaction plot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200400" y="3352800"/>
          <a:ext cx="4876800" cy="2819400"/>
        </p:xfrm>
        <a:graphic>
          <a:graphicData uri="http://schemas.openxmlformats.org/drawingml/2006/table">
            <a:tbl>
              <a:tblPr/>
              <a:tblGrid>
                <a:gridCol w="20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</a:rPr>
                        <a:t>Cell Means: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58.0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6273226"/>
            <a:ext cx="830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interaction.plot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FactorA,FactorB,Response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543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Interaction Plot via 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9617" y="1457980"/>
            <a:ext cx="821388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FactorA,FactorB,Y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AutoShape 2" descr="http://rstudio.stlawu.local:8787/graphics/plot.png?width=549&amp;height=461&amp;randomizer=-123866012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50" y="57090"/>
            <a:ext cx="8683625" cy="682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4375" y="57090"/>
            <a:ext cx="862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Glue$Type,Glue$Thickness,Glue$Force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6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41067"/>
            <a:ext cx="8759825" cy="684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14046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Glue$Thickness,Glue$Type,Glue$Force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AutoShape 2" descr="http://rstudio.stlawu.local:8787/graphics/plot.png?width=549&amp;height=461&amp;randomizer=-18994490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72173"/>
              </p:ext>
            </p:extLst>
          </p:nvPr>
        </p:nvGraphicFramePr>
        <p:xfrm>
          <a:off x="2800029" y="1502131"/>
          <a:ext cx="6744335" cy="210108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371694">
                  <a:extLst>
                    <a:ext uri="{9D8B030D-6E8A-4147-A177-3AD203B41FA5}">
                      <a16:colId xmlns:a16="http://schemas.microsoft.com/office/drawing/2014/main" val="2883723831"/>
                    </a:ext>
                  </a:extLst>
                </a:gridCol>
                <a:gridCol w="3372641">
                  <a:extLst>
                    <a:ext uri="{9D8B030D-6E8A-4147-A177-3AD203B41FA5}">
                      <a16:colId xmlns:a16="http://schemas.microsoft.com/office/drawing/2014/main" val="311318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Variable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Variable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9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Person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Participant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07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 = male, 0 = female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88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 (years)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8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Height (cm)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72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preweight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Weight before the diet (kg)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42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75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weight6weeks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 after 6 weeks (kg)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22852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62197" y="152401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Diet data set contains information on 78 people using one of three diets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896" y="4038601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Investigate the data to determine the impact of the type of diet and Sex on mean weight loss in separate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the residuals for the appropriateness of using the ANOVA model in each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pairwise methods to investigate differences between means if the overall ANOVA model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763627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45543"/>
              </p:ext>
            </p:extLst>
          </p:nvPr>
        </p:nvGraphicFramePr>
        <p:xfrm>
          <a:off x="2800029" y="1502131"/>
          <a:ext cx="6744335" cy="210108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371694">
                  <a:extLst>
                    <a:ext uri="{9D8B030D-6E8A-4147-A177-3AD203B41FA5}">
                      <a16:colId xmlns:a16="http://schemas.microsoft.com/office/drawing/2014/main" val="2883723831"/>
                    </a:ext>
                  </a:extLst>
                </a:gridCol>
                <a:gridCol w="3372641">
                  <a:extLst>
                    <a:ext uri="{9D8B030D-6E8A-4147-A177-3AD203B41FA5}">
                      <a16:colId xmlns:a16="http://schemas.microsoft.com/office/drawing/2014/main" val="311318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Variable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Variable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9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Person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Participant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07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 = male, 0 = female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88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 (years)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8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Height (cm)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72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preweight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Weight before the diet (kg)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42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75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weight6weeks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 after 6 weeks (kg)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22852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62197" y="152401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Diet data set contains information on 78 people using one of three diets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896" y="4232484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Investigate the data to determine the impact of the type of diet and sex on mean weight loss in a two-way model with an interaction.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the residuals for the appropriateness of using the two-way ANOVA model with an interaction.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pairwise methods to investigate differences between means if the overall ANOVA model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89696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Exam Scores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1524000" y="4114801"/>
            <a:ext cx="9144000" cy="138499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We’ve shown (one-way):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	No significant differences between the exams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	Significant differences between the students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524000" y="5667376"/>
            <a:ext cx="9144000" cy="954107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Question:</a:t>
            </a:r>
            <a:r>
              <a:rPr lang="en-US" sz="2800">
                <a:solidFill>
                  <a:schemeClr val="bg1"/>
                </a:solidFill>
              </a:rPr>
              <a:t> Can we use BOTH factors to help explain the variability in the exam scores?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52600" y="1066801"/>
            <a:ext cx="8915400" cy="2819401"/>
            <a:chOff x="144" y="672"/>
            <a:chExt cx="5616" cy="1776"/>
          </a:xfrm>
        </p:grpSpPr>
        <p:sp>
          <p:nvSpPr>
            <p:cNvPr id="9222" name="Text Box 3"/>
            <p:cNvSpPr txBox="1">
              <a:spLocks noChangeArrowheads="1"/>
            </p:cNvSpPr>
            <p:nvPr/>
          </p:nvSpPr>
          <p:spPr bwMode="auto">
            <a:xfrm>
              <a:off x="144" y="1008"/>
              <a:ext cx="4752" cy="1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/>
                <a:t>Exam #1: 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#2: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#3: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#4: </a:t>
              </a:r>
            </a:p>
          </p:txBody>
        </p:sp>
        <p:sp>
          <p:nvSpPr>
            <p:cNvPr id="9223" name="Text Box 4"/>
            <p:cNvSpPr txBox="1">
              <a:spLocks noChangeArrowheads="1"/>
            </p:cNvSpPr>
            <p:nvPr/>
          </p:nvSpPr>
          <p:spPr bwMode="auto">
            <a:xfrm>
              <a:off x="1200" y="1008"/>
              <a:ext cx="3744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62   94   68   86   50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87   95   93   97   63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74   86   82   70   28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77   89   73   79   47</a:t>
              </a:r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672" y="2118"/>
              <a:ext cx="45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dirty="0"/>
                <a:t>Mean   </a:t>
              </a:r>
              <a:r>
                <a:rPr lang="en-US" sz="2800" b="1" dirty="0">
                  <a:latin typeface="Courier New" pitchFamily="49" charset="0"/>
                </a:rPr>
                <a:t>75   91   79   83   47</a:t>
              </a: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1248" y="672"/>
              <a:ext cx="3648" cy="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Barb   Betsy    </a:t>
              </a:r>
              <a:r>
                <a:rPr lang="en-US" sz="2800"/>
                <a:t>Bill      Bob     </a:t>
              </a:r>
              <a:r>
                <a:rPr lang="en-US" sz="2800" dirty="0"/>
                <a:t>Bud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896" y="721"/>
              <a:ext cx="864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Mean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72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87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68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73</a:t>
              </a:r>
            </a:p>
            <a:p>
              <a:pPr algn="ctr">
                <a:spcBef>
                  <a:spcPct val="15000"/>
                </a:spcBef>
              </a:pPr>
              <a:r>
                <a:rPr lang="en-US" sz="2800" b="1" dirty="0">
                  <a:solidFill>
                    <a:schemeClr val="hlink"/>
                  </a:solidFill>
                  <a:latin typeface="Courier New" pitchFamily="49" charset="0"/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6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 Simple Block Design</a:t>
            </a:r>
          </a:p>
        </p:txBody>
      </p:sp>
      <p:sp>
        <p:nvSpPr>
          <p:cNvPr id="265391" name="Text Box 175"/>
          <p:cNvSpPr txBox="1">
            <a:spLocks noChangeArrowheads="1"/>
          </p:cNvSpPr>
          <p:nvPr/>
        </p:nvSpPr>
        <p:spPr bwMode="auto">
          <a:xfrm>
            <a:off x="1295400" y="2209800"/>
            <a:ext cx="96012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Definition:</a:t>
            </a:r>
            <a:r>
              <a:rPr lang="en-US" dirty="0"/>
              <a:t> A </a:t>
            </a:r>
            <a:r>
              <a:rPr lang="en-US" dirty="0">
                <a:solidFill>
                  <a:schemeClr val="bg1"/>
                </a:solidFill>
              </a:rPr>
              <a:t> simple block design</a:t>
            </a:r>
            <a:r>
              <a:rPr lang="en-US" dirty="0"/>
              <a:t> has two factors with exactly one data value in each combination of the factors.</a:t>
            </a:r>
          </a:p>
        </p:txBody>
      </p:sp>
      <p:sp>
        <p:nvSpPr>
          <p:cNvPr id="265392" name="Text Box 176"/>
          <p:cNvSpPr txBox="1">
            <a:spLocks noChangeArrowheads="1"/>
          </p:cNvSpPr>
          <p:nvPr/>
        </p:nvSpPr>
        <p:spPr bwMode="auto">
          <a:xfrm>
            <a:off x="2133600" y="4267200"/>
            <a:ext cx="8001000" cy="1570038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Assume:</a:t>
            </a:r>
            <a:r>
              <a:rPr lang="en-US" dirty="0"/>
              <a:t> Factor A (Treatments) has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/>
              <a:t> levels</a:t>
            </a:r>
          </a:p>
          <a:p>
            <a:pPr>
              <a:spcBef>
                <a:spcPct val="0"/>
              </a:spcBef>
            </a:pPr>
            <a:r>
              <a:rPr lang="en-US" dirty="0"/>
              <a:t>               Factor B (Blocks) has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 levels</a:t>
            </a:r>
          </a:p>
          <a:p>
            <a:pPr>
              <a:spcBef>
                <a:spcPct val="0"/>
              </a:spcBef>
            </a:pPr>
            <a:r>
              <a:rPr lang="en-US" dirty="0"/>
              <a:t>         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i="1" dirty="0">
                <a:sym typeface="Symbol" pitchFamily="18" charset="2"/>
              </a:rPr>
              <a:t>n= K∙J </a:t>
            </a:r>
            <a:r>
              <a:rPr lang="en-US" dirty="0">
                <a:sym typeface="Symbol" pitchFamily="18" charset="2"/>
              </a:rPr>
              <a:t>data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Two-way ANOVA: Main Effects Model</a:t>
            </a:r>
          </a:p>
        </p:txBody>
      </p:sp>
      <p:graphicFrame>
        <p:nvGraphicFramePr>
          <p:cNvPr id="266244" name="Object 2"/>
          <p:cNvGraphicFramePr>
            <a:graphicFrameLocks noChangeAspect="1"/>
          </p:cNvGraphicFramePr>
          <p:nvPr/>
        </p:nvGraphicFramePr>
        <p:xfrm>
          <a:off x="2517775" y="2133600"/>
          <a:ext cx="690245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206360" imgH="241200" progId="Equation.3">
                  <p:embed/>
                </p:oleObj>
              </mc:Choice>
              <mc:Fallback>
                <p:oleObj name="Equation" r:id="rId4" imgW="1206360" imgH="241200" progId="Equation.3">
                  <p:embed/>
                  <p:pic>
                    <p:nvPicPr>
                      <p:cNvPr id="2662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133600"/>
                        <a:ext cx="6902450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133600" y="3886200"/>
            <a:ext cx="12192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Grand Mean</a:t>
            </a:r>
          </a:p>
        </p:txBody>
      </p:sp>
      <p:sp>
        <p:nvSpPr>
          <p:cNvPr id="266246" name="Line 6"/>
          <p:cNvSpPr>
            <a:spLocks noChangeShapeType="1"/>
          </p:cNvSpPr>
          <p:nvPr/>
        </p:nvSpPr>
        <p:spPr bwMode="auto">
          <a:xfrm flipV="1">
            <a:off x="3048000" y="3048000"/>
            <a:ext cx="1087438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3581400" y="4343401"/>
            <a:ext cx="2286000" cy="10779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Effect for k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treatment</a:t>
            </a:r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 flipV="1">
            <a:off x="4800600" y="2971800"/>
            <a:ext cx="838200" cy="1219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8686800" y="3859213"/>
            <a:ext cx="17526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Random error</a:t>
            </a:r>
          </a:p>
        </p:txBody>
      </p:sp>
      <p:sp>
        <p:nvSpPr>
          <p:cNvPr id="266250" name="Line 10"/>
          <p:cNvSpPr>
            <a:spLocks noChangeShapeType="1"/>
          </p:cNvSpPr>
          <p:nvPr/>
        </p:nvSpPr>
        <p:spPr bwMode="auto">
          <a:xfrm flipH="1" flipV="1">
            <a:off x="9067800" y="2971800"/>
            <a:ext cx="685800" cy="990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6248400" y="4343400"/>
            <a:ext cx="22860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Effect for j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block</a:t>
            </a:r>
          </a:p>
        </p:txBody>
      </p:sp>
      <p:sp>
        <p:nvSpPr>
          <p:cNvPr id="266254" name="Line 14"/>
          <p:cNvSpPr>
            <a:spLocks noChangeShapeType="1"/>
          </p:cNvSpPr>
          <p:nvPr/>
        </p:nvSpPr>
        <p:spPr bwMode="auto">
          <a:xfrm flipH="1" flipV="1">
            <a:off x="7162800" y="3124200"/>
            <a:ext cx="76200" cy="1219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Randomize Block - Calculations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1981200" y="1295400"/>
            <a:ext cx="8382000" cy="2800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Find the mean for each treatment (row means), each block (column means), and grand mean.</a:t>
            </a:r>
          </a:p>
          <a:p>
            <a:pPr>
              <a:buFontTx/>
              <a:buAutoNum type="arabicPeriod"/>
            </a:pPr>
            <a:r>
              <a:rPr lang="en-US"/>
              <a:t>Partition the SSTotal into </a:t>
            </a:r>
            <a:r>
              <a:rPr lang="en-US">
                <a:solidFill>
                  <a:schemeClr val="bg1"/>
                </a:solidFill>
              </a:rPr>
              <a:t>three </a:t>
            </a:r>
            <a:r>
              <a:rPr lang="en-US"/>
              <a:t>pieces:</a:t>
            </a:r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r>
              <a:rPr lang="en-US"/>
              <a:t>          </a:t>
            </a:r>
          </a:p>
        </p:txBody>
      </p:sp>
      <p:graphicFrame>
        <p:nvGraphicFramePr>
          <p:cNvPr id="267270" name="Object 3"/>
          <p:cNvGraphicFramePr>
            <a:graphicFrameLocks noChangeAspect="1"/>
          </p:cNvGraphicFramePr>
          <p:nvPr/>
        </p:nvGraphicFramePr>
        <p:xfrm>
          <a:off x="1524001" y="4191001"/>
          <a:ext cx="57007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993680" imgH="253800" progId="Equation.3">
                  <p:embed/>
                </p:oleObj>
              </mc:Choice>
              <mc:Fallback>
                <p:oleObj name="Equation" r:id="rId4" imgW="1993680" imgH="253800" progId="Equation.3">
                  <p:embed/>
                  <p:pic>
                    <p:nvPicPr>
                      <p:cNvPr id="2672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191001"/>
                        <a:ext cx="5700713" cy="74453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7467600" y="42672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(as usual)</a:t>
            </a:r>
          </a:p>
        </p:txBody>
      </p:sp>
      <p:graphicFrame>
        <p:nvGraphicFramePr>
          <p:cNvPr id="267272" name="Object 4"/>
          <p:cNvGraphicFramePr>
            <a:graphicFrameLocks noChangeAspect="1"/>
          </p:cNvGraphicFramePr>
          <p:nvPr/>
        </p:nvGraphicFramePr>
        <p:xfrm>
          <a:off x="2097088" y="4933951"/>
          <a:ext cx="36909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1269720" imgH="253800" progId="Equation.3">
                  <p:embed/>
                </p:oleObj>
              </mc:Choice>
              <mc:Fallback>
                <p:oleObj name="Equation" r:id="rId6" imgW="1269720" imgH="253800" progId="Equation.3">
                  <p:embed/>
                  <p:pic>
                    <p:nvPicPr>
                      <p:cNvPr id="2672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933951"/>
                        <a:ext cx="3690938" cy="746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7543800" y="49530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(row means)</a:t>
            </a:r>
          </a:p>
        </p:txBody>
      </p:sp>
      <p:graphicFrame>
        <p:nvGraphicFramePr>
          <p:cNvPr id="267274" name="Object 5"/>
          <p:cNvGraphicFramePr>
            <a:graphicFrameLocks noChangeAspect="1"/>
          </p:cNvGraphicFramePr>
          <p:nvPr/>
        </p:nvGraphicFramePr>
        <p:xfrm>
          <a:off x="2097088" y="5621339"/>
          <a:ext cx="36909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1257120" imgH="253800" progId="Equation.3">
                  <p:embed/>
                </p:oleObj>
              </mc:Choice>
              <mc:Fallback>
                <p:oleObj name="Equation" r:id="rId8" imgW="1257120" imgH="253800" progId="Equation.3">
                  <p:embed/>
                  <p:pic>
                    <p:nvPicPr>
                      <p:cNvPr id="2672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621339"/>
                        <a:ext cx="3690938" cy="7445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7543800" y="56388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(column means)</a:t>
            </a:r>
          </a:p>
        </p:txBody>
      </p:sp>
      <p:graphicFrame>
        <p:nvGraphicFramePr>
          <p:cNvPr id="267276" name="Object 6"/>
          <p:cNvGraphicFramePr>
            <a:graphicFrameLocks noChangeAspect="1"/>
          </p:cNvGraphicFramePr>
          <p:nvPr/>
        </p:nvGraphicFramePr>
        <p:xfrm>
          <a:off x="2097089" y="6337300"/>
          <a:ext cx="503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0" imgW="1714320" imgH="177480" progId="Equation.3">
                  <p:embed/>
                </p:oleObj>
              </mc:Choice>
              <mc:Fallback>
                <p:oleObj name="Equation" r:id="rId10" imgW="1714320" imgH="177480" progId="Equation.3">
                  <p:embed/>
                  <p:pic>
                    <p:nvPicPr>
                      <p:cNvPr id="2672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9" y="6337300"/>
                        <a:ext cx="5032375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429001" y="3276600"/>
          <a:ext cx="5878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2" imgW="1714320" imgH="177480" progId="Equation.3">
                  <p:embed/>
                </p:oleObj>
              </mc:Choice>
              <mc:Fallback>
                <p:oleObj name="Equation" r:id="rId12" imgW="1714320" imgH="177480" progId="Equation.3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3276600"/>
                        <a:ext cx="5878513" cy="609600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44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Randomized Block ANOVA Table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93838" y="1352826"/>
          <a:ext cx="9144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4" imgW="9134991" imgH="2812348" progId="Word.Document.8">
                  <p:embed/>
                </p:oleObj>
              </mc:Choice>
              <mc:Fallback>
                <p:oleObj name="Document" r:id="rId4" imgW="9134991" imgH="2812348" progId="Word.Documen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352826"/>
                        <a:ext cx="9144000" cy="2692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4"/>
          <p:cNvSpPr txBox="1">
            <a:spLocks noChangeArrowheads="1"/>
          </p:cNvSpPr>
          <p:nvPr/>
        </p:nvSpPr>
        <p:spPr bwMode="auto">
          <a:xfrm>
            <a:off x="3551238" y="1824177"/>
            <a:ext cx="111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dirty="0">
                <a:solidFill>
                  <a:schemeClr val="accent2"/>
                </a:solidFill>
              </a:rPr>
              <a:t>K</a:t>
            </a:r>
            <a:r>
              <a:rPr lang="en-US" sz="2800" b="1" dirty="0">
                <a:solidFill>
                  <a:schemeClr val="accent2"/>
                </a:solidFill>
                <a:sym typeface="Symbol" pitchFamily="18" charset="2"/>
              </a:rPr>
              <a:t></a:t>
            </a:r>
            <a:r>
              <a:rPr lang="en-US" sz="2800" b="1" dirty="0">
                <a:solidFill>
                  <a:schemeClr val="accent2"/>
                </a:solidFill>
              </a:rPr>
              <a:t>1</a:t>
            </a:r>
            <a:endParaRPr lang="en-US" sz="2800" dirty="0"/>
          </a:p>
        </p:txBody>
      </p:sp>
      <p:sp>
        <p:nvSpPr>
          <p:cNvPr id="3083" name="Text Box 5"/>
          <p:cNvSpPr txBox="1">
            <a:spLocks noChangeArrowheads="1"/>
          </p:cNvSpPr>
          <p:nvPr/>
        </p:nvSpPr>
        <p:spPr bwMode="auto">
          <a:xfrm>
            <a:off x="3503199" y="3400944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chemeClr val="accent2"/>
                </a:solidFill>
              </a:rPr>
              <a:t>n-1</a:t>
            </a:r>
            <a:endParaRPr lang="en-US" sz="2800"/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3375819" y="2913579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>
                <a:solidFill>
                  <a:schemeClr val="accent2"/>
                </a:solidFill>
              </a:rPr>
              <a:t>(K-1)(J-1)</a:t>
            </a:r>
            <a:endParaRPr lang="en-US" sz="1600" dirty="0"/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4565997" y="1843227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SSA</a:t>
            </a:r>
            <a:endParaRPr lang="en-US" sz="2800"/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4515246" y="2789308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SSE</a:t>
            </a:r>
            <a:endParaRPr lang="en-US" sz="2800"/>
          </a:p>
        </p:txBody>
      </p:sp>
      <p:sp>
        <p:nvSpPr>
          <p:cNvPr id="3087" name="Text Box 9"/>
          <p:cNvSpPr txBox="1">
            <a:spLocks noChangeArrowheads="1"/>
          </p:cNvSpPr>
          <p:nvPr/>
        </p:nvSpPr>
        <p:spPr bwMode="auto">
          <a:xfrm>
            <a:off x="4294067" y="3394214"/>
            <a:ext cx="185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SSTotal</a:t>
            </a:r>
            <a:endParaRPr lang="en-US" sz="2800" dirty="0"/>
          </a:p>
        </p:txBody>
      </p:sp>
      <p:sp>
        <p:nvSpPr>
          <p:cNvPr id="3088" name="Text Box 10"/>
          <p:cNvSpPr txBox="1">
            <a:spLocks noChangeArrowheads="1"/>
          </p:cNvSpPr>
          <p:nvPr/>
        </p:nvSpPr>
        <p:spPr bwMode="auto">
          <a:xfrm>
            <a:off x="5810646" y="2942847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solidFill>
                  <a:srgbClr val="800000"/>
                </a:solidFill>
              </a:rPr>
              <a:t>SSE/(K-1)(J-1)</a:t>
            </a:r>
            <a:endParaRPr lang="en-US" sz="2000" dirty="0"/>
          </a:p>
        </p:txBody>
      </p:sp>
      <p:sp>
        <p:nvSpPr>
          <p:cNvPr id="3089" name="Text Box 11"/>
          <p:cNvSpPr txBox="1">
            <a:spLocks noChangeArrowheads="1"/>
          </p:cNvSpPr>
          <p:nvPr/>
        </p:nvSpPr>
        <p:spPr bwMode="auto">
          <a:xfrm>
            <a:off x="7620000" y="185446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MSA/MSE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090" name="Text Box 13"/>
          <p:cNvSpPr txBox="1">
            <a:spLocks noChangeArrowheads="1"/>
          </p:cNvSpPr>
          <p:nvPr/>
        </p:nvSpPr>
        <p:spPr bwMode="auto">
          <a:xfrm>
            <a:off x="5825158" y="1821071"/>
            <a:ext cx="2163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800000"/>
                </a:solidFill>
              </a:rPr>
              <a:t>SSA/(K-1)</a:t>
            </a:r>
            <a:endParaRPr lang="en-US" sz="2800"/>
          </a:p>
        </p:txBody>
      </p:sp>
      <p:sp>
        <p:nvSpPr>
          <p:cNvPr id="3091" name="Text Box 14"/>
          <p:cNvSpPr txBox="1">
            <a:spLocks noChangeArrowheads="1"/>
          </p:cNvSpPr>
          <p:nvPr/>
        </p:nvSpPr>
        <p:spPr bwMode="auto">
          <a:xfrm>
            <a:off x="4530328" y="2301807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SSB</a:t>
            </a:r>
            <a:endParaRPr lang="en-US" sz="2800"/>
          </a:p>
        </p:txBody>
      </p:sp>
      <p:sp>
        <p:nvSpPr>
          <p:cNvPr id="3092" name="Text Box 15"/>
          <p:cNvSpPr txBox="1">
            <a:spLocks noChangeArrowheads="1"/>
          </p:cNvSpPr>
          <p:nvPr/>
        </p:nvSpPr>
        <p:spPr bwMode="auto">
          <a:xfrm>
            <a:off x="3528219" y="2298908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chemeClr val="accent2"/>
                </a:solidFill>
                <a:sym typeface="Symbol" pitchFamily="18" charset="2"/>
              </a:rPr>
              <a:t>J</a:t>
            </a:r>
            <a:r>
              <a:rPr lang="en-US" sz="2800" b="1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3093" name="Text Box 16"/>
          <p:cNvSpPr txBox="1">
            <a:spLocks noChangeArrowheads="1"/>
          </p:cNvSpPr>
          <p:nvPr/>
        </p:nvSpPr>
        <p:spPr bwMode="auto">
          <a:xfrm>
            <a:off x="5837237" y="2369551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800000"/>
                </a:solidFill>
              </a:rPr>
              <a:t>SSB/(J-1)</a:t>
            </a:r>
            <a:endParaRPr lang="en-US" sz="2800"/>
          </a:p>
        </p:txBody>
      </p:sp>
      <p:sp>
        <p:nvSpPr>
          <p:cNvPr id="3094" name="Text Box 17"/>
          <p:cNvSpPr txBox="1">
            <a:spLocks noChangeArrowheads="1"/>
          </p:cNvSpPr>
          <p:nvPr/>
        </p:nvSpPr>
        <p:spPr bwMode="auto">
          <a:xfrm>
            <a:off x="7653130" y="23893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MSB/MSE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905000" y="41148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Testing TWO hypotheses: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2057400" y="4648201"/>
            <a:ext cx="4343400" cy="10779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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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0</a:t>
            </a:r>
            <a:endParaRPr lang="en-US" baseline="-25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6705600" y="4572000"/>
            <a:ext cx="396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(Factor A: Difference in treatment means?)</a:t>
            </a:r>
          </a:p>
        </p:txBody>
      </p:sp>
      <p:sp>
        <p:nvSpPr>
          <p:cNvPr id="268311" name="Text Box 23"/>
          <p:cNvSpPr txBox="1">
            <a:spLocks noChangeArrowheads="1"/>
          </p:cNvSpPr>
          <p:nvPr/>
        </p:nvSpPr>
        <p:spPr bwMode="auto">
          <a:xfrm>
            <a:off x="2057400" y="5791200"/>
            <a:ext cx="4343400" cy="10668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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J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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j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0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6705600" y="5791201"/>
            <a:ext cx="3962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(Factor B: Difference in block means?)</a:t>
            </a:r>
          </a:p>
        </p:txBody>
      </p:sp>
    </p:spTree>
    <p:extLst>
      <p:ext uri="{BB962C8B-B14F-4D97-AF65-F5344CB8AC3E}">
        <p14:creationId xmlns:p14="http://schemas.microsoft.com/office/powerpoint/2010/main" val="74030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2667000" y="2057401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Y~FactorA+FactorB,data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Two-way ANOVA on R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56323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Grade~factor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(Exam),data=Exams4)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factor(Exam)  3   1030  343.33  1.0564  0.395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 16   5200  325.00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amodB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Grade~Student,data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amodB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               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Grade~factor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(Exam)+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Student,data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factor(Exam)  3   1030  343.33  5.7222   0.01144 *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 4   4480 1120.00 18.6667 4.347e-05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 12    720   60.00       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563231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of a difference in means between exams.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217087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of a difference in means between students.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F146B-AF4D-4D50-B0ED-334F72651A1D}"/>
              </a:ext>
            </a:extLst>
          </p:cNvPr>
          <p:cNvSpPr/>
          <p:nvPr/>
        </p:nvSpPr>
        <p:spPr bwMode="auto">
          <a:xfrm>
            <a:off x="6781800" y="4384893"/>
            <a:ext cx="1600200" cy="29238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2DD3B8-B118-4EEE-A5E7-F0997A1AC481}"/>
              </a:ext>
            </a:extLst>
          </p:cNvPr>
          <p:cNvSpPr/>
          <p:nvPr/>
        </p:nvSpPr>
        <p:spPr bwMode="auto">
          <a:xfrm>
            <a:off x="6781800" y="4700052"/>
            <a:ext cx="1600200" cy="29238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5364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6325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700" b="1" dirty="0" err="1">
                <a:solidFill>
                  <a:schemeClr val="accent2"/>
                </a:solidFill>
                <a:latin typeface="Courier New" pitchFamily="49" charset="0"/>
              </a:rPr>
              <a:t>TukeyHSD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accent2"/>
                </a:solidFill>
                <a:latin typeface="Courier New" pitchFamily="49" charset="0"/>
              </a:rPr>
              <a:t>amodC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Tukey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multiple comparisons of means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95% family-wise confidence level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Fit: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aov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(formula = Grade ~ factor(Exam) + Student)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$`factor(Exam)`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diff   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lwr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upr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p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adj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2-1   15   0.4554143 29.5445857 0.0425678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3-1   -4 -18.5445857 10.5445857 0.8455825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4-1    1 -13.5445857 15.5445857 0.9968212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3-2  -19 -33.5445857 -4.4554143 0.0102092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4-2  -14 -28.5445857  0.5445857 0.0605331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4-3    5  -9.5445857 19.5445857 0.7409734</a:t>
            </a:r>
          </a:p>
          <a:p>
            <a:pPr>
              <a:spcBef>
                <a:spcPct val="0"/>
              </a:spcBef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$Student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   diff  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lwr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upr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p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adj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Betsy-Barb   16  -1.458285  33.458285 0.0782719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Bill-Barb     4 -13.458285  21.458285 0.9451946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Bob-Barb      8  -9.458285  25.458285 0.6039841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Bud-Barb    -28 -45.458285 -10.541715 0.0019421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Bill-Betsy  -12 -29.458285   5.458285 0.2467758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Bob-Betsy    -8 -25.458285   9.458285 0.6039841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Bud-Betsy   -44 -61.458285 -26.541715 0.0000293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Bob-Bill      4 -13.458285  21.458285 0.9451946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Bud-Bill    -32 -49.458285 -14.541715 0.0006169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Bud-Bob     -36 -53.458285 -18.541715 0.0002093</a:t>
            </a:r>
          </a:p>
        </p:txBody>
      </p:sp>
    </p:spTree>
    <p:extLst>
      <p:ext uri="{BB962C8B-B14F-4D97-AF65-F5344CB8AC3E}">
        <p14:creationId xmlns:p14="http://schemas.microsoft.com/office/powerpoint/2010/main" val="6779804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Microsoft Office PowerPoint</Application>
  <PresentationFormat>Widescreen</PresentationFormat>
  <Paragraphs>309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Lucida Console</vt:lpstr>
      <vt:lpstr>Times New Roman</vt:lpstr>
      <vt:lpstr>Default Design</vt:lpstr>
      <vt:lpstr>Equation</vt:lpstr>
      <vt:lpstr>Document</vt:lpstr>
      <vt:lpstr>STOR 455 Class 36</vt:lpstr>
      <vt:lpstr>PowerPoint Presentation</vt:lpstr>
      <vt:lpstr>Example: Exam Scores</vt:lpstr>
      <vt:lpstr> Simple Block Design</vt:lpstr>
      <vt:lpstr>Two-way ANOVA: Main Effects Model</vt:lpstr>
      <vt:lpstr>Randomize Block - Calculations</vt:lpstr>
      <vt:lpstr>Randomized Block ANOVA Table</vt:lpstr>
      <vt:lpstr>Two-way ANOVA on R</vt:lpstr>
      <vt:lpstr>PowerPoint Presentation</vt:lpstr>
      <vt:lpstr>PowerPoint Presentation</vt:lpstr>
      <vt:lpstr>PowerPoint Presentation</vt:lpstr>
      <vt:lpstr>What’s an Interaction Effect?</vt:lpstr>
      <vt:lpstr>Factorial Design</vt:lpstr>
      <vt:lpstr>Example: Glue Strength</vt:lpstr>
      <vt:lpstr>Two-way ANOVA Table (with interaction)</vt:lpstr>
      <vt:lpstr>Two-way ANOVA Table (with interaction)</vt:lpstr>
      <vt:lpstr>Interpreting Interaction</vt:lpstr>
      <vt:lpstr>Interaction Plot via 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2020-11-02T18:52:07Z</dcterms:created>
  <dcterms:modified xsi:type="dcterms:W3CDTF">2021-11-11T13:15:55Z</dcterms:modified>
</cp:coreProperties>
</file>