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6" r:id="rId2"/>
    <p:sldId id="307" r:id="rId3"/>
    <p:sldId id="308" r:id="rId4"/>
    <p:sldId id="309" r:id="rId5"/>
    <p:sldId id="312" r:id="rId6"/>
    <p:sldId id="313" r:id="rId7"/>
    <p:sldId id="323" r:id="rId8"/>
    <p:sldId id="324" r:id="rId9"/>
    <p:sldId id="325" r:id="rId10"/>
    <p:sldId id="314" r:id="rId11"/>
    <p:sldId id="326" r:id="rId12"/>
    <p:sldId id="328" r:id="rId13"/>
    <p:sldId id="332" r:id="rId14"/>
    <p:sldId id="333" r:id="rId15"/>
    <p:sldId id="336" r:id="rId16"/>
    <p:sldId id="337" r:id="rId17"/>
    <p:sldId id="338" r:id="rId18"/>
    <p:sldId id="339" r:id="rId19"/>
    <p:sldId id="340" r:id="rId20"/>
    <p:sldId id="341" r:id="rId21"/>
    <p:sldId id="342" r:id="rId22"/>
    <p:sldId id="343" r:id="rId23"/>
    <p:sldId id="344" r:id="rId24"/>
    <p:sldId id="345" r:id="rId25"/>
    <p:sldId id="346" r:id="rId26"/>
    <p:sldId id="347" r:id="rId27"/>
    <p:sldId id="348" r:id="rId28"/>
    <p:sldId id="349" r:id="rId29"/>
    <p:sldId id="350" r:id="rId30"/>
    <p:sldId id="351" r:id="rId31"/>
  </p:sldIdLst>
  <p:sldSz cx="12192000" cy="6858000"/>
  <p:notesSz cx="7315200" cy="9601200"/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50000"/>
      </a:spcBef>
      <a:spcAft>
        <a:spcPct val="0"/>
      </a:spcAft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50000"/>
      </a:spcBef>
      <a:spcAft>
        <a:spcPct val="0"/>
      </a:spcAft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50000"/>
      </a:spcBef>
      <a:spcAft>
        <a:spcPct val="0"/>
      </a:spcAft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50000"/>
      </a:spcBef>
      <a:spcAft>
        <a:spcPct val="0"/>
      </a:spcAft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scaleToFitPaper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0021"/>
    <a:srgbClr val="006600"/>
    <a:srgbClr val="FFFF66"/>
    <a:srgbClr val="000000"/>
    <a:srgbClr val="660066"/>
    <a:srgbClr val="003366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6BA64B-09CD-4898-9415-1B596EDAACC0}" v="2" dt="2021-11-14T17:38:22.7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95" autoAdjust="0"/>
    <p:restoredTop sz="93512" autoAdjust="0"/>
  </p:normalViewPr>
  <p:slideViewPr>
    <p:cSldViewPr>
      <p:cViewPr varScale="1">
        <p:scale>
          <a:sx n="118" d="100"/>
          <a:sy n="118" d="100"/>
        </p:scale>
        <p:origin x="108" y="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r">
              <a:defRPr sz="14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r">
              <a:defRPr sz="1400"/>
            </a:lvl1pPr>
          </a:lstStyle>
          <a:p>
            <a:fld id="{F2AB6F3D-9F83-4158-A41F-651A0BC3C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66973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19138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8" tIns="48318" rIns="96638" bIns="48318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38" tIns="48318" rIns="96638" bIns="48318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r">
              <a:defRPr sz="1400"/>
            </a:lvl1pPr>
          </a:lstStyle>
          <a:p>
            <a:pPr>
              <a:defRPr/>
            </a:pPr>
            <a:fld id="{6C70A9D8-DEDF-4F03-902A-0D8BAAEBE5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415201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70A9D8-DEDF-4F03-902A-0D8BAAEBE594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804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57200" y="719138"/>
            <a:ext cx="6400800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1057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57200" y="719138"/>
            <a:ext cx="6400800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505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57200" y="719138"/>
            <a:ext cx="6400800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4613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57200" y="719138"/>
            <a:ext cx="6400800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1885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57200" y="719138"/>
            <a:ext cx="6400800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7073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2855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4205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57200" y="719138"/>
            <a:ext cx="6400800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3966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57200" y="719138"/>
            <a:ext cx="6400800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2473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57200" y="719138"/>
            <a:ext cx="6400800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520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F06C8F-BBD6-478F-8680-60DABE6BAE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659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D14FCE-6A64-4D30-B3B4-05F7AEF481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308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CA81F1-DDA4-4CEE-93E7-30FCF85FAE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953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E93D9E-AB53-4751-8955-16C0539C65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147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564CFD-47D5-4D58-B1C8-53476D7E0D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541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455C76-C9DD-4FB5-9102-E4750A9800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922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D106D0-6B10-4639-A094-69DA07BD3A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536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4DB222-110D-433A-9454-118EB947B2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782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2CE26F-A5D0-4B47-A8F3-E4B6E6D64D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117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C8B8EC-85E2-4FC2-BAE2-3752E45EB8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1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14346F-BD07-4B2F-A814-E57F5BFB1A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311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0">
          <a:gsLst>
            <a:gs pos="0">
              <a:srgbClr val="00B0F0">
                <a:alpha val="50000"/>
              </a:srgbClr>
            </a:gs>
            <a:gs pos="90000">
              <a:srgbClr val="0070C0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C9561C27-7AAB-4DA6-B9FF-9F67060CB4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0">
          <a:gsLst>
            <a:gs pos="0">
              <a:srgbClr val="00B0F0">
                <a:alpha val="50000"/>
              </a:srgbClr>
            </a:gs>
            <a:gs pos="100000">
              <a:srgbClr val="0070C0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533400"/>
            <a:ext cx="9144000" cy="3581400"/>
          </a:xfrm>
          <a:effectLst>
            <a:outerShdw dist="45791" dir="2021404" algn="ctr" rotWithShape="0">
              <a:srgbClr val="000000"/>
            </a:outerShdw>
          </a:effectLst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sz="4800" b="1" dirty="0">
                <a:solidFill>
                  <a:schemeClr val="bg1"/>
                </a:solidFill>
              </a:rPr>
              <a:t>STOR 455</a:t>
            </a:r>
            <a:br>
              <a:rPr lang="en-US" sz="4800" b="1" dirty="0">
                <a:solidFill>
                  <a:schemeClr val="bg1"/>
                </a:solidFill>
              </a:rPr>
            </a:br>
            <a:r>
              <a:rPr lang="en-US" sz="4800" b="1" dirty="0">
                <a:solidFill>
                  <a:schemeClr val="bg1"/>
                </a:solidFill>
              </a:rPr>
              <a:t>Class 37</a:t>
            </a:r>
          </a:p>
        </p:txBody>
      </p:sp>
      <p:sp>
        <p:nvSpPr>
          <p:cNvPr id="7171" name="Rectangle 4"/>
          <p:cNvSpPr>
            <a:spLocks noChangeArrowheads="1"/>
          </p:cNvSpPr>
          <p:nvPr/>
        </p:nvSpPr>
        <p:spPr bwMode="auto">
          <a:xfrm>
            <a:off x="2719388" y="2728913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505200" y="4800600"/>
            <a:ext cx="54864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dirty="0">
                <a:solidFill>
                  <a:schemeClr val="bg1"/>
                </a:solidFill>
              </a:rPr>
              <a:t>Read:			8.7, 8.8	</a:t>
            </a:r>
          </a:p>
          <a:p>
            <a:pPr>
              <a:spcBef>
                <a:spcPct val="0"/>
              </a:spcBef>
            </a:pPr>
            <a:r>
              <a:rPr lang="en-US" dirty="0">
                <a:solidFill>
                  <a:schemeClr val="bg1"/>
                </a:solidFill>
              </a:rPr>
              <a:t>Exercises:		8.51, 53, 55, 59, 61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800029" y="1502131"/>
          <a:ext cx="6744335" cy="2101088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3371694">
                  <a:extLst>
                    <a:ext uri="{9D8B030D-6E8A-4147-A177-3AD203B41FA5}">
                      <a16:colId xmlns:a16="http://schemas.microsoft.com/office/drawing/2014/main" val="2883723831"/>
                    </a:ext>
                  </a:extLst>
                </a:gridCol>
                <a:gridCol w="3372641">
                  <a:extLst>
                    <a:ext uri="{9D8B030D-6E8A-4147-A177-3AD203B41FA5}">
                      <a16:colId xmlns:a16="http://schemas.microsoft.com/office/drawing/2014/main" val="311318965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Variable name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Variable 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039883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Person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Participant number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730727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Sex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1 = male, 0 = female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208858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Age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Age (years)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29800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Height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Height (cm)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727722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 err="1">
                          <a:effectLst/>
                        </a:rPr>
                        <a:t>preweight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Weight before the diet (kg)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064224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Diet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Diet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627557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weight6weeks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Weight after 6 weeks (kg)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34228526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2362197" y="152401"/>
            <a:ext cx="7620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The Diet data set contains information on 78 people using one of three diets</a:t>
            </a:r>
          </a:p>
        </p:txBody>
      </p:sp>
      <p:sp>
        <p:nvSpPr>
          <p:cNvPr id="4" name="Rectangle 3"/>
          <p:cNvSpPr/>
          <p:nvPr/>
        </p:nvSpPr>
        <p:spPr>
          <a:xfrm>
            <a:off x="1866896" y="4232484"/>
            <a:ext cx="86106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Investigate the data to determine the impact of the type of diet and sex on mean weight loss in a two-way model with an interaction.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Evaluate the residuals for the appropriateness of using the two-way ANOVA model with an interaction.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Use pairwise methods to investigate differences between means if the overall ANOVA model is significant.</a:t>
            </a:r>
          </a:p>
        </p:txBody>
      </p:sp>
    </p:spTree>
    <p:extLst>
      <p:ext uri="{BB962C8B-B14F-4D97-AF65-F5344CB8AC3E}">
        <p14:creationId xmlns:p14="http://schemas.microsoft.com/office/powerpoint/2010/main" val="8969624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2514600" y="609600"/>
            <a:ext cx="7620000" cy="1143000"/>
          </a:xfrm>
        </p:spPr>
        <p:txBody>
          <a:bodyPr/>
          <a:lstStyle/>
          <a:p>
            <a:r>
              <a:rPr lang="en-US">
                <a:solidFill>
                  <a:srgbClr val="FFFF66"/>
                </a:solidFill>
              </a:rPr>
              <a:t>ANOVA via Dummy Regression</a:t>
            </a:r>
          </a:p>
        </p:txBody>
      </p:sp>
      <p:sp>
        <p:nvSpPr>
          <p:cNvPr id="281603" name="Text Box 3"/>
          <p:cNvSpPr txBox="1">
            <a:spLocks noChangeArrowheads="1"/>
          </p:cNvSpPr>
          <p:nvPr/>
        </p:nvSpPr>
        <p:spPr bwMode="auto">
          <a:xfrm>
            <a:off x="1752600" y="2133601"/>
            <a:ext cx="8686800" cy="427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Recall: For a single categorical factor with </a:t>
            </a:r>
            <a:r>
              <a:rPr lang="en-US" i="1" dirty="0">
                <a:solidFill>
                  <a:schemeClr val="bg1"/>
                </a:solidFill>
              </a:rPr>
              <a:t>K</a:t>
            </a:r>
            <a:r>
              <a:rPr lang="en-US" dirty="0">
                <a:solidFill>
                  <a:schemeClr val="bg1"/>
                </a:solidFill>
              </a:rPr>
              <a:t> levels</a:t>
            </a:r>
          </a:p>
          <a:p>
            <a:pPr>
              <a:buFontTx/>
              <a:buChar char="•"/>
            </a:pPr>
            <a:r>
              <a:rPr lang="en-US" dirty="0"/>
              <a:t>Create </a:t>
            </a:r>
            <a:r>
              <a:rPr lang="en-US" i="1" dirty="0"/>
              <a:t>K-1</a:t>
            </a:r>
            <a:r>
              <a:rPr lang="en-US" dirty="0"/>
              <a:t> indicator (dummy) predictors</a:t>
            </a:r>
          </a:p>
          <a:p>
            <a:pPr>
              <a:buFontTx/>
              <a:buChar char="•"/>
            </a:pPr>
            <a:r>
              <a:rPr lang="en-US" dirty="0"/>
              <a:t>Run regression with the dummy predictors</a:t>
            </a:r>
          </a:p>
          <a:p>
            <a:pPr>
              <a:buFontTx/>
              <a:buChar char="•"/>
            </a:pPr>
            <a:r>
              <a:rPr lang="en-US" dirty="0"/>
              <a:t>Constant estimates the mean of the reference group</a:t>
            </a:r>
          </a:p>
          <a:p>
            <a:pPr>
              <a:buFontTx/>
              <a:buChar char="•"/>
            </a:pPr>
            <a:r>
              <a:rPr lang="en-US" dirty="0"/>
              <a:t>Coefficients estimate how each other group differs</a:t>
            </a:r>
          </a:p>
          <a:p>
            <a:pPr>
              <a:buFontTx/>
              <a:buChar char="•"/>
            </a:pPr>
            <a:r>
              <a:rPr lang="en-US" dirty="0"/>
              <a:t>ANOVA tables match (depending…)</a:t>
            </a:r>
          </a:p>
        </p:txBody>
      </p:sp>
    </p:spTree>
    <p:extLst>
      <p:ext uri="{BB962C8B-B14F-4D97-AF65-F5344CB8AC3E}">
        <p14:creationId xmlns:p14="http://schemas.microsoft.com/office/powerpoint/2010/main" val="12450912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685800"/>
            <a:ext cx="7848600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Main Effects Two-way ANOVA via Dummy Regression</a:t>
            </a:r>
          </a:p>
        </p:txBody>
      </p:sp>
      <p:sp>
        <p:nvSpPr>
          <p:cNvPr id="282627" name="Text Box 3"/>
          <p:cNvSpPr txBox="1">
            <a:spLocks noChangeArrowheads="1"/>
          </p:cNvSpPr>
          <p:nvPr/>
        </p:nvSpPr>
        <p:spPr bwMode="auto">
          <a:xfrm>
            <a:off x="1943100" y="2514600"/>
            <a:ext cx="8229600" cy="329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buFontTx/>
              <a:buChar char="•"/>
            </a:pPr>
            <a:r>
              <a:rPr lang="en-US" dirty="0"/>
              <a:t>Create indicator predictors for each factor</a:t>
            </a:r>
          </a:p>
          <a:p>
            <a:pPr>
              <a:buFontTx/>
              <a:buChar char="•"/>
            </a:pPr>
            <a:r>
              <a:rPr lang="en-US" dirty="0"/>
              <a:t>Run regression with the dummy predictors (leaving out one for </a:t>
            </a:r>
            <a:r>
              <a:rPr lang="en-US" i="1" dirty="0"/>
              <a:t>each</a:t>
            </a:r>
            <a:r>
              <a:rPr lang="en-US" dirty="0"/>
              <a:t> factor)</a:t>
            </a:r>
          </a:p>
          <a:p>
            <a:pPr>
              <a:buFontTx/>
              <a:buChar char="•"/>
            </a:pPr>
            <a:r>
              <a:rPr lang="en-US" dirty="0"/>
              <a:t>How to interpret the coefficients?</a:t>
            </a:r>
          </a:p>
          <a:p>
            <a:pPr>
              <a:buFontTx/>
              <a:buChar char="•"/>
            </a:pPr>
            <a:r>
              <a:rPr lang="en-US" dirty="0"/>
              <a:t>How to “recover” the two-way ANOVA table?</a:t>
            </a:r>
          </a:p>
        </p:txBody>
      </p:sp>
    </p:spTree>
    <p:extLst>
      <p:ext uri="{BB962C8B-B14F-4D97-AF65-F5344CB8AC3E}">
        <p14:creationId xmlns:p14="http://schemas.microsoft.com/office/powerpoint/2010/main" val="19858038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685800"/>
            <a:ext cx="7848600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Two-way ANOVA w/Interaction via Dummy Regression</a:t>
            </a:r>
          </a:p>
        </p:txBody>
      </p:sp>
      <p:sp>
        <p:nvSpPr>
          <p:cNvPr id="282627" name="Text Box 3"/>
          <p:cNvSpPr txBox="1">
            <a:spLocks noChangeArrowheads="1"/>
          </p:cNvSpPr>
          <p:nvPr/>
        </p:nvSpPr>
        <p:spPr bwMode="auto">
          <a:xfrm>
            <a:off x="990600" y="2368927"/>
            <a:ext cx="10820400" cy="4031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buFontTx/>
              <a:buChar char="•"/>
            </a:pPr>
            <a:r>
              <a:rPr lang="en-US" dirty="0"/>
              <a:t>Create indicator predictors for each factor</a:t>
            </a:r>
          </a:p>
          <a:p>
            <a:pPr>
              <a:buFontTx/>
              <a:buChar char="•"/>
            </a:pPr>
            <a:r>
              <a:rPr lang="en-US" dirty="0"/>
              <a:t>Run regression with the dummy predictors (leaving out one for </a:t>
            </a:r>
            <a:r>
              <a:rPr lang="en-US" i="1" dirty="0"/>
              <a:t>each</a:t>
            </a:r>
            <a:r>
              <a:rPr lang="en-US" dirty="0"/>
              <a:t> factor)</a:t>
            </a:r>
          </a:p>
          <a:p>
            <a:pPr>
              <a:buFontTx/>
              <a:buChar char="•"/>
            </a:pPr>
            <a:r>
              <a:rPr lang="en-US" i="1" dirty="0"/>
              <a:t>To include interaction</a:t>
            </a:r>
            <a:r>
              <a:rPr lang="en-US" dirty="0"/>
              <a:t>: Use products of the (included) dummies.</a:t>
            </a:r>
          </a:p>
          <a:p>
            <a:pPr>
              <a:buFontTx/>
              <a:buChar char="•"/>
            </a:pPr>
            <a:r>
              <a:rPr lang="en-US" dirty="0"/>
              <a:t>How to interpret the coefficients?</a:t>
            </a:r>
          </a:p>
          <a:p>
            <a:pPr>
              <a:buFontTx/>
              <a:buChar char="•"/>
            </a:pPr>
            <a:r>
              <a:rPr lang="en-US" dirty="0"/>
              <a:t>How to “recover” the three ANOVA components?</a:t>
            </a:r>
          </a:p>
        </p:txBody>
      </p:sp>
    </p:spTree>
    <p:extLst>
      <p:ext uri="{BB962C8B-B14F-4D97-AF65-F5344CB8AC3E}">
        <p14:creationId xmlns:p14="http://schemas.microsoft.com/office/powerpoint/2010/main" val="4651557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2819400" y="609600"/>
            <a:ext cx="6172200" cy="1143000"/>
          </a:xfrm>
        </p:spPr>
        <p:txBody>
          <a:bodyPr/>
          <a:lstStyle/>
          <a:p>
            <a:r>
              <a:rPr lang="en-US">
                <a:solidFill>
                  <a:srgbClr val="FFFF66"/>
                </a:solidFill>
              </a:rPr>
              <a:t>Dummy Regression for Two-way ANOVA output</a:t>
            </a:r>
          </a:p>
        </p:txBody>
      </p:sp>
      <p:sp>
        <p:nvSpPr>
          <p:cNvPr id="293891" name="Text Box 3"/>
          <p:cNvSpPr txBox="1">
            <a:spLocks noChangeArrowheads="1"/>
          </p:cNvSpPr>
          <p:nvPr/>
        </p:nvSpPr>
        <p:spPr bwMode="auto">
          <a:xfrm>
            <a:off x="1524000" y="165100"/>
            <a:ext cx="9372600" cy="378565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</a:rPr>
              <a:t>mod6=</a:t>
            </a:r>
            <a:r>
              <a:rPr lang="en-US" sz="1600" b="1" dirty="0" err="1">
                <a:solidFill>
                  <a:schemeClr val="accent2"/>
                </a:solidFill>
                <a:latin typeface="Courier New" pitchFamily="49" charset="0"/>
              </a:rPr>
              <a:t>lm</a:t>
            </a: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</a:rPr>
              <a:t>(Force ~ Thickness + Type + Type*Thickness, data = Glue)</a:t>
            </a:r>
          </a:p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</a:rPr>
              <a:t>summary(mod6)</a:t>
            </a:r>
            <a:endParaRPr lang="en-US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</a:rPr>
              <a:t> 			     Estimate Std. Error t value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</a:rPr>
              <a:t>Pr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</a:rPr>
              <a:t>(&gt;|t|)    </a:t>
            </a:r>
          </a:p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</a:rPr>
              <a:t>(Intercept)                  79.000      5.745  13.752 9.19e-06 ***</a:t>
            </a:r>
          </a:p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</a:rPr>
              <a:t>Thicknessmoderate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</a:rPr>
              <a:t>           -18.000      8.124  -2.216  0.06861 .  </a:t>
            </a:r>
          </a:p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</a:rPr>
              <a:t>Thicknessthin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</a:rPr>
              <a:t>               -21.000      8.124  -2.585  0.04149 *  </a:t>
            </a:r>
          </a:p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</a:rPr>
              <a:t>Typewood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</a:rPr>
              <a:t>                    -32.000      8.124  -3.939  0.00763 ** </a:t>
            </a:r>
          </a:p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</a:rPr>
              <a:t>Thicknessmoderate:Typewood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</a:rPr>
              <a:t>   44.000     11.489   3.830  0.00866 ** </a:t>
            </a:r>
          </a:p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</a:rPr>
              <a:t>Thicknessthin:Typewood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</a:rPr>
              <a:t>       40.000     11.489   3.482  0.01312 *  </a:t>
            </a:r>
          </a:p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</a:rPr>
              <a:t>---</a:t>
            </a:r>
          </a:p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</a:rPr>
              <a:t>Signif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</a:rPr>
              <a:t>. codes:  0 ‘***’ 0.001 ‘**’ 0.01 ‘*’ 0.05 ‘.’ 0.1 ‘ ’ 1</a:t>
            </a:r>
          </a:p>
          <a:p>
            <a:pPr>
              <a:spcBef>
                <a:spcPct val="0"/>
              </a:spcBef>
            </a:pPr>
            <a:endParaRPr lang="en-US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</a:rPr>
              <a:t>Residual standard error: 8.124 on 6 degrees of freedom</a:t>
            </a:r>
          </a:p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</a:rPr>
              <a:t>Multiple R-squared:  0.7648,	Adjusted R-squared:  0.5689 </a:t>
            </a:r>
          </a:p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</a:rPr>
              <a:t>F-statistic: 3.903 on 5 and 6 DF,  p-value: 0.06386</a:t>
            </a:r>
          </a:p>
        </p:txBody>
      </p:sp>
      <p:graphicFrame>
        <p:nvGraphicFramePr>
          <p:cNvPr id="293927" name="Group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3068099"/>
              </p:ext>
            </p:extLst>
          </p:nvPr>
        </p:nvGraphicFramePr>
        <p:xfrm>
          <a:off x="3057623" y="4102100"/>
          <a:ext cx="6305353" cy="2590800"/>
        </p:xfrm>
        <a:graphic>
          <a:graphicData uri="http://schemas.openxmlformats.org/drawingml/2006/table">
            <a:tbl>
              <a:tblPr/>
              <a:tblGrid>
                <a:gridCol w="21017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80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21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33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51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66"/>
                          </a:solidFill>
                          <a:effectLst/>
                          <a:latin typeface="Times New Roman" pitchFamily="18" charset="0"/>
                        </a:rPr>
                        <a:t>Means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00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Plastic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Wood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1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Thin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58.0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66.0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62.0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51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Moderate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61.0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73.0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67.0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51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Heavy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79.0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47.0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63.0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51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66.0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62.0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64.0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54460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0" y="685800"/>
            <a:ext cx="7924800" cy="1143000"/>
          </a:xfrm>
        </p:spPr>
        <p:txBody>
          <a:bodyPr/>
          <a:lstStyle/>
          <a:p>
            <a:r>
              <a:rPr lang="en-US" sz="6000">
                <a:solidFill>
                  <a:srgbClr val="FFFF66"/>
                </a:solidFill>
              </a:rPr>
              <a:t>KEY POINT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828800" y="2797175"/>
            <a:ext cx="86106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7200" dirty="0">
                <a:solidFill>
                  <a:schemeClr val="bg1"/>
                </a:solidFill>
              </a:rPr>
              <a:t>It’s all just multiple regression!</a:t>
            </a:r>
          </a:p>
        </p:txBody>
      </p:sp>
    </p:spTree>
    <p:extLst>
      <p:ext uri="{BB962C8B-B14F-4D97-AF65-F5344CB8AC3E}">
        <p14:creationId xmlns:p14="http://schemas.microsoft.com/office/powerpoint/2010/main" val="1498977005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762000"/>
            <a:ext cx="7772400" cy="533400"/>
          </a:xfrm>
        </p:spPr>
        <p:txBody>
          <a:bodyPr/>
          <a:lstStyle/>
          <a:p>
            <a:r>
              <a:rPr lang="en-US" altLang="en-US" sz="3600" dirty="0">
                <a:solidFill>
                  <a:srgbClr val="FFFF66"/>
                </a:solidFill>
                <a:ea typeface="ＭＳ Ｐゴシック" panose="020B0600070205080204" pitchFamily="34" charset="-128"/>
              </a:rPr>
              <a:t>One Way ANOVA – Pulse</a:t>
            </a:r>
          </a:p>
        </p:txBody>
      </p:sp>
      <p:sp>
        <p:nvSpPr>
          <p:cNvPr id="295939" name="Text Box 3"/>
          <p:cNvSpPr txBox="1">
            <a:spLocks noChangeArrowheads="1"/>
          </p:cNvSpPr>
          <p:nvPr/>
        </p:nvSpPr>
        <p:spPr bwMode="auto">
          <a:xfrm>
            <a:off x="1612900" y="1620203"/>
            <a:ext cx="8915400" cy="23083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en-US" sz="1800" b="1" dirty="0">
                <a:solidFill>
                  <a:schemeClr val="accent2"/>
                </a:solidFill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&gt; </a:t>
            </a:r>
            <a:r>
              <a:rPr lang="en-US" altLang="en-US" sz="1800" b="1" dirty="0" err="1">
                <a:solidFill>
                  <a:schemeClr val="accent2"/>
                </a:solidFill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modp</a:t>
            </a:r>
            <a:r>
              <a:rPr lang="en-US" altLang="en-US" sz="1800" b="1" dirty="0">
                <a:solidFill>
                  <a:schemeClr val="accent2"/>
                </a:solidFill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 = </a:t>
            </a:r>
            <a:r>
              <a:rPr lang="en-US" altLang="en-US" sz="1800" b="1" dirty="0" err="1">
                <a:solidFill>
                  <a:schemeClr val="accent2"/>
                </a:solidFill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aov</a:t>
            </a:r>
            <a:r>
              <a:rPr lang="en-US" altLang="en-US" sz="1800" b="1" dirty="0">
                <a:solidFill>
                  <a:schemeClr val="accent2"/>
                </a:solidFill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</a:t>
            </a:r>
            <a:r>
              <a:rPr lang="en-US" altLang="en-US" sz="1800" b="1" dirty="0" err="1">
                <a:solidFill>
                  <a:schemeClr val="accent2"/>
                </a:solidFill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Active~factor</a:t>
            </a:r>
            <a:r>
              <a:rPr lang="en-US" altLang="en-US" sz="1800" b="1" dirty="0">
                <a:solidFill>
                  <a:schemeClr val="accent2"/>
                </a:solidFill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(Exercise), data = Pulse)</a:t>
            </a:r>
          </a:p>
          <a:p>
            <a:pPr>
              <a:spcBef>
                <a:spcPts val="0"/>
              </a:spcBef>
            </a:pPr>
            <a:r>
              <a:rPr lang="en-US" altLang="en-US" sz="1800" b="1" dirty="0">
                <a:solidFill>
                  <a:schemeClr val="accent2"/>
                </a:solidFill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&gt; summary(</a:t>
            </a:r>
            <a:r>
              <a:rPr lang="en-US" altLang="en-US" sz="1800" b="1" dirty="0" err="1">
                <a:solidFill>
                  <a:schemeClr val="accent2"/>
                </a:solidFill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modp</a:t>
            </a:r>
            <a:r>
              <a:rPr lang="en-US" altLang="en-US" sz="1800" b="1" dirty="0">
                <a:solidFill>
                  <a:schemeClr val="accent2"/>
                </a:solidFill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)</a:t>
            </a:r>
          </a:p>
          <a:p>
            <a:pPr>
              <a:spcBef>
                <a:spcPts val="0"/>
              </a:spcBef>
            </a:pPr>
            <a:endParaRPr lang="en-US" altLang="en-US" sz="1800" dirty="0">
              <a:solidFill>
                <a:schemeClr val="accent2"/>
              </a:solidFill>
              <a:latin typeface="Courier New" panose="02070309020205020404" pitchFamily="49" charset="0"/>
              <a:ea typeface="Cambria Math" panose="02040503050406030204" pitchFamily="18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altLang="en-US" sz="1800" b="1" dirty="0">
                <a:solidFill>
                  <a:schemeClr val="accent2"/>
                </a:solidFill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                  </a:t>
            </a:r>
            <a:r>
              <a:rPr lang="en-US" alt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Df</a:t>
            </a:r>
            <a:r>
              <a:rPr lang="en-US" altLang="en-US" sz="1800" b="1" dirty="0">
                <a:solidFill>
                  <a:schemeClr val="tx1"/>
                </a:solidFill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  Sum </a:t>
            </a:r>
            <a:r>
              <a:rPr lang="en-US" alt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Sq</a:t>
            </a:r>
            <a:r>
              <a:rPr lang="en-US" altLang="en-US" sz="1800" b="1" dirty="0">
                <a:solidFill>
                  <a:schemeClr val="tx1"/>
                </a:solidFill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 Mean </a:t>
            </a:r>
            <a:r>
              <a:rPr lang="en-US" alt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Sq</a:t>
            </a:r>
            <a:r>
              <a:rPr lang="en-US" altLang="en-US" sz="1800" b="1" dirty="0">
                <a:solidFill>
                  <a:schemeClr val="tx1"/>
                </a:solidFill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  F value   </a:t>
            </a:r>
            <a:r>
              <a:rPr lang="en-US" alt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Pr</a:t>
            </a:r>
            <a:r>
              <a:rPr lang="en-US" altLang="en-US" sz="1800" b="1" dirty="0">
                <a:solidFill>
                  <a:schemeClr val="tx1"/>
                </a:solidFill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(&gt;F)    </a:t>
            </a:r>
          </a:p>
          <a:p>
            <a:pPr>
              <a:spcBef>
                <a:spcPts val="0"/>
              </a:spcBef>
            </a:pPr>
            <a:r>
              <a:rPr lang="en-US" altLang="en-US" sz="1800" b="1" dirty="0">
                <a:solidFill>
                  <a:schemeClr val="tx1"/>
                </a:solidFill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factor(Exercise)   2   14342    7171    24.02 1.54e-10 ***</a:t>
            </a:r>
          </a:p>
          <a:p>
            <a:pPr>
              <a:spcBef>
                <a:spcPts val="0"/>
              </a:spcBef>
            </a:pPr>
            <a:r>
              <a:rPr lang="en-US" altLang="en-US" sz="1800" b="1" dirty="0">
                <a:solidFill>
                  <a:schemeClr val="tx1"/>
                </a:solidFill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Residuals        372  111050     299 </a:t>
            </a:r>
          </a:p>
          <a:p>
            <a:pPr>
              <a:spcBef>
                <a:spcPts val="0"/>
              </a:spcBef>
            </a:pPr>
            <a:endParaRPr lang="en-US" altLang="en-US" sz="1800" b="1" dirty="0">
              <a:solidFill>
                <a:schemeClr val="tx1"/>
              </a:solidFill>
              <a:latin typeface="Courier New" panose="02070309020205020404" pitchFamily="49" charset="0"/>
              <a:ea typeface="Cambria Math" panose="02040503050406030204" pitchFamily="18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altLang="en-US" sz="1800" b="1" dirty="0">
                <a:solidFill>
                  <a:schemeClr val="accent2"/>
                </a:solidFill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&gt; plot(</a:t>
            </a:r>
            <a:r>
              <a:rPr lang="en-US" altLang="en-US" sz="1800" b="1" dirty="0" err="1">
                <a:solidFill>
                  <a:schemeClr val="accent2"/>
                </a:solidFill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modp</a:t>
            </a:r>
            <a:r>
              <a:rPr lang="en-US" altLang="en-US" sz="1800" b="1" dirty="0">
                <a:solidFill>
                  <a:schemeClr val="accent2"/>
                </a:solidFill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CFB669-AB3B-4B5B-B805-1D3C593BF9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4038600"/>
            <a:ext cx="4444995" cy="2743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FA91EAA-C234-401F-A95C-90DE07016B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4200" y="4038600"/>
            <a:ext cx="4444995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6996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762000"/>
            <a:ext cx="7772400" cy="533400"/>
          </a:xfrm>
        </p:spPr>
        <p:txBody>
          <a:bodyPr/>
          <a:lstStyle/>
          <a:p>
            <a:r>
              <a:rPr lang="en-US" altLang="en-US" sz="3600">
                <a:solidFill>
                  <a:srgbClr val="FFFF66"/>
                </a:solidFill>
                <a:ea typeface="ＭＳ Ｐゴシック" panose="020B0600070205080204" pitchFamily="34" charset="-128"/>
              </a:rPr>
              <a:t>Analysis of Covariance (ANCOVA)</a:t>
            </a:r>
          </a:p>
        </p:txBody>
      </p:sp>
      <p:sp>
        <p:nvSpPr>
          <p:cNvPr id="295939" name="Text Box 3"/>
          <p:cNvSpPr txBox="1">
            <a:spLocks noChangeArrowheads="1"/>
          </p:cNvSpPr>
          <p:nvPr/>
        </p:nvSpPr>
        <p:spPr bwMode="auto">
          <a:xfrm>
            <a:off x="1295400" y="2034940"/>
            <a:ext cx="9601200" cy="1570037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3200" dirty="0">
                <a:solidFill>
                  <a:schemeClr val="bg1"/>
                </a:solidFill>
              </a:rPr>
              <a:t>Basic idea:</a:t>
            </a:r>
            <a:r>
              <a:rPr lang="en-US" altLang="en-US" sz="3200" dirty="0"/>
              <a:t> If we can use dummy predictors to convert an ANOVA for means into a regression model, why not also include quantitative predictors?</a:t>
            </a:r>
          </a:p>
        </p:txBody>
      </p:sp>
      <p:sp>
        <p:nvSpPr>
          <p:cNvPr id="295940" name="Text Box 4"/>
          <p:cNvSpPr txBox="1">
            <a:spLocks noChangeArrowheads="1"/>
          </p:cNvSpPr>
          <p:nvPr/>
        </p:nvSpPr>
        <p:spPr bwMode="auto">
          <a:xfrm>
            <a:off x="1765300" y="4800601"/>
            <a:ext cx="8610600" cy="523875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2800" dirty="0">
                <a:solidFill>
                  <a:schemeClr val="tx1"/>
                </a:solidFill>
              </a:rPr>
              <a:t>Active = </a:t>
            </a:r>
            <a:r>
              <a:rPr lang="en-US" altLang="en-US" sz="2800" i="1" dirty="0">
                <a:solidFill>
                  <a:schemeClr val="tx1"/>
                </a:solidFill>
                <a:sym typeface="Symbol" panose="05050102010706020507" pitchFamily="18" charset="2"/>
              </a:rPr>
              <a:t>β</a:t>
            </a:r>
            <a:r>
              <a:rPr lang="en-US" altLang="en-US" sz="2800" baseline="-25000" dirty="0">
                <a:solidFill>
                  <a:schemeClr val="tx1"/>
                </a:solidFill>
                <a:sym typeface="Symbol" panose="05050102010706020507" pitchFamily="18" charset="2"/>
              </a:rPr>
              <a:t>0 </a:t>
            </a:r>
            <a:r>
              <a:rPr lang="en-US" altLang="en-US" sz="2800" dirty="0">
                <a:solidFill>
                  <a:schemeClr val="tx1"/>
                </a:solidFill>
                <a:sym typeface="Symbol" panose="05050102010706020507" pitchFamily="18" charset="2"/>
              </a:rPr>
              <a:t>+ </a:t>
            </a:r>
            <a:r>
              <a:rPr lang="en-US" altLang="en-US" sz="2800" i="1" dirty="0">
                <a:solidFill>
                  <a:schemeClr val="tx1"/>
                </a:solidFill>
                <a:sym typeface="Symbol" panose="05050102010706020507" pitchFamily="18" charset="2"/>
              </a:rPr>
              <a:t>β</a:t>
            </a:r>
            <a:r>
              <a:rPr lang="en-US" altLang="en-US" sz="2800" baseline="-25000" dirty="0">
                <a:solidFill>
                  <a:schemeClr val="tx1"/>
                </a:solidFill>
                <a:sym typeface="Symbol" panose="05050102010706020507" pitchFamily="18" charset="2"/>
              </a:rPr>
              <a:t>1</a:t>
            </a:r>
            <a:r>
              <a:rPr lang="en-US" altLang="en-US" sz="2800" dirty="0">
                <a:solidFill>
                  <a:schemeClr val="tx1"/>
                </a:solidFill>
                <a:sym typeface="Symbol" panose="05050102010706020507" pitchFamily="18" charset="2"/>
              </a:rPr>
              <a:t>Rest + </a:t>
            </a:r>
            <a:r>
              <a:rPr lang="en-US" altLang="en-US" sz="2800" i="1" dirty="0">
                <a:solidFill>
                  <a:schemeClr val="tx1"/>
                </a:solidFill>
                <a:sym typeface="Symbol" panose="05050102010706020507" pitchFamily="18" charset="2"/>
              </a:rPr>
              <a:t>β</a:t>
            </a:r>
            <a:r>
              <a:rPr lang="en-US" altLang="en-US" sz="2800" baseline="-25000" dirty="0">
                <a:solidFill>
                  <a:schemeClr val="tx1"/>
                </a:solidFill>
                <a:sym typeface="Symbol" panose="05050102010706020507" pitchFamily="18" charset="2"/>
              </a:rPr>
              <a:t>2</a:t>
            </a:r>
            <a:r>
              <a:rPr lang="en-US" altLang="en-US" sz="2800" dirty="0">
                <a:solidFill>
                  <a:schemeClr val="tx1"/>
                </a:solidFill>
                <a:sym typeface="Symbol" panose="05050102010706020507" pitchFamily="18" charset="2"/>
              </a:rPr>
              <a:t>Exer1 + </a:t>
            </a:r>
            <a:r>
              <a:rPr lang="en-US" altLang="en-US" sz="2800" i="1" dirty="0">
                <a:solidFill>
                  <a:schemeClr val="tx1"/>
                </a:solidFill>
                <a:sym typeface="Symbol" panose="05050102010706020507" pitchFamily="18" charset="2"/>
              </a:rPr>
              <a:t>β</a:t>
            </a:r>
            <a:r>
              <a:rPr lang="en-US" altLang="en-US" sz="2800" baseline="-25000" dirty="0">
                <a:solidFill>
                  <a:schemeClr val="tx1"/>
                </a:solidFill>
                <a:sym typeface="Symbol" panose="05050102010706020507" pitchFamily="18" charset="2"/>
              </a:rPr>
              <a:t>3</a:t>
            </a:r>
            <a:r>
              <a:rPr lang="en-US" altLang="en-US" sz="2800" dirty="0">
                <a:solidFill>
                  <a:schemeClr val="tx1"/>
                </a:solidFill>
                <a:sym typeface="Symbol" panose="05050102010706020507" pitchFamily="18" charset="2"/>
              </a:rPr>
              <a:t>Exer2 + </a:t>
            </a:r>
            <a:r>
              <a:rPr lang="en-US" altLang="en-US" sz="2800" i="1" dirty="0">
                <a:solidFill>
                  <a:schemeClr val="tx1"/>
                </a:solidFill>
                <a:sym typeface="Symbol" panose="05050102010706020507" pitchFamily="18" charset="2"/>
              </a:rPr>
              <a:t>ε</a:t>
            </a:r>
            <a:endParaRPr lang="en-US" altLang="en-US" sz="2800" i="1" dirty="0">
              <a:solidFill>
                <a:schemeClr val="tx1"/>
              </a:solidFill>
            </a:endParaRPr>
          </a:p>
        </p:txBody>
      </p:sp>
      <p:sp>
        <p:nvSpPr>
          <p:cNvPr id="295941" name="Text Box 5"/>
          <p:cNvSpPr txBox="1">
            <a:spLocks noChangeArrowheads="1"/>
          </p:cNvSpPr>
          <p:nvPr/>
        </p:nvSpPr>
        <p:spPr bwMode="auto">
          <a:xfrm>
            <a:off x="1765300" y="4114800"/>
            <a:ext cx="4114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3200" dirty="0"/>
              <a:t>Example (pulse rates):</a:t>
            </a:r>
          </a:p>
        </p:txBody>
      </p:sp>
      <p:sp>
        <p:nvSpPr>
          <p:cNvPr id="295942" name="Text Box 6"/>
          <p:cNvSpPr txBox="1">
            <a:spLocks noChangeArrowheads="1"/>
          </p:cNvSpPr>
          <p:nvPr/>
        </p:nvSpPr>
        <p:spPr bwMode="auto">
          <a:xfrm>
            <a:off x="3477260" y="5664519"/>
            <a:ext cx="1828800" cy="579437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3200" dirty="0">
                <a:solidFill>
                  <a:schemeClr val="tx1"/>
                </a:solidFill>
              </a:rPr>
              <a:t>Covariate</a:t>
            </a:r>
          </a:p>
        </p:txBody>
      </p:sp>
      <p:sp>
        <p:nvSpPr>
          <p:cNvPr id="295943" name="Line 7"/>
          <p:cNvSpPr>
            <a:spLocks noChangeShapeType="1"/>
          </p:cNvSpPr>
          <p:nvPr/>
        </p:nvSpPr>
        <p:spPr bwMode="auto">
          <a:xfrm flipV="1">
            <a:off x="4925060" y="5329555"/>
            <a:ext cx="457200" cy="3810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95946" name="Text Box 10"/>
          <p:cNvSpPr txBox="1">
            <a:spLocks noChangeArrowheads="1"/>
          </p:cNvSpPr>
          <p:nvPr/>
        </p:nvSpPr>
        <p:spPr bwMode="auto">
          <a:xfrm>
            <a:off x="6590030" y="5664519"/>
            <a:ext cx="1828800" cy="579437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3200" dirty="0">
                <a:solidFill>
                  <a:schemeClr val="tx1"/>
                </a:solidFill>
              </a:rPr>
              <a:t>Factor </a:t>
            </a:r>
          </a:p>
        </p:txBody>
      </p:sp>
      <p:sp>
        <p:nvSpPr>
          <p:cNvPr id="295947" name="Line 11"/>
          <p:cNvSpPr>
            <a:spLocks noChangeShapeType="1"/>
          </p:cNvSpPr>
          <p:nvPr/>
        </p:nvSpPr>
        <p:spPr bwMode="auto">
          <a:xfrm flipV="1">
            <a:off x="7720330" y="5329555"/>
            <a:ext cx="457200" cy="3810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95948" name="Line 12"/>
          <p:cNvSpPr>
            <a:spLocks noChangeShapeType="1"/>
          </p:cNvSpPr>
          <p:nvPr/>
        </p:nvSpPr>
        <p:spPr bwMode="auto">
          <a:xfrm flipH="1" flipV="1">
            <a:off x="6894830" y="5329555"/>
            <a:ext cx="304800" cy="4572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885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3" name="Text Box 3"/>
          <p:cNvSpPr txBox="1">
            <a:spLocks noChangeArrowheads="1"/>
          </p:cNvSpPr>
          <p:nvPr/>
        </p:nvSpPr>
        <p:spPr bwMode="auto">
          <a:xfrm>
            <a:off x="1524000" y="1981200"/>
            <a:ext cx="9144000" cy="230832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modp2 = lm(</a:t>
            </a:r>
            <a:r>
              <a:rPr lang="en-US" altLang="en-US" sz="18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Active~Rest</a:t>
            </a:r>
            <a:r>
              <a:rPr lang="en-US" alt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factor(Exercise), data = PulseF17)</a:t>
            </a:r>
          </a:p>
          <a:p>
            <a:pPr>
              <a:spcBef>
                <a:spcPct val="0"/>
              </a:spcBef>
            </a:pPr>
            <a:r>
              <a:rPr lang="en-US" alt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18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anova</a:t>
            </a:r>
            <a:r>
              <a:rPr lang="en-US" alt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(modp2)</a:t>
            </a:r>
          </a:p>
          <a:p>
            <a:pPr>
              <a:spcBef>
                <a:spcPct val="0"/>
              </a:spcBef>
            </a:pPr>
            <a:endParaRPr lang="en-US" altLang="en-US" sz="18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Response: Active</a:t>
            </a:r>
          </a:p>
          <a:p>
            <a:pPr>
              <a:spcBef>
                <a:spcPct val="0"/>
              </a:spcBef>
            </a:pPr>
            <a:r>
              <a:rPr lang="en-US" alt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alt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alt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Sum </a:t>
            </a:r>
            <a:r>
              <a:rPr lang="en-US" alt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</a:t>
            </a:r>
            <a:r>
              <a:rPr lang="en-US" alt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Mean </a:t>
            </a:r>
            <a:r>
              <a:rPr lang="en-US" alt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</a:t>
            </a:r>
            <a:r>
              <a:rPr lang="en-US" alt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 value </a:t>
            </a:r>
            <a:r>
              <a:rPr lang="en-US" alt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alt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(&gt;F)    </a:t>
            </a:r>
          </a:p>
          <a:p>
            <a:pPr>
              <a:spcBef>
                <a:spcPct val="0"/>
              </a:spcBef>
            </a:pPr>
            <a:r>
              <a:rPr lang="en-US" alt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Rest               1  50342   50342 250.0302 &lt;2e-16 ***</a:t>
            </a:r>
          </a:p>
          <a:p>
            <a:pPr>
              <a:spcBef>
                <a:spcPct val="0"/>
              </a:spcBef>
            </a:pPr>
            <a:r>
              <a:rPr lang="en-US" alt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factor(Exercise)   2    351     175   0.8714 0.4192    </a:t>
            </a:r>
          </a:p>
          <a:p>
            <a:pPr>
              <a:spcBef>
                <a:spcPct val="0"/>
              </a:spcBef>
            </a:pPr>
            <a:r>
              <a:rPr lang="en-US" alt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Residuals        371  74699     201 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2133600" y="762000"/>
            <a:ext cx="7772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3600" kern="0" dirty="0">
                <a:solidFill>
                  <a:srgbClr val="FFFF66"/>
                </a:solidFill>
                <a:ea typeface="ＭＳ Ｐゴシック" panose="020B0600070205080204" pitchFamily="34" charset="-128"/>
              </a:rPr>
              <a:t>ANCOVA – Pulse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19500" y="5181601"/>
            <a:ext cx="4953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Are the conditions still met?</a:t>
            </a:r>
          </a:p>
        </p:txBody>
      </p:sp>
    </p:spTree>
    <p:extLst>
      <p:ext uri="{BB962C8B-B14F-4D97-AF65-F5344CB8AC3E}">
        <p14:creationId xmlns:p14="http://schemas.microsoft.com/office/powerpoint/2010/main" val="25998660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3" name="Text Box 3"/>
          <p:cNvSpPr txBox="1">
            <a:spLocks noChangeArrowheads="1"/>
          </p:cNvSpPr>
          <p:nvPr/>
        </p:nvSpPr>
        <p:spPr bwMode="auto">
          <a:xfrm>
            <a:off x="1524000" y="1819870"/>
            <a:ext cx="9144000" cy="36933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plot(modp2)</a:t>
            </a:r>
            <a:endParaRPr lang="en-US" altLang="en-US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2133600" y="762000"/>
            <a:ext cx="7772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3600" kern="0" dirty="0">
                <a:solidFill>
                  <a:srgbClr val="FFFF66"/>
                </a:solidFill>
                <a:ea typeface="ＭＳ Ｐゴシック" panose="020B0600070205080204" pitchFamily="34" charset="-128"/>
              </a:rPr>
              <a:t>ANCOVA – Pulse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90800" y="5943601"/>
            <a:ext cx="792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Are the conditions still met? Maybe not…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A2D78D-2A32-4C6D-B05B-431FBB5B5A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972" y="2590800"/>
            <a:ext cx="5185828" cy="3200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618880F-B83F-466D-8C6B-F944E180FB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600" y="2590800"/>
            <a:ext cx="5185828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144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81000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What’s an Interaction Effect?</a:t>
            </a:r>
          </a:p>
        </p:txBody>
      </p:sp>
      <p:sp>
        <p:nvSpPr>
          <p:cNvPr id="286723" name="Text Box 3"/>
          <p:cNvSpPr txBox="1">
            <a:spLocks noChangeArrowheads="1"/>
          </p:cNvSpPr>
          <p:nvPr/>
        </p:nvSpPr>
        <p:spPr bwMode="auto">
          <a:xfrm>
            <a:off x="1333500" y="1676400"/>
            <a:ext cx="9525000" cy="1077218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dirty="0"/>
              <a:t>An </a:t>
            </a:r>
            <a:r>
              <a:rPr lang="en-US" i="1" dirty="0">
                <a:solidFill>
                  <a:schemeClr val="bg1"/>
                </a:solidFill>
              </a:rPr>
              <a:t>interaction effect</a:t>
            </a:r>
            <a:r>
              <a:rPr lang="en-US" dirty="0"/>
              <a:t> occurs when a significant difference is present at a specific </a:t>
            </a:r>
            <a:r>
              <a:rPr lang="en-US" i="1" dirty="0"/>
              <a:t>combination</a:t>
            </a:r>
            <a:r>
              <a:rPr lang="en-US" dirty="0"/>
              <a:t> of factors.</a:t>
            </a:r>
          </a:p>
        </p:txBody>
      </p:sp>
      <p:sp>
        <p:nvSpPr>
          <p:cNvPr id="286724" name="Text Box 4"/>
          <p:cNvSpPr txBox="1">
            <a:spLocks noChangeArrowheads="1"/>
          </p:cNvSpPr>
          <p:nvPr/>
        </p:nvSpPr>
        <p:spPr bwMode="auto">
          <a:xfrm>
            <a:off x="1981200" y="3220522"/>
            <a:ext cx="8229600" cy="1569660"/>
          </a:xfrm>
          <a:prstGeom prst="rect">
            <a:avLst/>
          </a:prstGeom>
          <a:solidFill>
            <a:srgbClr val="6600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dirty="0"/>
              <a:t>Example: Y=GPA</a:t>
            </a:r>
          </a:p>
          <a:p>
            <a:pPr>
              <a:spcBef>
                <a:spcPct val="0"/>
              </a:spcBef>
            </a:pPr>
            <a:r>
              <a:rPr lang="en-US" dirty="0"/>
              <a:t>	Factor A = Year in School (FY, So, Jr, Se)</a:t>
            </a:r>
          </a:p>
          <a:p>
            <a:pPr>
              <a:spcBef>
                <a:spcPct val="0"/>
              </a:spcBef>
            </a:pPr>
            <a:r>
              <a:rPr lang="en-US" dirty="0"/>
              <a:t>	Factor B = Major (Psych, Bio, Math)</a:t>
            </a:r>
          </a:p>
        </p:txBody>
      </p:sp>
      <p:sp>
        <p:nvSpPr>
          <p:cNvPr id="286725" name="Text Box 5"/>
          <p:cNvSpPr txBox="1">
            <a:spLocks noChangeArrowheads="1"/>
          </p:cNvSpPr>
          <p:nvPr/>
        </p:nvSpPr>
        <p:spPr bwMode="auto">
          <a:xfrm>
            <a:off x="2819400" y="5029200"/>
            <a:ext cx="2057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FY is hard </a:t>
            </a:r>
          </a:p>
        </p:txBody>
      </p:sp>
      <p:sp>
        <p:nvSpPr>
          <p:cNvPr id="286726" name="Text Box 6"/>
          <p:cNvSpPr txBox="1">
            <a:spLocks noChangeArrowheads="1"/>
          </p:cNvSpPr>
          <p:nvPr/>
        </p:nvSpPr>
        <p:spPr bwMode="auto">
          <a:xfrm>
            <a:off x="4800600" y="5029200"/>
            <a:ext cx="4953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>
                <a:sym typeface="Symbol" pitchFamily="18" charset="2"/>
              </a:rPr>
              <a:t>  </a:t>
            </a:r>
            <a:r>
              <a:rPr lang="en-US" baseline="-25000">
                <a:sym typeface="Symbol" pitchFamily="18" charset="2"/>
              </a:rPr>
              <a:t>1</a:t>
            </a:r>
            <a:r>
              <a:rPr lang="en-US">
                <a:sym typeface="Symbol" pitchFamily="18" charset="2"/>
              </a:rPr>
              <a:t> &lt; 0   (main effect)</a:t>
            </a:r>
            <a:endParaRPr lang="en-US"/>
          </a:p>
        </p:txBody>
      </p:sp>
      <p:sp>
        <p:nvSpPr>
          <p:cNvPr id="286727" name="Text Box 7"/>
          <p:cNvSpPr txBox="1">
            <a:spLocks noChangeArrowheads="1"/>
          </p:cNvSpPr>
          <p:nvPr/>
        </p:nvSpPr>
        <p:spPr bwMode="auto">
          <a:xfrm>
            <a:off x="2743200" y="5486400"/>
            <a:ext cx="2057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Bio is easy </a:t>
            </a:r>
          </a:p>
        </p:txBody>
      </p:sp>
      <p:sp>
        <p:nvSpPr>
          <p:cNvPr id="286728" name="Text Box 8"/>
          <p:cNvSpPr txBox="1">
            <a:spLocks noChangeArrowheads="1"/>
          </p:cNvSpPr>
          <p:nvPr/>
        </p:nvSpPr>
        <p:spPr bwMode="auto">
          <a:xfrm>
            <a:off x="4800600" y="5486400"/>
            <a:ext cx="4953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>
                <a:sym typeface="Symbol" pitchFamily="18" charset="2"/>
              </a:rPr>
              <a:t>  </a:t>
            </a:r>
            <a:r>
              <a:rPr lang="en-US" baseline="-25000">
                <a:sym typeface="Symbol" pitchFamily="18" charset="2"/>
              </a:rPr>
              <a:t>2</a:t>
            </a:r>
            <a:r>
              <a:rPr lang="en-US">
                <a:sym typeface="Symbol" pitchFamily="18" charset="2"/>
              </a:rPr>
              <a:t> &gt; 0   (main effect)</a:t>
            </a:r>
            <a:endParaRPr lang="en-US"/>
          </a:p>
        </p:txBody>
      </p:sp>
      <p:sp>
        <p:nvSpPr>
          <p:cNvPr id="286729" name="Text Box 9"/>
          <p:cNvSpPr txBox="1">
            <a:spLocks noChangeArrowheads="1"/>
          </p:cNvSpPr>
          <p:nvPr/>
        </p:nvSpPr>
        <p:spPr bwMode="auto">
          <a:xfrm>
            <a:off x="1905000" y="6049964"/>
            <a:ext cx="31242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Jr in Math is hard </a:t>
            </a:r>
          </a:p>
        </p:txBody>
      </p:sp>
      <p:sp>
        <p:nvSpPr>
          <p:cNvPr id="286730" name="Text Box 10"/>
          <p:cNvSpPr txBox="1">
            <a:spLocks noChangeArrowheads="1"/>
          </p:cNvSpPr>
          <p:nvPr/>
        </p:nvSpPr>
        <p:spPr bwMode="auto">
          <a:xfrm>
            <a:off x="4876800" y="6019800"/>
            <a:ext cx="5791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>
                <a:sym typeface="Symbol" pitchFamily="18" charset="2"/>
              </a:rPr>
              <a:t>  </a:t>
            </a:r>
            <a:r>
              <a:rPr lang="en-US" baseline="-25000">
                <a:sym typeface="Symbol" pitchFamily="18" charset="2"/>
              </a:rPr>
              <a:t>33</a:t>
            </a:r>
            <a:r>
              <a:rPr lang="en-US">
                <a:sym typeface="Symbol" pitchFamily="18" charset="2"/>
              </a:rPr>
              <a:t> &lt; 0   (interaction effect)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3455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3" name="Text Box 3"/>
          <p:cNvSpPr txBox="1">
            <a:spLocks noChangeArrowheads="1"/>
          </p:cNvSpPr>
          <p:nvPr/>
        </p:nvSpPr>
        <p:spPr bwMode="auto">
          <a:xfrm>
            <a:off x="1524000" y="2743200"/>
            <a:ext cx="9144000" cy="341632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Exercise1 = subset(Pulse, </a:t>
            </a:r>
            <a:r>
              <a:rPr lang="en-US" altLang="en-US" sz="18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Pulse$Exercise</a:t>
            </a:r>
            <a:r>
              <a:rPr lang="en-US" alt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==1)</a:t>
            </a:r>
          </a:p>
          <a:p>
            <a:pPr>
              <a:spcBef>
                <a:spcPct val="0"/>
              </a:spcBef>
            </a:pPr>
            <a:r>
              <a:rPr lang="en-US" alt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Exercise2 = subset(Pulse, </a:t>
            </a:r>
            <a:r>
              <a:rPr lang="en-US" altLang="en-US" sz="18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Pulse$Exercise</a:t>
            </a:r>
            <a:r>
              <a:rPr lang="en-US" alt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==2)</a:t>
            </a:r>
          </a:p>
          <a:p>
            <a:pPr>
              <a:spcBef>
                <a:spcPct val="0"/>
              </a:spcBef>
            </a:pPr>
            <a:r>
              <a:rPr lang="en-US" alt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Exercise3 = subset(Pulse, </a:t>
            </a:r>
            <a:r>
              <a:rPr lang="en-US" altLang="en-US" sz="18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Pulse$Exercise</a:t>
            </a:r>
            <a:r>
              <a:rPr lang="en-US" alt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==3)</a:t>
            </a:r>
          </a:p>
          <a:p>
            <a:pPr>
              <a:spcBef>
                <a:spcPct val="0"/>
              </a:spcBef>
            </a:pPr>
            <a:endParaRPr lang="en-US" altLang="en-US" sz="18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lme1 = lm(Active ~ Rest, data=Exercise1)</a:t>
            </a:r>
          </a:p>
          <a:p>
            <a:pPr>
              <a:spcBef>
                <a:spcPct val="0"/>
              </a:spcBef>
            </a:pPr>
            <a:r>
              <a:rPr lang="en-US" alt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lme2 = lm(Active ~ Rest, data=Exercise2)</a:t>
            </a:r>
          </a:p>
          <a:p>
            <a:pPr>
              <a:spcBef>
                <a:spcPct val="0"/>
              </a:spcBef>
            </a:pPr>
            <a:r>
              <a:rPr lang="en-US" alt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lme3 = lm(Active ~ Rest, data=Exercise3)</a:t>
            </a:r>
          </a:p>
          <a:p>
            <a:pPr>
              <a:spcBef>
                <a:spcPct val="0"/>
              </a:spcBef>
            </a:pPr>
            <a:endParaRPr lang="en-US" altLang="en-US" sz="18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plot(Active ~ Rest, data=Pulse)</a:t>
            </a:r>
          </a:p>
          <a:p>
            <a:pPr>
              <a:spcBef>
                <a:spcPct val="0"/>
              </a:spcBef>
            </a:pPr>
            <a:r>
              <a:rPr lang="en-US" alt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18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abline</a:t>
            </a:r>
            <a:r>
              <a:rPr lang="en-US" alt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(lme1)</a:t>
            </a:r>
          </a:p>
          <a:p>
            <a:pPr>
              <a:spcBef>
                <a:spcPct val="0"/>
              </a:spcBef>
            </a:pPr>
            <a:r>
              <a:rPr lang="en-US" alt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18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abline</a:t>
            </a:r>
            <a:r>
              <a:rPr lang="en-US" alt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(lme2, col='red')</a:t>
            </a:r>
          </a:p>
          <a:p>
            <a:pPr>
              <a:spcBef>
                <a:spcPct val="0"/>
              </a:spcBef>
            </a:pPr>
            <a:r>
              <a:rPr lang="en-US" alt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18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abline</a:t>
            </a:r>
            <a:r>
              <a:rPr lang="en-US" alt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(lme3, col='blue')</a:t>
            </a:r>
            <a:endParaRPr lang="en-US" altLang="en-US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2133600" y="762000"/>
            <a:ext cx="7772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3600" kern="0" dirty="0">
                <a:solidFill>
                  <a:srgbClr val="FFFF66"/>
                </a:solidFill>
                <a:ea typeface="ＭＳ Ｐゴシック" panose="020B0600070205080204" pitchFamily="34" charset="-128"/>
              </a:rPr>
              <a:t>ANCOVA Condition – Pulse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28800" y="1558399"/>
            <a:ext cx="8458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New condition to consider: Is there an interaction between the covariate and the factor?</a:t>
            </a:r>
          </a:p>
        </p:txBody>
      </p:sp>
    </p:spTree>
    <p:extLst>
      <p:ext uri="{BB962C8B-B14F-4D97-AF65-F5344CB8AC3E}">
        <p14:creationId xmlns:p14="http://schemas.microsoft.com/office/powerpoint/2010/main" val="31240046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2133600" y="762000"/>
            <a:ext cx="7772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3600" kern="0" dirty="0">
                <a:solidFill>
                  <a:srgbClr val="FFFF66"/>
                </a:solidFill>
                <a:ea typeface="ＭＳ Ｐゴシック" panose="020B0600070205080204" pitchFamily="34" charset="-128"/>
              </a:rPr>
              <a:t>ANCOVA Condition – Pulse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28800" y="1558399"/>
            <a:ext cx="8458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New condition to consider: Is there an interaction between the covariate and the factor?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4200" y="2971800"/>
            <a:ext cx="5424476" cy="334652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696200" y="3505201"/>
            <a:ext cx="28194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The slopes seem similar, so there is likely no interaction</a:t>
            </a:r>
          </a:p>
        </p:txBody>
      </p:sp>
    </p:spTree>
    <p:extLst>
      <p:ext uri="{BB962C8B-B14F-4D97-AF65-F5344CB8AC3E}">
        <p14:creationId xmlns:p14="http://schemas.microsoft.com/office/powerpoint/2010/main" val="2247400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3" name="Text Box 3"/>
          <p:cNvSpPr txBox="1">
            <a:spLocks noChangeArrowheads="1"/>
          </p:cNvSpPr>
          <p:nvPr/>
        </p:nvSpPr>
        <p:spPr bwMode="auto">
          <a:xfrm>
            <a:off x="4876799" y="1784434"/>
            <a:ext cx="2286000" cy="36933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plot(modp2, 2)</a:t>
            </a:r>
            <a:endParaRPr lang="en-US" altLang="en-US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2133600" y="762000"/>
            <a:ext cx="7772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3600" kern="0" dirty="0">
                <a:solidFill>
                  <a:srgbClr val="FFFF66"/>
                </a:solidFill>
                <a:ea typeface="ＭＳ Ｐゴシック" panose="020B0600070205080204" pitchFamily="34" charset="-128"/>
              </a:rPr>
              <a:t>ANCOVA – Pulse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05199" y="6019801"/>
            <a:ext cx="502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Will a transformation help?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8E3090C-2AA8-44FB-8B79-47B908C2B7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6885" y="2642801"/>
            <a:ext cx="5185828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7894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3" name="Text Box 3"/>
          <p:cNvSpPr txBox="1">
            <a:spLocks noChangeArrowheads="1"/>
          </p:cNvSpPr>
          <p:nvPr/>
        </p:nvSpPr>
        <p:spPr bwMode="auto">
          <a:xfrm>
            <a:off x="990600" y="2084338"/>
            <a:ext cx="10210800" cy="230832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modp2log = lm(log(Active)~log(Rest) + factor(Exercise), data = Pulse)</a:t>
            </a:r>
          </a:p>
          <a:p>
            <a:pPr>
              <a:spcBef>
                <a:spcPct val="0"/>
              </a:spcBef>
            </a:pPr>
            <a:r>
              <a:rPr lang="en-US" alt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18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anova</a:t>
            </a:r>
            <a:r>
              <a:rPr lang="en-US" alt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(modp2log)</a:t>
            </a:r>
          </a:p>
          <a:p>
            <a:pPr>
              <a:spcBef>
                <a:spcPct val="0"/>
              </a:spcBef>
            </a:pPr>
            <a:endParaRPr lang="en-US" altLang="en-US" sz="18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Response: log(Active)</a:t>
            </a:r>
          </a:p>
          <a:p>
            <a:pPr>
              <a:spcBef>
                <a:spcPct val="0"/>
              </a:spcBef>
            </a:pPr>
            <a:r>
              <a:rPr lang="en-US" alt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alt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alt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Sum </a:t>
            </a:r>
            <a:r>
              <a:rPr lang="en-US" alt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</a:t>
            </a:r>
            <a:r>
              <a:rPr lang="en-US" alt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Mean </a:t>
            </a:r>
            <a:r>
              <a:rPr lang="en-US" alt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</a:t>
            </a:r>
            <a:r>
              <a:rPr lang="en-US" alt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 value </a:t>
            </a:r>
            <a:r>
              <a:rPr lang="en-US" alt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alt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(&gt;F)    </a:t>
            </a:r>
          </a:p>
          <a:p>
            <a:pPr>
              <a:spcBef>
                <a:spcPct val="0"/>
              </a:spcBef>
            </a:pPr>
            <a:r>
              <a:rPr lang="en-US" alt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log(Rest)          1 6.7174  6.7174 277.991 &lt;2e-16 ***</a:t>
            </a:r>
          </a:p>
          <a:p>
            <a:pPr>
              <a:spcBef>
                <a:spcPct val="0"/>
              </a:spcBef>
            </a:pPr>
            <a:r>
              <a:rPr lang="en-US" alt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factor(Exercise)   2 0.0499  0.0250   1.033 0.3569    </a:t>
            </a:r>
          </a:p>
          <a:p>
            <a:pPr>
              <a:spcBef>
                <a:spcPct val="0"/>
              </a:spcBef>
            </a:pPr>
            <a:r>
              <a:rPr lang="en-US" alt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Residuals        371 8.9648  0.0242 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2133600" y="762000"/>
            <a:ext cx="7772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3600" kern="0" dirty="0">
                <a:solidFill>
                  <a:srgbClr val="FFFF66"/>
                </a:solidFill>
                <a:ea typeface="ＭＳ Ｐゴシック" panose="020B0600070205080204" pitchFamily="34" charset="-128"/>
              </a:rPr>
              <a:t>ANCOVA – PulseF17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19500" y="5181601"/>
            <a:ext cx="4953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Are the conditions met now?</a:t>
            </a:r>
          </a:p>
        </p:txBody>
      </p:sp>
    </p:spTree>
    <p:extLst>
      <p:ext uri="{BB962C8B-B14F-4D97-AF65-F5344CB8AC3E}">
        <p14:creationId xmlns:p14="http://schemas.microsoft.com/office/powerpoint/2010/main" val="12655993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3" name="Text Box 3"/>
          <p:cNvSpPr txBox="1">
            <a:spLocks noChangeArrowheads="1"/>
          </p:cNvSpPr>
          <p:nvPr/>
        </p:nvSpPr>
        <p:spPr bwMode="auto">
          <a:xfrm>
            <a:off x="4496028" y="1802368"/>
            <a:ext cx="2895600" cy="36933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plot(modp2log, 1:2)</a:t>
            </a:r>
            <a:endParaRPr lang="en-US" altLang="en-US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2133600" y="762000"/>
            <a:ext cx="7772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3600" kern="0" dirty="0">
                <a:solidFill>
                  <a:srgbClr val="FFFF66"/>
                </a:solidFill>
                <a:ea typeface="ＭＳ Ｐゴシック" panose="020B0600070205080204" pitchFamily="34" charset="-128"/>
              </a:rPr>
              <a:t>ANCOVA – Pulse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90800" y="5943601"/>
            <a:ext cx="792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Are the conditions still met? Much better.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D85F7E-A3C0-4DCB-8708-BC92093ECC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000" y="2590800"/>
            <a:ext cx="5185828" cy="3200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852AFF8-FB93-4611-8CC1-7E55ABF17A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174" y="2590800"/>
            <a:ext cx="5185828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8167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3" name="Text Box 3"/>
          <p:cNvSpPr txBox="1">
            <a:spLocks noChangeArrowheads="1"/>
          </p:cNvSpPr>
          <p:nvPr/>
        </p:nvSpPr>
        <p:spPr bwMode="auto">
          <a:xfrm>
            <a:off x="1524000" y="2743200"/>
            <a:ext cx="9144000" cy="230832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lme1.log = lm(log(Active) ~ log(Rest), data=Exercise1)</a:t>
            </a:r>
          </a:p>
          <a:p>
            <a:pPr>
              <a:spcBef>
                <a:spcPct val="0"/>
              </a:spcBef>
            </a:pPr>
            <a:r>
              <a:rPr lang="en-US" alt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lme2.log = lm(log(Active) ~ log(Rest), data=Exercise2)</a:t>
            </a:r>
          </a:p>
          <a:p>
            <a:pPr>
              <a:spcBef>
                <a:spcPct val="0"/>
              </a:spcBef>
            </a:pPr>
            <a:r>
              <a:rPr lang="en-US" alt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lme3.log = lm(log(Active) ~ log(Rest), data=Exercise3)</a:t>
            </a:r>
          </a:p>
          <a:p>
            <a:pPr>
              <a:spcBef>
                <a:spcPct val="0"/>
              </a:spcBef>
            </a:pPr>
            <a:endParaRPr lang="en-US" altLang="en-US" sz="18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plot(log(Active) ~ log(Rest), data=Pulse)</a:t>
            </a:r>
          </a:p>
          <a:p>
            <a:pPr>
              <a:spcBef>
                <a:spcPct val="0"/>
              </a:spcBef>
            </a:pPr>
            <a:r>
              <a:rPr lang="en-US" alt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18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abline</a:t>
            </a:r>
            <a:r>
              <a:rPr lang="en-US" alt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(lme1.log)</a:t>
            </a:r>
          </a:p>
          <a:p>
            <a:pPr>
              <a:spcBef>
                <a:spcPct val="0"/>
              </a:spcBef>
            </a:pPr>
            <a:r>
              <a:rPr lang="en-US" alt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18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abline</a:t>
            </a:r>
            <a:r>
              <a:rPr lang="en-US" alt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(lme2.log, col='red')</a:t>
            </a:r>
          </a:p>
          <a:p>
            <a:pPr>
              <a:spcBef>
                <a:spcPct val="0"/>
              </a:spcBef>
            </a:pPr>
            <a:r>
              <a:rPr lang="en-US" alt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18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abline</a:t>
            </a:r>
            <a:r>
              <a:rPr lang="en-US" alt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(lme3.log, col='blue')</a:t>
            </a:r>
            <a:endParaRPr lang="en-US" altLang="en-US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2133600" y="762000"/>
            <a:ext cx="7772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3600" kern="0" dirty="0">
                <a:solidFill>
                  <a:srgbClr val="FFFF66"/>
                </a:solidFill>
                <a:ea typeface="ＭＳ Ｐゴシック" panose="020B0600070205080204" pitchFamily="34" charset="-128"/>
              </a:rPr>
              <a:t>ANCOVA Condition – Pulse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3000" y="1689944"/>
            <a:ext cx="10096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Is there an interaction between the covariate and the factor?</a:t>
            </a:r>
          </a:p>
        </p:txBody>
      </p:sp>
    </p:spTree>
    <p:extLst>
      <p:ext uri="{BB962C8B-B14F-4D97-AF65-F5344CB8AC3E}">
        <p14:creationId xmlns:p14="http://schemas.microsoft.com/office/powerpoint/2010/main" val="10568632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2133600" y="762000"/>
            <a:ext cx="7772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3600" kern="0" dirty="0">
                <a:solidFill>
                  <a:srgbClr val="FFFF66"/>
                </a:solidFill>
                <a:ea typeface="ＭＳ Ｐゴシック" panose="020B0600070205080204" pitchFamily="34" charset="-128"/>
              </a:rPr>
              <a:t>ANCOVA Condition – PulseF17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28800" y="1558399"/>
            <a:ext cx="8458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Is there an interaction between the covariate and the factor?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96200" y="3505201"/>
            <a:ext cx="3962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The slopes still seem similar, so there is likely no interaction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400" y="2823962"/>
            <a:ext cx="5672329" cy="350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9863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3" name="Text Box 3"/>
          <p:cNvSpPr txBox="1">
            <a:spLocks noChangeArrowheads="1"/>
          </p:cNvSpPr>
          <p:nvPr/>
        </p:nvSpPr>
        <p:spPr bwMode="auto">
          <a:xfrm>
            <a:off x="1524000" y="1981201"/>
            <a:ext cx="9144000" cy="258532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modp2log = lm(log(Active)~log(Rest) + factor(Exercise), data = PulseF17)</a:t>
            </a:r>
          </a:p>
          <a:p>
            <a:pPr>
              <a:spcBef>
                <a:spcPct val="0"/>
              </a:spcBef>
            </a:pPr>
            <a:r>
              <a:rPr lang="en-US" alt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18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anova</a:t>
            </a:r>
            <a:r>
              <a:rPr lang="en-US" alt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(modp2log)</a:t>
            </a:r>
          </a:p>
          <a:p>
            <a:pPr>
              <a:spcBef>
                <a:spcPct val="0"/>
              </a:spcBef>
            </a:pPr>
            <a:endParaRPr lang="en-US" altLang="en-US" sz="18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Response: log(Active)</a:t>
            </a:r>
          </a:p>
          <a:p>
            <a:pPr>
              <a:spcBef>
                <a:spcPct val="0"/>
              </a:spcBef>
            </a:pPr>
            <a:r>
              <a:rPr lang="en-US" alt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alt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alt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Sum </a:t>
            </a:r>
            <a:r>
              <a:rPr lang="en-US" alt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</a:t>
            </a:r>
            <a:r>
              <a:rPr lang="en-US" alt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Mean </a:t>
            </a:r>
            <a:r>
              <a:rPr lang="en-US" alt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</a:t>
            </a:r>
            <a:r>
              <a:rPr lang="en-US" alt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 value </a:t>
            </a:r>
            <a:r>
              <a:rPr lang="en-US" alt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alt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(&gt;F)    </a:t>
            </a:r>
          </a:p>
          <a:p>
            <a:pPr>
              <a:spcBef>
                <a:spcPct val="0"/>
              </a:spcBef>
            </a:pPr>
            <a:r>
              <a:rPr lang="en-US" alt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log(Rest)          1 6.7174  6.7174 277.991 &lt;2e-16 ***</a:t>
            </a:r>
          </a:p>
          <a:p>
            <a:pPr>
              <a:spcBef>
                <a:spcPct val="0"/>
              </a:spcBef>
            </a:pPr>
            <a:r>
              <a:rPr lang="en-US" alt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factor(Exercise)   2 0.0499  0.0250   1.033 0.3569    </a:t>
            </a:r>
          </a:p>
          <a:p>
            <a:pPr>
              <a:spcBef>
                <a:spcPct val="0"/>
              </a:spcBef>
            </a:pPr>
            <a:r>
              <a:rPr lang="en-US" alt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Residuals        371 8.9648  0.0242 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2133600" y="762000"/>
            <a:ext cx="7772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3600" kern="0" dirty="0">
                <a:solidFill>
                  <a:srgbClr val="FFFF66"/>
                </a:solidFill>
                <a:ea typeface="ＭＳ Ｐゴシック" panose="020B0600070205080204" pitchFamily="34" charset="-128"/>
              </a:rPr>
              <a:t>ANCOVA – Pulse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38600" y="5242164"/>
            <a:ext cx="3962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What does this tell us?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885465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5834904"/>
              </p:ext>
            </p:extLst>
          </p:nvPr>
        </p:nvGraphicFramePr>
        <p:xfrm>
          <a:off x="2800026" y="2059432"/>
          <a:ext cx="6744335" cy="2803144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3371694">
                  <a:extLst>
                    <a:ext uri="{9D8B030D-6E8A-4147-A177-3AD203B41FA5}">
                      <a16:colId xmlns:a16="http://schemas.microsoft.com/office/drawing/2014/main" val="2883723831"/>
                    </a:ext>
                  </a:extLst>
                </a:gridCol>
                <a:gridCol w="3372641">
                  <a:extLst>
                    <a:ext uri="{9D8B030D-6E8A-4147-A177-3AD203B41FA5}">
                      <a16:colId xmlns:a16="http://schemas.microsoft.com/office/drawing/2014/main" val="3113189656"/>
                    </a:ext>
                  </a:extLst>
                </a:gridCol>
              </a:tblGrid>
              <a:tr h="35039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Variable name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Variable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03988354"/>
                  </a:ext>
                </a:extLst>
              </a:tr>
              <a:tr h="35039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Person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Participant number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73072720"/>
                  </a:ext>
                </a:extLst>
              </a:tr>
              <a:tr h="35039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Sex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Sex, 1 = male, 0 = female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20885844"/>
                  </a:ext>
                </a:extLst>
              </a:tr>
              <a:tr h="35039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Age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Age (years)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2980097"/>
                  </a:ext>
                </a:extLst>
              </a:tr>
              <a:tr h="35039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Height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Height (cm)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72772290"/>
                  </a:ext>
                </a:extLst>
              </a:tr>
              <a:tr h="35039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Preweight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Weight before the diet (kg)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06422467"/>
                  </a:ext>
                </a:extLst>
              </a:tr>
              <a:tr h="35039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Diet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Diet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62755756"/>
                  </a:ext>
                </a:extLst>
              </a:tr>
              <a:tr h="35039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weight6weeks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Weight after 6 weeks (kg)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34228526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2362195" y="557547"/>
            <a:ext cx="7620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The Diet data set contains information on 78 people using one of three diets</a:t>
            </a:r>
          </a:p>
        </p:txBody>
      </p:sp>
      <p:sp>
        <p:nvSpPr>
          <p:cNvPr id="4" name="Rectangle 3"/>
          <p:cNvSpPr/>
          <p:nvPr/>
        </p:nvSpPr>
        <p:spPr>
          <a:xfrm>
            <a:off x="2095492" y="5321964"/>
            <a:ext cx="815340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After accounting for Age and Height, does the type of the diet significantly predict the weight loss?</a:t>
            </a:r>
          </a:p>
        </p:txBody>
      </p:sp>
    </p:spTree>
    <p:extLst>
      <p:ext uri="{BB962C8B-B14F-4D97-AF65-F5344CB8AC3E}">
        <p14:creationId xmlns:p14="http://schemas.microsoft.com/office/powerpoint/2010/main" val="9038872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685800"/>
            <a:ext cx="7772400" cy="533400"/>
          </a:xfrm>
        </p:spPr>
        <p:txBody>
          <a:bodyPr/>
          <a:lstStyle/>
          <a:p>
            <a:r>
              <a:rPr lang="en-US" altLang="en-US" sz="3600" dirty="0">
                <a:solidFill>
                  <a:srgbClr val="FFFF66"/>
                </a:solidFill>
                <a:ea typeface="ＭＳ Ｐゴシック" panose="020B0600070205080204" pitchFamily="34" charset="-128"/>
              </a:rPr>
              <a:t>Analysis of Covariance (ANCOVA)</a:t>
            </a:r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1562100" y="2727325"/>
            <a:ext cx="9067800" cy="508000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2700" dirty="0" err="1">
                <a:solidFill>
                  <a:schemeClr val="tx1"/>
                </a:solidFill>
              </a:rPr>
              <a:t>WeightLoss</a:t>
            </a:r>
            <a:r>
              <a:rPr lang="en-US" altLang="en-US" sz="2700" dirty="0">
                <a:solidFill>
                  <a:schemeClr val="tx1"/>
                </a:solidFill>
              </a:rPr>
              <a:t> = </a:t>
            </a:r>
            <a:r>
              <a:rPr lang="en-US" altLang="en-US" sz="2700" i="1" dirty="0">
                <a:solidFill>
                  <a:schemeClr val="tx1"/>
                </a:solidFill>
                <a:sym typeface="Symbol" panose="05050102010706020507" pitchFamily="18" charset="2"/>
              </a:rPr>
              <a:t>β</a:t>
            </a:r>
            <a:r>
              <a:rPr lang="en-US" altLang="en-US" sz="2700" baseline="-25000" dirty="0">
                <a:solidFill>
                  <a:schemeClr val="tx1"/>
                </a:solidFill>
                <a:sym typeface="Symbol" panose="05050102010706020507" pitchFamily="18" charset="2"/>
              </a:rPr>
              <a:t>0 </a:t>
            </a:r>
            <a:r>
              <a:rPr lang="en-US" altLang="en-US" sz="2700" dirty="0">
                <a:solidFill>
                  <a:schemeClr val="tx1"/>
                </a:solidFill>
                <a:sym typeface="Symbol" panose="05050102010706020507" pitchFamily="18" charset="2"/>
              </a:rPr>
              <a:t>+ </a:t>
            </a:r>
            <a:r>
              <a:rPr lang="en-US" altLang="en-US" sz="2700" i="1" dirty="0">
                <a:solidFill>
                  <a:schemeClr val="tx1"/>
                </a:solidFill>
                <a:sym typeface="Symbol" panose="05050102010706020507" pitchFamily="18" charset="2"/>
              </a:rPr>
              <a:t>β</a:t>
            </a:r>
            <a:r>
              <a:rPr lang="en-US" altLang="en-US" sz="2700" baseline="-25000" dirty="0">
                <a:solidFill>
                  <a:schemeClr val="tx1"/>
                </a:solidFill>
                <a:sym typeface="Symbol" panose="05050102010706020507" pitchFamily="18" charset="2"/>
              </a:rPr>
              <a:t>1</a:t>
            </a:r>
            <a:r>
              <a:rPr lang="en-US" altLang="en-US" sz="2700" dirty="0">
                <a:solidFill>
                  <a:schemeClr val="tx1"/>
                </a:solidFill>
                <a:sym typeface="Symbol" panose="05050102010706020507" pitchFamily="18" charset="2"/>
              </a:rPr>
              <a:t>Age + </a:t>
            </a:r>
            <a:r>
              <a:rPr lang="en-US" altLang="en-US" sz="2700" i="1" dirty="0">
                <a:solidFill>
                  <a:schemeClr val="tx1"/>
                </a:solidFill>
                <a:sym typeface="Symbol" panose="05050102010706020507" pitchFamily="18" charset="2"/>
              </a:rPr>
              <a:t>β</a:t>
            </a:r>
            <a:r>
              <a:rPr lang="en-US" altLang="en-US" sz="2700" baseline="-25000" dirty="0">
                <a:solidFill>
                  <a:schemeClr val="tx1"/>
                </a:solidFill>
                <a:sym typeface="Symbol" panose="05050102010706020507" pitchFamily="18" charset="2"/>
              </a:rPr>
              <a:t>2</a:t>
            </a:r>
            <a:r>
              <a:rPr lang="en-US" altLang="en-US" sz="2700" dirty="0">
                <a:solidFill>
                  <a:schemeClr val="tx1"/>
                </a:solidFill>
                <a:sym typeface="Symbol" panose="05050102010706020507" pitchFamily="18" charset="2"/>
              </a:rPr>
              <a:t>Height + </a:t>
            </a:r>
            <a:r>
              <a:rPr lang="en-US" altLang="en-US" sz="2700" i="1" dirty="0">
                <a:solidFill>
                  <a:schemeClr val="tx1"/>
                </a:solidFill>
                <a:sym typeface="Symbol" panose="05050102010706020507" pitchFamily="18" charset="2"/>
              </a:rPr>
              <a:t>β</a:t>
            </a:r>
            <a:r>
              <a:rPr lang="en-US" altLang="en-US" sz="2700" baseline="-25000" dirty="0">
                <a:solidFill>
                  <a:schemeClr val="tx1"/>
                </a:solidFill>
                <a:sym typeface="Symbol" panose="05050102010706020507" pitchFamily="18" charset="2"/>
              </a:rPr>
              <a:t>3</a:t>
            </a:r>
            <a:r>
              <a:rPr lang="en-US" altLang="en-US" sz="2700" dirty="0">
                <a:solidFill>
                  <a:schemeClr val="tx1"/>
                </a:solidFill>
                <a:sym typeface="Symbol" panose="05050102010706020507" pitchFamily="18" charset="2"/>
              </a:rPr>
              <a:t>Diet1 + </a:t>
            </a:r>
            <a:r>
              <a:rPr lang="en-US" altLang="en-US" sz="2700" i="1" dirty="0">
                <a:solidFill>
                  <a:schemeClr val="tx1"/>
                </a:solidFill>
                <a:sym typeface="Symbol" panose="05050102010706020507" pitchFamily="18" charset="2"/>
              </a:rPr>
              <a:t>β</a:t>
            </a:r>
            <a:r>
              <a:rPr lang="en-US" altLang="en-US" sz="2700" baseline="-25000" dirty="0">
                <a:solidFill>
                  <a:schemeClr val="tx1"/>
                </a:solidFill>
                <a:sym typeface="Symbol" panose="05050102010706020507" pitchFamily="18" charset="2"/>
              </a:rPr>
              <a:t>4</a:t>
            </a:r>
            <a:r>
              <a:rPr lang="en-US" altLang="en-US" sz="2700" dirty="0">
                <a:solidFill>
                  <a:schemeClr val="tx1"/>
                </a:solidFill>
                <a:sym typeface="Symbol" panose="05050102010706020507" pitchFamily="18" charset="2"/>
              </a:rPr>
              <a:t>Diet2 + </a:t>
            </a:r>
            <a:r>
              <a:rPr lang="en-US" altLang="en-US" sz="2700" i="1" dirty="0">
                <a:solidFill>
                  <a:schemeClr val="tx1"/>
                </a:solidFill>
                <a:sym typeface="Symbol" panose="05050102010706020507" pitchFamily="18" charset="2"/>
              </a:rPr>
              <a:t>ε</a:t>
            </a:r>
            <a:endParaRPr lang="en-US" altLang="en-US" sz="2700" i="1" dirty="0">
              <a:solidFill>
                <a:schemeClr val="tx1"/>
              </a:solidFill>
            </a:endParaRPr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1752600" y="2057400"/>
            <a:ext cx="4114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3200" dirty="0"/>
              <a:t>Example (diet):</a:t>
            </a:r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4640580" y="3597275"/>
            <a:ext cx="2057400" cy="584200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3200" dirty="0">
                <a:solidFill>
                  <a:schemeClr val="tx1"/>
                </a:solidFill>
              </a:rPr>
              <a:t>Covariates</a:t>
            </a:r>
          </a:p>
        </p:txBody>
      </p:sp>
      <p:sp>
        <p:nvSpPr>
          <p:cNvPr id="16" name="Line 7"/>
          <p:cNvSpPr>
            <a:spLocks noChangeShapeType="1"/>
          </p:cNvSpPr>
          <p:nvPr/>
        </p:nvSpPr>
        <p:spPr bwMode="auto">
          <a:xfrm flipV="1">
            <a:off x="6088380" y="3221039"/>
            <a:ext cx="228600" cy="503237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9" name="Text Box 10"/>
          <p:cNvSpPr txBox="1">
            <a:spLocks noChangeArrowheads="1"/>
          </p:cNvSpPr>
          <p:nvPr/>
        </p:nvSpPr>
        <p:spPr bwMode="auto">
          <a:xfrm>
            <a:off x="7772400" y="3611564"/>
            <a:ext cx="1828800" cy="579437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3200" dirty="0">
                <a:solidFill>
                  <a:schemeClr val="tx1"/>
                </a:solidFill>
              </a:rPr>
              <a:t>Factor </a:t>
            </a:r>
          </a:p>
        </p:txBody>
      </p:sp>
      <p:sp>
        <p:nvSpPr>
          <p:cNvPr id="20" name="Line 11"/>
          <p:cNvSpPr>
            <a:spLocks noChangeShapeType="1"/>
          </p:cNvSpPr>
          <p:nvPr/>
        </p:nvSpPr>
        <p:spPr bwMode="auto">
          <a:xfrm flipV="1">
            <a:off x="9067800" y="3175000"/>
            <a:ext cx="342900" cy="422275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22" name="Line 7"/>
          <p:cNvSpPr>
            <a:spLocks noChangeShapeType="1"/>
          </p:cNvSpPr>
          <p:nvPr/>
        </p:nvSpPr>
        <p:spPr bwMode="auto">
          <a:xfrm flipH="1" flipV="1">
            <a:off x="5097780" y="3267075"/>
            <a:ext cx="228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3" name="Line 12"/>
          <p:cNvSpPr>
            <a:spLocks noChangeShapeType="1"/>
          </p:cNvSpPr>
          <p:nvPr/>
        </p:nvSpPr>
        <p:spPr bwMode="auto">
          <a:xfrm flipH="1" flipV="1">
            <a:off x="8039100" y="3175000"/>
            <a:ext cx="266700" cy="4572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676400" y="4800600"/>
            <a:ext cx="88392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After accounting for Age and Height, does the type of the diet significantly predict the weight loss?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88758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81000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Factorial Design</a:t>
            </a:r>
          </a:p>
        </p:txBody>
      </p:sp>
      <p:sp>
        <p:nvSpPr>
          <p:cNvPr id="287747" name="Text Box 3"/>
          <p:cNvSpPr txBox="1">
            <a:spLocks noChangeArrowheads="1"/>
          </p:cNvSpPr>
          <p:nvPr/>
        </p:nvSpPr>
        <p:spPr bwMode="auto">
          <a:xfrm>
            <a:off x="1562100" y="1486170"/>
            <a:ext cx="90678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dirty="0"/>
              <a:t>Assume:  Factor A has </a:t>
            </a:r>
            <a:r>
              <a:rPr lang="en-US" i="1" dirty="0"/>
              <a:t>K</a:t>
            </a:r>
            <a:r>
              <a:rPr lang="en-US" dirty="0"/>
              <a:t> levels, Factor B has </a:t>
            </a:r>
            <a:r>
              <a:rPr lang="en-US" i="1" dirty="0"/>
              <a:t>J</a:t>
            </a:r>
            <a:r>
              <a:rPr lang="en-US" dirty="0"/>
              <a:t> levels.</a:t>
            </a:r>
          </a:p>
        </p:txBody>
      </p:sp>
      <p:sp>
        <p:nvSpPr>
          <p:cNvPr id="287748" name="Text Box 4"/>
          <p:cNvSpPr txBox="1">
            <a:spLocks noChangeArrowheads="1"/>
          </p:cNvSpPr>
          <p:nvPr/>
        </p:nvSpPr>
        <p:spPr bwMode="auto">
          <a:xfrm>
            <a:off x="990600" y="2348655"/>
            <a:ext cx="10210800" cy="1066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dirty="0"/>
              <a:t>To estimate an interaction effect, we need </a:t>
            </a:r>
            <a:r>
              <a:rPr lang="en-US" i="1" dirty="0"/>
              <a:t>more than one</a:t>
            </a:r>
            <a:r>
              <a:rPr lang="en-US" dirty="0"/>
              <a:t> data value in each combination of factors.</a:t>
            </a:r>
          </a:p>
        </p:txBody>
      </p:sp>
      <p:sp>
        <p:nvSpPr>
          <p:cNvPr id="287749" name="Text Box 5"/>
          <p:cNvSpPr txBox="1">
            <a:spLocks noChangeArrowheads="1"/>
          </p:cNvSpPr>
          <p:nvPr/>
        </p:nvSpPr>
        <p:spPr bwMode="auto">
          <a:xfrm>
            <a:off x="1562100" y="3750417"/>
            <a:ext cx="6172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dirty="0"/>
              <a:t>Let </a:t>
            </a:r>
            <a:r>
              <a:rPr lang="en-US" i="1" dirty="0" err="1"/>
              <a:t>n</a:t>
            </a:r>
            <a:r>
              <a:rPr lang="en-US" i="1" baseline="-25000" dirty="0" err="1"/>
              <a:t>kj</a:t>
            </a:r>
            <a:r>
              <a:rPr lang="en-US" i="1" dirty="0"/>
              <a:t> </a:t>
            </a:r>
            <a:r>
              <a:rPr lang="en-US" dirty="0"/>
              <a:t>= sample size in (</a:t>
            </a:r>
            <a:r>
              <a:rPr lang="en-US" dirty="0" err="1"/>
              <a:t>k,j</a:t>
            </a:r>
            <a:r>
              <a:rPr lang="en-US" dirty="0"/>
              <a:t>)</a:t>
            </a:r>
            <a:r>
              <a:rPr lang="en-US" baseline="30000" dirty="0" err="1"/>
              <a:t>th</a:t>
            </a:r>
            <a:r>
              <a:rPr lang="en-US" dirty="0"/>
              <a:t> cell</a:t>
            </a:r>
          </a:p>
        </p:txBody>
      </p:sp>
      <p:sp>
        <p:nvSpPr>
          <p:cNvPr id="287750" name="Text Box 6"/>
          <p:cNvSpPr txBox="1">
            <a:spLocks noChangeArrowheads="1"/>
          </p:cNvSpPr>
          <p:nvPr/>
        </p:nvSpPr>
        <p:spPr bwMode="auto">
          <a:xfrm>
            <a:off x="1524000" y="4534271"/>
            <a:ext cx="9144000" cy="5794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Def</a:t>
            </a:r>
            <a:r>
              <a:rPr lang="en-US" dirty="0"/>
              <a:t>: For a </a:t>
            </a:r>
            <a:r>
              <a:rPr lang="en-US" dirty="0">
                <a:solidFill>
                  <a:schemeClr val="bg1"/>
                </a:solidFill>
              </a:rPr>
              <a:t>balanced design</a:t>
            </a:r>
            <a:r>
              <a:rPr lang="en-US" dirty="0"/>
              <a:t>, </a:t>
            </a:r>
            <a:r>
              <a:rPr lang="en-US" i="1" dirty="0" err="1"/>
              <a:t>n</a:t>
            </a:r>
            <a:r>
              <a:rPr lang="en-US" i="1" baseline="-25000" dirty="0" err="1"/>
              <a:t>kj</a:t>
            </a:r>
            <a:r>
              <a:rPr lang="en-US" dirty="0"/>
              <a:t> is constant for all cells.</a:t>
            </a:r>
          </a:p>
        </p:txBody>
      </p:sp>
      <p:sp>
        <p:nvSpPr>
          <p:cNvPr id="287751" name="Text Box 7"/>
          <p:cNvSpPr txBox="1">
            <a:spLocks noChangeArrowheads="1"/>
          </p:cNvSpPr>
          <p:nvPr/>
        </p:nvSpPr>
        <p:spPr bwMode="auto">
          <a:xfrm>
            <a:off x="1905000" y="5619694"/>
            <a:ext cx="1676400" cy="769938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4400" i="1" dirty="0" err="1">
                <a:solidFill>
                  <a:schemeClr val="tx1"/>
                </a:solidFill>
              </a:rPr>
              <a:t>n</a:t>
            </a:r>
            <a:r>
              <a:rPr lang="en-US" sz="4400" i="1" baseline="-25000" dirty="0" err="1">
                <a:solidFill>
                  <a:schemeClr val="tx1"/>
                </a:solidFill>
              </a:rPr>
              <a:t>kj</a:t>
            </a:r>
            <a:r>
              <a:rPr lang="en-US" sz="4400" i="1" dirty="0">
                <a:solidFill>
                  <a:schemeClr val="tx1"/>
                </a:solidFill>
              </a:rPr>
              <a:t> = c</a:t>
            </a:r>
          </a:p>
        </p:txBody>
      </p:sp>
      <p:sp>
        <p:nvSpPr>
          <p:cNvPr id="287752" name="Text Box 8"/>
          <p:cNvSpPr txBox="1">
            <a:spLocks noChangeArrowheads="1"/>
          </p:cNvSpPr>
          <p:nvPr/>
        </p:nvSpPr>
        <p:spPr bwMode="auto">
          <a:xfrm>
            <a:off x="4381500" y="5349026"/>
            <a:ext cx="6248400" cy="1311275"/>
          </a:xfrm>
          <a:prstGeom prst="rect">
            <a:avLst/>
          </a:prstGeom>
          <a:solidFill>
            <a:srgbClr val="00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dirty="0"/>
              <a:t>c = 1 </a:t>
            </a:r>
            <a:r>
              <a:rPr lang="en-US" dirty="0">
                <a:sym typeface="Symbol" pitchFamily="18" charset="2"/>
              </a:rPr>
              <a:t> randomized block design</a:t>
            </a:r>
          </a:p>
          <a:p>
            <a:r>
              <a:rPr lang="en-US" dirty="0">
                <a:sym typeface="Symbol" pitchFamily="18" charset="2"/>
              </a:rPr>
              <a:t>c &gt; 1  balanced factorial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6025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3" name="Text Box 3"/>
          <p:cNvSpPr txBox="1">
            <a:spLocks noChangeArrowheads="1"/>
          </p:cNvSpPr>
          <p:nvPr/>
        </p:nvSpPr>
        <p:spPr bwMode="auto">
          <a:xfrm>
            <a:off x="1524000" y="1676401"/>
            <a:ext cx="9144000" cy="3139321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8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Diet$weightchange</a:t>
            </a:r>
            <a:r>
              <a:rPr lang="en-US" alt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Diet$weight6weeks - </a:t>
            </a:r>
            <a:r>
              <a:rPr lang="en-US" altLang="en-US" sz="18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Diet$Preweight</a:t>
            </a:r>
            <a:endParaRPr lang="en-US" altLang="en-US" sz="18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endParaRPr lang="en-US" altLang="en-US" sz="18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mod8=lm(</a:t>
            </a:r>
            <a:r>
              <a:rPr lang="en-US" altLang="en-US" sz="18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weightchange</a:t>
            </a:r>
            <a:r>
              <a:rPr lang="en-US" alt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~ Age + Height + factor(Diet), data=Diet)</a:t>
            </a:r>
          </a:p>
          <a:p>
            <a:pPr>
              <a:spcBef>
                <a:spcPct val="0"/>
              </a:spcBef>
            </a:pPr>
            <a:r>
              <a:rPr lang="en-US" altLang="en-US" sz="18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anova</a:t>
            </a:r>
            <a:r>
              <a:rPr lang="en-US" alt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(mod8)</a:t>
            </a:r>
          </a:p>
          <a:p>
            <a:pPr>
              <a:spcBef>
                <a:spcPct val="0"/>
              </a:spcBef>
            </a:pPr>
            <a:endParaRPr lang="en-US" altLang="en-US" sz="18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Response: </a:t>
            </a:r>
            <a:r>
              <a:rPr lang="en-US" alt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weightloss</a:t>
            </a:r>
            <a:endParaRPr lang="en-US" altLang="en-US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alt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alt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Sum </a:t>
            </a:r>
            <a:r>
              <a:rPr lang="en-US" alt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</a:t>
            </a:r>
            <a:r>
              <a:rPr lang="en-US" alt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Mean </a:t>
            </a:r>
            <a:r>
              <a:rPr lang="en-US" alt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</a:t>
            </a:r>
            <a:r>
              <a:rPr lang="en-US" alt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 value   </a:t>
            </a:r>
            <a:r>
              <a:rPr lang="en-US" alt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alt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(&gt;F)   </a:t>
            </a:r>
          </a:p>
          <a:p>
            <a:pPr>
              <a:spcBef>
                <a:spcPct val="0"/>
              </a:spcBef>
            </a:pPr>
            <a:r>
              <a:rPr lang="en-US" alt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           1   1.69   1.689  0.2870 0.593795   </a:t>
            </a:r>
          </a:p>
          <a:p>
            <a:pPr>
              <a:spcBef>
                <a:spcPct val="0"/>
              </a:spcBef>
            </a:pPr>
            <a:r>
              <a:rPr lang="en-US" alt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Height        1   6.23   6.227  1.0580 0.307068   </a:t>
            </a:r>
          </a:p>
          <a:p>
            <a:pPr>
              <a:spcBef>
                <a:spcPct val="0"/>
              </a:spcBef>
            </a:pPr>
            <a:r>
              <a:rPr lang="en-US" alt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factor(Diet)  2  63.68  31.838  5.4092 0.006448 **</a:t>
            </a:r>
          </a:p>
          <a:p>
            <a:pPr>
              <a:spcBef>
                <a:spcPct val="0"/>
              </a:spcBef>
            </a:pPr>
            <a:r>
              <a:rPr lang="en-US" alt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Residuals    73 429.68   5.886 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2133600" y="762000"/>
            <a:ext cx="7772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3600" kern="0" dirty="0">
                <a:solidFill>
                  <a:srgbClr val="FFFF66"/>
                </a:solidFill>
                <a:ea typeface="ＭＳ Ｐゴシック" panose="020B0600070205080204" pitchFamily="34" charset="-128"/>
              </a:rPr>
              <a:t>ANCOVA – Diet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114800" y="5551913"/>
            <a:ext cx="3962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What does this tell us?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77079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1143000"/>
          </a:xfrm>
        </p:spPr>
        <p:txBody>
          <a:bodyPr/>
          <a:lstStyle/>
          <a:p>
            <a:r>
              <a:rPr lang="en-US">
                <a:solidFill>
                  <a:srgbClr val="FFFF66"/>
                </a:solidFill>
              </a:rPr>
              <a:t>Example: Glue Strength</a:t>
            </a:r>
          </a:p>
        </p:txBody>
      </p:sp>
      <p:sp>
        <p:nvSpPr>
          <p:cNvPr id="275459" name="Text Box 3"/>
          <p:cNvSpPr txBox="1">
            <a:spLocks noChangeArrowheads="1"/>
          </p:cNvSpPr>
          <p:nvPr/>
        </p:nvSpPr>
        <p:spPr bwMode="auto">
          <a:xfrm>
            <a:off x="1524000" y="1600200"/>
            <a:ext cx="9144000" cy="156966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>
                <a:solidFill>
                  <a:schemeClr val="bg1"/>
                </a:solidFill>
              </a:rPr>
              <a:t>Factor A:</a:t>
            </a:r>
            <a:r>
              <a:rPr lang="en-US"/>
              <a:t>  Thickness (</a:t>
            </a:r>
            <a:r>
              <a:rPr lang="en-US" i="1"/>
              <a:t>thin, moderate, heavy</a:t>
            </a:r>
            <a:r>
              <a:rPr lang="en-US"/>
              <a:t>)</a:t>
            </a:r>
          </a:p>
          <a:p>
            <a:pPr>
              <a:spcBef>
                <a:spcPct val="0"/>
              </a:spcBef>
            </a:pPr>
            <a:r>
              <a:rPr lang="en-US">
                <a:solidFill>
                  <a:schemeClr val="bg1"/>
                </a:solidFill>
              </a:rPr>
              <a:t>Factor B:</a:t>
            </a:r>
            <a:r>
              <a:rPr lang="en-US"/>
              <a:t>  Glue Type (</a:t>
            </a:r>
            <a:r>
              <a:rPr lang="en-US" i="1"/>
              <a:t>plastic, wood</a:t>
            </a:r>
            <a:r>
              <a:rPr lang="en-US"/>
              <a:t>)</a:t>
            </a:r>
          </a:p>
          <a:p>
            <a:pPr>
              <a:spcBef>
                <a:spcPct val="0"/>
              </a:spcBef>
            </a:pPr>
            <a:r>
              <a:rPr lang="en-US">
                <a:solidFill>
                  <a:schemeClr val="bg1"/>
                </a:solidFill>
              </a:rPr>
              <a:t>Response:</a:t>
            </a:r>
            <a:r>
              <a:rPr lang="en-US"/>
              <a:t> Force required to separate parts (newtons)</a:t>
            </a:r>
          </a:p>
        </p:txBody>
      </p:sp>
      <p:graphicFrame>
        <p:nvGraphicFramePr>
          <p:cNvPr id="275460" name="Group 4"/>
          <p:cNvGraphicFramePr>
            <a:graphicFrameLocks noGrp="1"/>
          </p:cNvGraphicFramePr>
          <p:nvPr/>
        </p:nvGraphicFramePr>
        <p:xfrm>
          <a:off x="2971800" y="3429000"/>
          <a:ext cx="6096000" cy="3429000"/>
        </p:xfrm>
        <a:graphic>
          <a:graphicData uri="http://schemas.openxmlformats.org/drawingml/2006/table">
            <a:tbl>
              <a:tblPr/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572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>
                          <a:ln>
                            <a:noFill/>
                          </a:ln>
                          <a:solidFill>
                            <a:srgbClr val="FFFF66"/>
                          </a:solidFill>
                          <a:effectLst/>
                          <a:latin typeface="Times New Roman" pitchFamily="18" charset="0"/>
                        </a:rPr>
                        <a:t>Data: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Plastic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Wood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Thin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52   64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72   60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Moderate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67   55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78   68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Heavy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86   72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43   51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 Box 26"/>
          <p:cNvSpPr txBox="1">
            <a:spLocks noChangeArrowheads="1"/>
          </p:cNvSpPr>
          <p:nvPr/>
        </p:nvSpPr>
        <p:spPr bwMode="auto">
          <a:xfrm>
            <a:off x="9372600" y="3810001"/>
            <a:ext cx="1295400" cy="206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/>
              <a:t>K= 3</a:t>
            </a:r>
          </a:p>
          <a:p>
            <a:pPr>
              <a:spcBef>
                <a:spcPct val="0"/>
              </a:spcBef>
            </a:pPr>
            <a:r>
              <a:rPr lang="en-US"/>
              <a:t>J = 2</a:t>
            </a:r>
          </a:p>
          <a:p>
            <a:pPr>
              <a:spcBef>
                <a:spcPct val="0"/>
              </a:spcBef>
            </a:pPr>
            <a:r>
              <a:rPr lang="en-US"/>
              <a:t>c = 2</a:t>
            </a:r>
          </a:p>
          <a:p>
            <a:pPr>
              <a:spcBef>
                <a:spcPct val="0"/>
              </a:spcBef>
            </a:pPr>
            <a:r>
              <a:rPr lang="en-US"/>
              <a:t>n = 12</a:t>
            </a:r>
          </a:p>
        </p:txBody>
      </p:sp>
    </p:spTree>
    <p:extLst>
      <p:ext uri="{BB962C8B-B14F-4D97-AF65-F5344CB8AC3E}">
        <p14:creationId xmlns:p14="http://schemas.microsoft.com/office/powerpoint/2010/main" val="2667423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0" y="228600"/>
            <a:ext cx="6477000" cy="1143000"/>
          </a:xfrm>
        </p:spPr>
        <p:txBody>
          <a:bodyPr/>
          <a:lstStyle/>
          <a:p>
            <a:r>
              <a:rPr lang="en-US">
                <a:solidFill>
                  <a:srgbClr val="FFFF66"/>
                </a:solidFill>
              </a:rPr>
              <a:t>Two-way ANOVA Table (with interaction)</a:t>
            </a:r>
          </a:p>
        </p:txBody>
      </p:sp>
      <p:graphicFrame>
        <p:nvGraphicFramePr>
          <p:cNvPr id="316419" name="Group 3"/>
          <p:cNvGraphicFramePr>
            <a:graphicFrameLocks noGrp="1"/>
          </p:cNvGraphicFramePr>
          <p:nvPr/>
        </p:nvGraphicFramePr>
        <p:xfrm>
          <a:off x="1524000" y="1524000"/>
          <a:ext cx="9144000" cy="2743104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09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70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12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39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Source</a:t>
                      </a:r>
                    </a:p>
                  </a:txBody>
                  <a:tcPr marT="45712" marB="457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d.f.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S.S.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M.S.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t.s.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p-value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Factor A</a:t>
                      </a:r>
                    </a:p>
                  </a:txBody>
                  <a:tcPr marT="45712" marB="457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K-1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SSA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SSA/(K-1)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MSA/MSE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Factor B</a:t>
                      </a:r>
                    </a:p>
                  </a:txBody>
                  <a:tcPr marT="45712" marB="457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J-1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SSB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SSB/(J-1)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MSB/MSE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 x B</a:t>
                      </a:r>
                    </a:p>
                  </a:txBody>
                  <a:tcPr marT="45712" marB="457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(K-1)(J-1)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SSAB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SSAB/df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MSAB/MSE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Error</a:t>
                      </a:r>
                    </a:p>
                  </a:txBody>
                  <a:tcPr marT="45712" marB="457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JK(n-1)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SSE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SSE/df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Total</a:t>
                      </a:r>
                    </a:p>
                  </a:txBody>
                  <a:tcPr marT="45712" marB="457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n-1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SSY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Text Box 54"/>
          <p:cNvSpPr txBox="1">
            <a:spLocks noChangeArrowheads="1"/>
          </p:cNvSpPr>
          <p:nvPr/>
        </p:nvSpPr>
        <p:spPr bwMode="auto">
          <a:xfrm>
            <a:off x="2590800" y="4651514"/>
            <a:ext cx="3124200" cy="584775"/>
          </a:xfrm>
          <a:prstGeom prst="rect">
            <a:avLst/>
          </a:prstGeom>
          <a:solidFill>
            <a:srgbClr val="6600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dirty="0">
                <a:solidFill>
                  <a:schemeClr val="bg1"/>
                </a:solidFill>
              </a:rPr>
              <a:t>   H</a:t>
            </a:r>
            <a:r>
              <a:rPr lang="en-US" baseline="-25000" dirty="0">
                <a:solidFill>
                  <a:schemeClr val="bg1"/>
                </a:solidFill>
              </a:rPr>
              <a:t>o</a:t>
            </a:r>
            <a:r>
              <a:rPr lang="en-US" dirty="0">
                <a:solidFill>
                  <a:schemeClr val="bg1"/>
                </a:solidFill>
              </a:rPr>
              <a:t>: All </a:t>
            </a:r>
            <a:r>
              <a:rPr lang="en-US" dirty="0">
                <a:solidFill>
                  <a:schemeClr val="bg1"/>
                </a:solidFill>
                <a:sym typeface="Symbol" pitchFamily="18" charset="2"/>
              </a:rPr>
              <a:t></a:t>
            </a:r>
            <a:r>
              <a:rPr lang="en-US" baseline="-25000" dirty="0">
                <a:solidFill>
                  <a:schemeClr val="bg1"/>
                </a:solidFill>
                <a:sym typeface="Symbol" pitchFamily="18" charset="2"/>
              </a:rPr>
              <a:t>k </a:t>
            </a:r>
            <a:r>
              <a:rPr lang="en-US" dirty="0">
                <a:solidFill>
                  <a:schemeClr val="bg1"/>
                </a:solidFill>
                <a:sym typeface="Symbol" pitchFamily="18" charset="2"/>
              </a:rPr>
              <a:t>= 0</a:t>
            </a:r>
          </a:p>
        </p:txBody>
      </p:sp>
      <p:sp>
        <p:nvSpPr>
          <p:cNvPr id="10" name="Text Box 55"/>
          <p:cNvSpPr txBox="1">
            <a:spLocks noChangeArrowheads="1"/>
          </p:cNvSpPr>
          <p:nvPr/>
        </p:nvSpPr>
        <p:spPr bwMode="auto">
          <a:xfrm>
            <a:off x="2590800" y="5230951"/>
            <a:ext cx="3124200" cy="579438"/>
          </a:xfrm>
          <a:prstGeom prst="rect">
            <a:avLst/>
          </a:prstGeom>
          <a:solidFill>
            <a:srgbClr val="00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dirty="0">
                <a:solidFill>
                  <a:schemeClr val="bg1"/>
                </a:solidFill>
                <a:sym typeface="Symbol" pitchFamily="18" charset="2"/>
              </a:rPr>
              <a:t>   H</a:t>
            </a:r>
            <a:r>
              <a:rPr lang="en-US" baseline="-25000" dirty="0">
                <a:solidFill>
                  <a:schemeClr val="bg1"/>
                </a:solidFill>
                <a:sym typeface="Symbol" pitchFamily="18" charset="2"/>
              </a:rPr>
              <a:t>o</a:t>
            </a:r>
            <a:r>
              <a:rPr lang="en-US" dirty="0">
                <a:solidFill>
                  <a:schemeClr val="bg1"/>
                </a:solidFill>
                <a:sym typeface="Symbol" pitchFamily="18" charset="2"/>
              </a:rPr>
              <a:t>: All </a:t>
            </a:r>
            <a:r>
              <a:rPr lang="en-US" baseline="-25000" dirty="0">
                <a:solidFill>
                  <a:schemeClr val="bg1"/>
                </a:solidFill>
                <a:sym typeface="Symbol" pitchFamily="18" charset="2"/>
              </a:rPr>
              <a:t>J  </a:t>
            </a:r>
            <a:r>
              <a:rPr lang="en-US" dirty="0">
                <a:solidFill>
                  <a:schemeClr val="bg1"/>
                </a:solidFill>
                <a:sym typeface="Symbol" pitchFamily="18" charset="2"/>
              </a:rPr>
              <a:t>= 0</a:t>
            </a:r>
            <a:endParaRPr lang="en-US" dirty="0"/>
          </a:p>
        </p:txBody>
      </p:sp>
      <p:sp>
        <p:nvSpPr>
          <p:cNvPr id="11" name="Rectangle 56"/>
          <p:cNvSpPr>
            <a:spLocks noChangeArrowheads="1"/>
          </p:cNvSpPr>
          <p:nvPr/>
        </p:nvSpPr>
        <p:spPr bwMode="auto">
          <a:xfrm>
            <a:off x="2590800" y="5810390"/>
            <a:ext cx="3124200" cy="5847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3200" dirty="0">
                <a:solidFill>
                  <a:schemeClr val="bg1"/>
                </a:solidFill>
                <a:sym typeface="Symbol" pitchFamily="18" charset="2"/>
              </a:rPr>
              <a:t>   H</a:t>
            </a:r>
            <a:r>
              <a:rPr lang="en-US" sz="3200" baseline="-25000" dirty="0">
                <a:solidFill>
                  <a:schemeClr val="bg1"/>
                </a:solidFill>
                <a:sym typeface="Symbol" pitchFamily="18" charset="2"/>
              </a:rPr>
              <a:t>o</a:t>
            </a:r>
            <a:r>
              <a:rPr lang="en-US" sz="3200" dirty="0">
                <a:solidFill>
                  <a:schemeClr val="bg1"/>
                </a:solidFill>
                <a:sym typeface="Symbol" pitchFamily="18" charset="2"/>
              </a:rPr>
              <a:t>: All </a:t>
            </a:r>
            <a:r>
              <a:rPr lang="en-US" sz="3200" baseline="-25000" dirty="0" err="1">
                <a:solidFill>
                  <a:schemeClr val="bg1"/>
                </a:solidFill>
                <a:sym typeface="Symbol" pitchFamily="18" charset="2"/>
              </a:rPr>
              <a:t>kj</a:t>
            </a:r>
            <a:r>
              <a:rPr lang="en-US" sz="3200" dirty="0">
                <a:solidFill>
                  <a:schemeClr val="bg1"/>
                </a:solidFill>
                <a:sym typeface="Symbol" pitchFamily="18" charset="2"/>
              </a:rPr>
              <a:t> =0</a:t>
            </a:r>
          </a:p>
        </p:txBody>
      </p:sp>
      <p:sp>
        <p:nvSpPr>
          <p:cNvPr id="12" name="Text Box 54"/>
          <p:cNvSpPr txBox="1">
            <a:spLocks noChangeArrowheads="1"/>
          </p:cNvSpPr>
          <p:nvPr/>
        </p:nvSpPr>
        <p:spPr bwMode="auto">
          <a:xfrm>
            <a:off x="6019800" y="4648201"/>
            <a:ext cx="3581400" cy="584775"/>
          </a:xfrm>
          <a:prstGeom prst="rect">
            <a:avLst/>
          </a:prstGeom>
          <a:solidFill>
            <a:srgbClr val="6600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dirty="0">
                <a:solidFill>
                  <a:schemeClr val="bg1"/>
                </a:solidFill>
              </a:rPr>
              <a:t>   H</a:t>
            </a:r>
            <a:r>
              <a:rPr lang="en-US" baseline="-25000" dirty="0">
                <a:solidFill>
                  <a:schemeClr val="bg1"/>
                </a:solidFill>
              </a:rPr>
              <a:t>A</a:t>
            </a:r>
            <a:r>
              <a:rPr lang="en-US" dirty="0">
                <a:solidFill>
                  <a:schemeClr val="bg1"/>
                </a:solidFill>
              </a:rPr>
              <a:t>: Some </a:t>
            </a:r>
            <a:r>
              <a:rPr lang="en-US" dirty="0">
                <a:solidFill>
                  <a:schemeClr val="bg1"/>
                </a:solidFill>
                <a:sym typeface="Symbol" pitchFamily="18" charset="2"/>
              </a:rPr>
              <a:t></a:t>
            </a:r>
            <a:r>
              <a:rPr lang="en-US" baseline="-25000" dirty="0">
                <a:solidFill>
                  <a:schemeClr val="bg1"/>
                </a:solidFill>
                <a:sym typeface="Symbol" pitchFamily="18" charset="2"/>
              </a:rPr>
              <a:t>k </a:t>
            </a:r>
            <a:r>
              <a:rPr lang="en-US" dirty="0">
                <a:solidFill>
                  <a:schemeClr val="bg1"/>
                </a:solidFill>
                <a:sym typeface="Symbol" pitchFamily="18" charset="2"/>
              </a:rPr>
              <a:t>≠ 0</a:t>
            </a:r>
          </a:p>
        </p:txBody>
      </p:sp>
      <p:sp>
        <p:nvSpPr>
          <p:cNvPr id="13" name="Text Box 55"/>
          <p:cNvSpPr txBox="1">
            <a:spLocks noChangeArrowheads="1"/>
          </p:cNvSpPr>
          <p:nvPr/>
        </p:nvSpPr>
        <p:spPr bwMode="auto">
          <a:xfrm>
            <a:off x="6019800" y="5227639"/>
            <a:ext cx="3581400" cy="584775"/>
          </a:xfrm>
          <a:prstGeom prst="rect">
            <a:avLst/>
          </a:prstGeom>
          <a:solidFill>
            <a:srgbClr val="00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dirty="0">
                <a:solidFill>
                  <a:schemeClr val="bg1"/>
                </a:solidFill>
                <a:sym typeface="Symbol" pitchFamily="18" charset="2"/>
              </a:rPr>
              <a:t>   H</a:t>
            </a:r>
            <a:r>
              <a:rPr lang="en-US" baseline="-25000" dirty="0">
                <a:solidFill>
                  <a:schemeClr val="bg1"/>
                </a:solidFill>
                <a:sym typeface="Symbol" pitchFamily="18" charset="2"/>
              </a:rPr>
              <a:t>A</a:t>
            </a:r>
            <a:r>
              <a:rPr lang="en-US" dirty="0">
                <a:solidFill>
                  <a:schemeClr val="bg1"/>
                </a:solidFill>
                <a:sym typeface="Symbol" pitchFamily="18" charset="2"/>
              </a:rPr>
              <a:t>: Some </a:t>
            </a:r>
            <a:r>
              <a:rPr lang="en-US" baseline="-25000" dirty="0">
                <a:solidFill>
                  <a:schemeClr val="bg1"/>
                </a:solidFill>
                <a:sym typeface="Symbol" pitchFamily="18" charset="2"/>
              </a:rPr>
              <a:t>J  </a:t>
            </a:r>
            <a:r>
              <a:rPr lang="en-US" dirty="0">
                <a:solidFill>
                  <a:schemeClr val="bg1"/>
                </a:solidFill>
                <a:sym typeface="Symbol" pitchFamily="18" charset="2"/>
              </a:rPr>
              <a:t>≠ 0</a:t>
            </a:r>
            <a:endParaRPr lang="en-US" dirty="0"/>
          </a:p>
        </p:txBody>
      </p:sp>
      <p:sp>
        <p:nvSpPr>
          <p:cNvPr id="14" name="Rectangle 56"/>
          <p:cNvSpPr>
            <a:spLocks noChangeArrowheads="1"/>
          </p:cNvSpPr>
          <p:nvPr/>
        </p:nvSpPr>
        <p:spPr bwMode="auto">
          <a:xfrm>
            <a:off x="6019800" y="5807077"/>
            <a:ext cx="3581400" cy="5847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3200" dirty="0">
                <a:solidFill>
                  <a:schemeClr val="bg1"/>
                </a:solidFill>
                <a:sym typeface="Symbol" pitchFamily="18" charset="2"/>
              </a:rPr>
              <a:t>   H</a:t>
            </a:r>
            <a:r>
              <a:rPr lang="en-US" sz="3200" baseline="-25000" dirty="0">
                <a:solidFill>
                  <a:schemeClr val="bg1"/>
                </a:solidFill>
                <a:sym typeface="Symbol" pitchFamily="18" charset="2"/>
              </a:rPr>
              <a:t>A</a:t>
            </a:r>
            <a:r>
              <a:rPr lang="en-US" sz="3200" dirty="0">
                <a:solidFill>
                  <a:schemeClr val="bg1"/>
                </a:solidFill>
                <a:sym typeface="Symbol" pitchFamily="18" charset="2"/>
              </a:rPr>
              <a:t>: Some </a:t>
            </a:r>
            <a:r>
              <a:rPr lang="en-US" sz="3200" baseline="-25000" dirty="0" err="1">
                <a:solidFill>
                  <a:schemeClr val="bg1"/>
                </a:solidFill>
                <a:sym typeface="Symbol" pitchFamily="18" charset="2"/>
              </a:rPr>
              <a:t>kj</a:t>
            </a:r>
            <a:r>
              <a:rPr lang="en-US" sz="3200" dirty="0">
                <a:solidFill>
                  <a:schemeClr val="bg1"/>
                </a:solidFill>
                <a:sym typeface="Symbol" pitchFamily="18" charset="2"/>
              </a:rPr>
              <a:t> ≠ 0</a:t>
            </a:r>
          </a:p>
        </p:txBody>
      </p:sp>
    </p:spTree>
    <p:extLst>
      <p:ext uri="{BB962C8B-B14F-4D97-AF65-F5344CB8AC3E}">
        <p14:creationId xmlns:p14="http://schemas.microsoft.com/office/powerpoint/2010/main" val="3599617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0" y="228600"/>
            <a:ext cx="6477000" cy="1143000"/>
          </a:xfrm>
        </p:spPr>
        <p:txBody>
          <a:bodyPr/>
          <a:lstStyle/>
          <a:p>
            <a:r>
              <a:rPr lang="en-US">
                <a:solidFill>
                  <a:srgbClr val="FFFF66"/>
                </a:solidFill>
              </a:rPr>
              <a:t>Two-way ANOVA Table (with interaction)</a:t>
            </a:r>
          </a:p>
        </p:txBody>
      </p:sp>
      <p:graphicFrame>
        <p:nvGraphicFramePr>
          <p:cNvPr id="316419" name="Group 3"/>
          <p:cNvGraphicFramePr>
            <a:graphicFrameLocks noGrp="1"/>
          </p:cNvGraphicFramePr>
          <p:nvPr/>
        </p:nvGraphicFramePr>
        <p:xfrm>
          <a:off x="1524000" y="1524000"/>
          <a:ext cx="9144000" cy="2743200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09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70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12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39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Source</a:t>
                      </a:r>
                    </a:p>
                  </a:txBody>
                  <a:tcPr marT="45712" marB="457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d.f.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S.S.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M.S.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t.s.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p-value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Factor A</a:t>
                      </a:r>
                    </a:p>
                  </a:txBody>
                  <a:tcPr marT="45712" marB="457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56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28.0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0.42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0.672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Factor B</a:t>
                      </a:r>
                    </a:p>
                  </a:txBody>
                  <a:tcPr marT="45712" marB="457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48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48.0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0.73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0.426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 x B</a:t>
                      </a:r>
                    </a:p>
                  </a:txBody>
                  <a:tcPr marT="45712" marB="457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1184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592.0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8.97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0.016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Error</a:t>
                      </a:r>
                    </a:p>
                  </a:txBody>
                  <a:tcPr marT="45712" marB="457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396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66.0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Total</a:t>
                      </a:r>
                    </a:p>
                  </a:txBody>
                  <a:tcPr marT="45712" marB="457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1684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Text Box 54"/>
          <p:cNvSpPr txBox="1">
            <a:spLocks noChangeArrowheads="1"/>
          </p:cNvSpPr>
          <p:nvPr/>
        </p:nvSpPr>
        <p:spPr bwMode="auto">
          <a:xfrm>
            <a:off x="2590800" y="4552890"/>
            <a:ext cx="3124200" cy="400110"/>
          </a:xfrm>
          <a:prstGeom prst="rect">
            <a:avLst/>
          </a:prstGeom>
          <a:solidFill>
            <a:srgbClr val="6600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2000" dirty="0">
                <a:solidFill>
                  <a:schemeClr val="bg1"/>
                </a:solidFill>
              </a:rPr>
              <a:t>   H</a:t>
            </a:r>
            <a:r>
              <a:rPr lang="en-US" sz="2000" baseline="-25000" dirty="0">
                <a:solidFill>
                  <a:schemeClr val="bg1"/>
                </a:solidFill>
              </a:rPr>
              <a:t>o</a:t>
            </a:r>
            <a:r>
              <a:rPr lang="en-US" sz="2000" dirty="0">
                <a:solidFill>
                  <a:schemeClr val="bg1"/>
                </a:solidFill>
              </a:rPr>
              <a:t>: All </a:t>
            </a:r>
            <a:r>
              <a:rPr lang="en-US" sz="2000" dirty="0">
                <a:solidFill>
                  <a:schemeClr val="bg1"/>
                </a:solidFill>
                <a:sym typeface="Symbol" pitchFamily="18" charset="2"/>
              </a:rPr>
              <a:t></a:t>
            </a:r>
            <a:r>
              <a:rPr lang="en-US" sz="2000" baseline="-25000" dirty="0">
                <a:solidFill>
                  <a:schemeClr val="bg1"/>
                </a:solidFill>
                <a:sym typeface="Symbol" pitchFamily="18" charset="2"/>
              </a:rPr>
              <a:t>k </a:t>
            </a:r>
            <a:r>
              <a:rPr lang="en-US" sz="2000" dirty="0">
                <a:solidFill>
                  <a:schemeClr val="bg1"/>
                </a:solidFill>
                <a:sym typeface="Symbol" pitchFamily="18" charset="2"/>
              </a:rPr>
              <a:t>= 0</a:t>
            </a:r>
          </a:p>
        </p:txBody>
      </p:sp>
      <p:sp>
        <p:nvSpPr>
          <p:cNvPr id="10" name="Text Box 55"/>
          <p:cNvSpPr txBox="1">
            <a:spLocks noChangeArrowheads="1"/>
          </p:cNvSpPr>
          <p:nvPr/>
        </p:nvSpPr>
        <p:spPr bwMode="auto">
          <a:xfrm>
            <a:off x="2590800" y="4933890"/>
            <a:ext cx="3124200" cy="400110"/>
          </a:xfrm>
          <a:prstGeom prst="rect">
            <a:avLst/>
          </a:prstGeom>
          <a:solidFill>
            <a:srgbClr val="00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2000" dirty="0">
                <a:solidFill>
                  <a:schemeClr val="bg1"/>
                </a:solidFill>
                <a:sym typeface="Symbol" pitchFamily="18" charset="2"/>
              </a:rPr>
              <a:t>   H</a:t>
            </a:r>
            <a:r>
              <a:rPr lang="en-US" sz="2000" baseline="-25000" dirty="0">
                <a:solidFill>
                  <a:schemeClr val="bg1"/>
                </a:solidFill>
                <a:sym typeface="Symbol" pitchFamily="18" charset="2"/>
              </a:rPr>
              <a:t>o</a:t>
            </a:r>
            <a:r>
              <a:rPr lang="en-US" sz="2000" dirty="0">
                <a:solidFill>
                  <a:schemeClr val="bg1"/>
                </a:solidFill>
                <a:sym typeface="Symbol" pitchFamily="18" charset="2"/>
              </a:rPr>
              <a:t>: All </a:t>
            </a:r>
            <a:r>
              <a:rPr lang="en-US" sz="2000" baseline="-25000" dirty="0">
                <a:solidFill>
                  <a:schemeClr val="bg1"/>
                </a:solidFill>
                <a:sym typeface="Symbol" pitchFamily="18" charset="2"/>
              </a:rPr>
              <a:t>J  </a:t>
            </a:r>
            <a:r>
              <a:rPr lang="en-US" sz="2000" dirty="0">
                <a:solidFill>
                  <a:schemeClr val="bg1"/>
                </a:solidFill>
                <a:sym typeface="Symbol" pitchFamily="18" charset="2"/>
              </a:rPr>
              <a:t>= 0</a:t>
            </a:r>
            <a:endParaRPr lang="en-US" sz="2000" dirty="0"/>
          </a:p>
        </p:txBody>
      </p:sp>
      <p:sp>
        <p:nvSpPr>
          <p:cNvPr id="11" name="Rectangle 56"/>
          <p:cNvSpPr>
            <a:spLocks noChangeArrowheads="1"/>
          </p:cNvSpPr>
          <p:nvPr/>
        </p:nvSpPr>
        <p:spPr bwMode="auto">
          <a:xfrm>
            <a:off x="2590800" y="5314890"/>
            <a:ext cx="3124200" cy="40011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000" dirty="0">
                <a:solidFill>
                  <a:schemeClr val="bg1"/>
                </a:solidFill>
                <a:sym typeface="Symbol" pitchFamily="18" charset="2"/>
              </a:rPr>
              <a:t>   H</a:t>
            </a:r>
            <a:r>
              <a:rPr lang="en-US" sz="2000" baseline="-25000" dirty="0">
                <a:solidFill>
                  <a:schemeClr val="bg1"/>
                </a:solidFill>
                <a:sym typeface="Symbol" pitchFamily="18" charset="2"/>
              </a:rPr>
              <a:t>o</a:t>
            </a:r>
            <a:r>
              <a:rPr lang="en-US" sz="2000" dirty="0">
                <a:solidFill>
                  <a:schemeClr val="bg1"/>
                </a:solidFill>
                <a:sym typeface="Symbol" pitchFamily="18" charset="2"/>
              </a:rPr>
              <a:t>: All </a:t>
            </a:r>
            <a:r>
              <a:rPr lang="en-US" sz="2000" baseline="-25000" dirty="0" err="1">
                <a:solidFill>
                  <a:schemeClr val="bg1"/>
                </a:solidFill>
                <a:sym typeface="Symbol" pitchFamily="18" charset="2"/>
              </a:rPr>
              <a:t>kj</a:t>
            </a:r>
            <a:r>
              <a:rPr lang="en-US" sz="2000" dirty="0">
                <a:solidFill>
                  <a:schemeClr val="bg1"/>
                </a:solidFill>
                <a:sym typeface="Symbol" pitchFamily="18" charset="2"/>
              </a:rPr>
              <a:t> =0</a:t>
            </a:r>
          </a:p>
        </p:txBody>
      </p:sp>
      <p:sp>
        <p:nvSpPr>
          <p:cNvPr id="12" name="Text Box 54"/>
          <p:cNvSpPr txBox="1">
            <a:spLocks noChangeArrowheads="1"/>
          </p:cNvSpPr>
          <p:nvPr/>
        </p:nvSpPr>
        <p:spPr bwMode="auto">
          <a:xfrm>
            <a:off x="6019800" y="4549577"/>
            <a:ext cx="3581400" cy="400110"/>
          </a:xfrm>
          <a:prstGeom prst="rect">
            <a:avLst/>
          </a:prstGeom>
          <a:solidFill>
            <a:srgbClr val="6600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2000" dirty="0">
                <a:solidFill>
                  <a:schemeClr val="bg1"/>
                </a:solidFill>
              </a:rPr>
              <a:t>   H</a:t>
            </a:r>
            <a:r>
              <a:rPr lang="en-US" sz="2000" baseline="-25000" dirty="0">
                <a:solidFill>
                  <a:schemeClr val="bg1"/>
                </a:solidFill>
              </a:rPr>
              <a:t>A</a:t>
            </a:r>
            <a:r>
              <a:rPr lang="en-US" sz="2000" dirty="0">
                <a:solidFill>
                  <a:schemeClr val="bg1"/>
                </a:solidFill>
              </a:rPr>
              <a:t>: Some </a:t>
            </a:r>
            <a:r>
              <a:rPr lang="en-US" sz="2000" dirty="0">
                <a:solidFill>
                  <a:schemeClr val="bg1"/>
                </a:solidFill>
                <a:sym typeface="Symbol" pitchFamily="18" charset="2"/>
              </a:rPr>
              <a:t></a:t>
            </a:r>
            <a:r>
              <a:rPr lang="en-US" sz="2000" baseline="-25000" dirty="0">
                <a:solidFill>
                  <a:schemeClr val="bg1"/>
                </a:solidFill>
                <a:sym typeface="Symbol" pitchFamily="18" charset="2"/>
              </a:rPr>
              <a:t>k </a:t>
            </a:r>
            <a:r>
              <a:rPr lang="en-US" sz="2000" dirty="0">
                <a:solidFill>
                  <a:schemeClr val="bg1"/>
                </a:solidFill>
                <a:sym typeface="Symbol" pitchFamily="18" charset="2"/>
              </a:rPr>
              <a:t>≠ 0</a:t>
            </a:r>
          </a:p>
        </p:txBody>
      </p:sp>
      <p:sp>
        <p:nvSpPr>
          <p:cNvPr id="13" name="Text Box 55"/>
          <p:cNvSpPr txBox="1">
            <a:spLocks noChangeArrowheads="1"/>
          </p:cNvSpPr>
          <p:nvPr/>
        </p:nvSpPr>
        <p:spPr bwMode="auto">
          <a:xfrm>
            <a:off x="6019800" y="4930577"/>
            <a:ext cx="3581400" cy="400110"/>
          </a:xfrm>
          <a:prstGeom prst="rect">
            <a:avLst/>
          </a:prstGeom>
          <a:solidFill>
            <a:srgbClr val="00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2000" dirty="0">
                <a:solidFill>
                  <a:schemeClr val="bg1"/>
                </a:solidFill>
                <a:sym typeface="Symbol" pitchFamily="18" charset="2"/>
              </a:rPr>
              <a:t>   H</a:t>
            </a:r>
            <a:r>
              <a:rPr lang="en-US" sz="2000" baseline="-25000" dirty="0">
                <a:solidFill>
                  <a:schemeClr val="bg1"/>
                </a:solidFill>
                <a:sym typeface="Symbol" pitchFamily="18" charset="2"/>
              </a:rPr>
              <a:t>A</a:t>
            </a:r>
            <a:r>
              <a:rPr lang="en-US" sz="2000" dirty="0">
                <a:solidFill>
                  <a:schemeClr val="bg1"/>
                </a:solidFill>
                <a:sym typeface="Symbol" pitchFamily="18" charset="2"/>
              </a:rPr>
              <a:t>: Some </a:t>
            </a:r>
            <a:r>
              <a:rPr lang="en-US" sz="2000" baseline="-25000" dirty="0">
                <a:solidFill>
                  <a:schemeClr val="bg1"/>
                </a:solidFill>
                <a:sym typeface="Symbol" pitchFamily="18" charset="2"/>
              </a:rPr>
              <a:t>J  </a:t>
            </a:r>
            <a:r>
              <a:rPr lang="en-US" sz="2000" dirty="0">
                <a:solidFill>
                  <a:schemeClr val="bg1"/>
                </a:solidFill>
                <a:sym typeface="Symbol" pitchFamily="18" charset="2"/>
              </a:rPr>
              <a:t>≠ 0</a:t>
            </a:r>
            <a:endParaRPr lang="en-US" sz="2000" dirty="0"/>
          </a:p>
        </p:txBody>
      </p:sp>
      <p:sp>
        <p:nvSpPr>
          <p:cNvPr id="14" name="Rectangle 56"/>
          <p:cNvSpPr>
            <a:spLocks noChangeArrowheads="1"/>
          </p:cNvSpPr>
          <p:nvPr/>
        </p:nvSpPr>
        <p:spPr bwMode="auto">
          <a:xfrm>
            <a:off x="6019800" y="5311577"/>
            <a:ext cx="3581400" cy="40011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000" dirty="0">
                <a:solidFill>
                  <a:schemeClr val="bg1"/>
                </a:solidFill>
                <a:sym typeface="Symbol" pitchFamily="18" charset="2"/>
              </a:rPr>
              <a:t>   H</a:t>
            </a:r>
            <a:r>
              <a:rPr lang="en-US" sz="2000" baseline="-25000" dirty="0">
                <a:solidFill>
                  <a:schemeClr val="bg1"/>
                </a:solidFill>
                <a:sym typeface="Symbol" pitchFamily="18" charset="2"/>
              </a:rPr>
              <a:t>A</a:t>
            </a:r>
            <a:r>
              <a:rPr lang="en-US" sz="2000" dirty="0">
                <a:solidFill>
                  <a:schemeClr val="bg1"/>
                </a:solidFill>
                <a:sym typeface="Symbol" pitchFamily="18" charset="2"/>
              </a:rPr>
              <a:t>: Some </a:t>
            </a:r>
            <a:r>
              <a:rPr lang="en-US" sz="2000" baseline="-25000" dirty="0" err="1">
                <a:solidFill>
                  <a:schemeClr val="bg1"/>
                </a:solidFill>
                <a:sym typeface="Symbol" pitchFamily="18" charset="2"/>
              </a:rPr>
              <a:t>kj</a:t>
            </a:r>
            <a:r>
              <a:rPr lang="en-US" sz="2000" dirty="0">
                <a:solidFill>
                  <a:schemeClr val="bg1"/>
                </a:solidFill>
                <a:sym typeface="Symbol" pitchFamily="18" charset="2"/>
              </a:rPr>
              <a:t> ≠ 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895600" y="5943601"/>
            <a:ext cx="792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No main effects, but there is some interaction effect.</a:t>
            </a:r>
          </a:p>
        </p:txBody>
      </p:sp>
    </p:spTree>
    <p:extLst>
      <p:ext uri="{BB962C8B-B14F-4D97-AF65-F5344CB8AC3E}">
        <p14:creationId xmlns:p14="http://schemas.microsoft.com/office/powerpoint/2010/main" val="1470709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91068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Interpreting Interaction</a:t>
            </a: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1021080" y="1165705"/>
            <a:ext cx="10149840" cy="15696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dirty="0"/>
              <a:t>IF the two-way ANOVA indicates a significant interaction, plot the cell means vs. one factor with separate lines/symbols for the second factor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743200" y="2772166"/>
            <a:ext cx="746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Called a </a:t>
            </a:r>
            <a:r>
              <a:rPr lang="en-US" dirty="0">
                <a:solidFill>
                  <a:schemeClr val="bg1"/>
                </a:solidFill>
              </a:rPr>
              <a:t>Cell means plot  </a:t>
            </a:r>
            <a:r>
              <a:rPr lang="en-US" dirty="0"/>
              <a:t>or </a:t>
            </a:r>
            <a:r>
              <a:rPr lang="en-US" dirty="0">
                <a:solidFill>
                  <a:schemeClr val="bg1"/>
                </a:solidFill>
              </a:rPr>
              <a:t>Interaction plot</a:t>
            </a:r>
          </a:p>
        </p:txBody>
      </p:sp>
      <p:graphicFrame>
        <p:nvGraphicFramePr>
          <p:cNvPr id="7" name="Group 4"/>
          <p:cNvGraphicFramePr>
            <a:graphicFrameLocks noGrp="1"/>
          </p:cNvGraphicFramePr>
          <p:nvPr/>
        </p:nvGraphicFramePr>
        <p:xfrm>
          <a:off x="3200400" y="3352800"/>
          <a:ext cx="4876800" cy="2819400"/>
        </p:xfrm>
        <a:graphic>
          <a:graphicData uri="http://schemas.openxmlformats.org/drawingml/2006/table">
            <a:tbl>
              <a:tblPr/>
              <a:tblGrid>
                <a:gridCol w="20654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17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96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048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66"/>
                          </a:solidFill>
                          <a:effectLst/>
                          <a:latin typeface="Times New Roman" pitchFamily="18" charset="0"/>
                        </a:rPr>
                        <a:t>Cell Means: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Plastic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Wood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48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Thin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58.0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66.0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48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Moderate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61.0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73.0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48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Heavy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79.0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47.0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676400" y="6273226"/>
            <a:ext cx="83058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/>
                </a:solidFill>
                <a:latin typeface="Lucida Console" panose="020B0609040504020204" pitchFamily="49" charset="0"/>
              </a:rPr>
              <a:t>interaction.plot</a:t>
            </a:r>
            <a:r>
              <a:rPr lang="en-US" dirty="0">
                <a:solidFill>
                  <a:schemeClr val="accent2"/>
                </a:solidFill>
                <a:latin typeface="Lucida Console" panose="020B0609040504020204" pitchFamily="49" charset="0"/>
              </a:rPr>
              <a:t>(</a:t>
            </a:r>
            <a:r>
              <a:rPr lang="en-US" dirty="0" err="1">
                <a:solidFill>
                  <a:schemeClr val="accent2"/>
                </a:solidFill>
                <a:latin typeface="Lucida Console" panose="020B0609040504020204" pitchFamily="49" charset="0"/>
              </a:rPr>
              <a:t>FactorA,FactorB,Response</a:t>
            </a:r>
            <a:r>
              <a:rPr lang="en-US" dirty="0">
                <a:solidFill>
                  <a:schemeClr val="accent2"/>
                </a:solidFill>
                <a:latin typeface="Lucida Console" panose="020B060904050402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95430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76200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Interaction Plot via R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099617" y="1457980"/>
            <a:ext cx="8213889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2800" b="1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interaction.plot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FactorA,FactorB,Y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3" name="AutoShape 2" descr="http://rstudio.stlawu.local:8787/graphics/plot.png?width=549&amp;height=461&amp;randomizer=-1238660127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017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5350" y="57090"/>
            <a:ext cx="8683625" cy="6821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984375" y="57090"/>
            <a:ext cx="8623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20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interaction.plot</a:t>
            </a: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Glue$Type,Glue$Thickness,Glue$Force</a:t>
            </a: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1964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41067"/>
            <a:ext cx="8759825" cy="6843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905000" y="140460"/>
            <a:ext cx="861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20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interaction.plot</a:t>
            </a: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Glue$Thickness,Glue$Type,Glue$Force</a:t>
            </a: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4" name="AutoShape 2" descr="http://rstudio.stlawu.local:8787/graphics/plot.png?width=549&amp;height=461&amp;randomizer=-189944903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38203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FFFF66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FFFF66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3200" dirty="0" smtClean="0"/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1938</Words>
  <Application>Microsoft Office PowerPoint</Application>
  <PresentationFormat>Widescreen</PresentationFormat>
  <Paragraphs>332</Paragraphs>
  <Slides>30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Courier New</vt:lpstr>
      <vt:lpstr>Lucida Console</vt:lpstr>
      <vt:lpstr>Times New Roman</vt:lpstr>
      <vt:lpstr>Default Design</vt:lpstr>
      <vt:lpstr>STOR 455 Class 37</vt:lpstr>
      <vt:lpstr>What’s an Interaction Effect?</vt:lpstr>
      <vt:lpstr>Factorial Design</vt:lpstr>
      <vt:lpstr>Example: Glue Strength</vt:lpstr>
      <vt:lpstr>Two-way ANOVA Table (with interaction)</vt:lpstr>
      <vt:lpstr>Two-way ANOVA Table (with interaction)</vt:lpstr>
      <vt:lpstr>Interpreting Interaction</vt:lpstr>
      <vt:lpstr>Interaction Plot via R</vt:lpstr>
      <vt:lpstr>PowerPoint Presentation</vt:lpstr>
      <vt:lpstr>PowerPoint Presentation</vt:lpstr>
      <vt:lpstr>ANOVA via Dummy Regression</vt:lpstr>
      <vt:lpstr>Main Effects Two-way ANOVA via Dummy Regression</vt:lpstr>
      <vt:lpstr>Two-way ANOVA w/Interaction via Dummy Regression</vt:lpstr>
      <vt:lpstr>Dummy Regression for Two-way ANOVA output</vt:lpstr>
      <vt:lpstr>KEY POINT</vt:lpstr>
      <vt:lpstr>One Way ANOVA – Pulse</vt:lpstr>
      <vt:lpstr>Analysis of Covariance (ANCOVA)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Analysis of Covariance (ANCOVA)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2020-11-06T18:43:46Z</dcterms:created>
  <dcterms:modified xsi:type="dcterms:W3CDTF">2021-11-14T17:38:41Z</dcterms:modified>
</cp:coreProperties>
</file>