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5" r:id="rId2"/>
    <p:sldId id="270" r:id="rId3"/>
    <p:sldId id="271" r:id="rId4"/>
    <p:sldId id="261" r:id="rId5"/>
    <p:sldId id="262" r:id="rId6"/>
    <p:sldId id="263" r:id="rId7"/>
    <p:sldId id="264" r:id="rId8"/>
    <p:sldId id="257" r:id="rId9"/>
    <p:sldId id="259" r:id="rId10"/>
    <p:sldId id="260" r:id="rId11"/>
    <p:sldId id="265" r:id="rId12"/>
    <p:sldId id="266" r:id="rId13"/>
    <p:sldId id="267" r:id="rId14"/>
    <p:sldId id="268"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94434" autoAdjust="0"/>
  </p:normalViewPr>
  <p:slideViewPr>
    <p:cSldViewPr snapToGrid="0" showGuides="1">
      <p:cViewPr varScale="1">
        <p:scale>
          <a:sx n="70" d="100"/>
          <a:sy n="70" d="100"/>
        </p:scale>
        <p:origin x="11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D166BE-6CB3-42F1-9499-E63BB8E0545F}"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1898E0A0-172F-4AC8-9B07-8E296F2FC02F}">
      <dgm:prSet phldrT="[Text]" custT="1"/>
      <dgm:spPr>
        <a:solidFill>
          <a:schemeClr val="accent1"/>
        </a:solidFill>
      </dgm:spPr>
      <dgm:t>
        <a:bodyPr/>
        <a:lstStyle/>
        <a:p>
          <a:r>
            <a:rPr lang="en-US" sz="2000" b="1" dirty="0" smtClean="0">
              <a:solidFill>
                <a:schemeClr val="bg1"/>
              </a:solidFill>
            </a:rPr>
            <a:t>TWO-WAY</a:t>
          </a:r>
        </a:p>
        <a:p>
          <a:r>
            <a:rPr lang="en-US" sz="2000" b="1" dirty="0" smtClean="0">
              <a:solidFill>
                <a:schemeClr val="bg1"/>
              </a:solidFill>
            </a:rPr>
            <a:t>Communication</a:t>
          </a:r>
        </a:p>
        <a:p>
          <a:r>
            <a:rPr lang="en-US" sz="2000" b="1" dirty="0" smtClean="0">
              <a:solidFill>
                <a:schemeClr val="bg1"/>
              </a:solidFill>
            </a:rPr>
            <a:t>Tools</a:t>
          </a:r>
          <a:endParaRPr lang="en-US" sz="2000" b="1" dirty="0">
            <a:solidFill>
              <a:schemeClr val="bg1"/>
            </a:solidFill>
          </a:endParaRPr>
        </a:p>
      </dgm:t>
    </dgm:pt>
    <dgm:pt modelId="{A4912B0A-45B1-4F08-AD4F-5A06C7E1331F}" type="parTrans" cxnId="{66D2413D-53AE-4E57-8402-41B695E2459C}">
      <dgm:prSet/>
      <dgm:spPr/>
      <dgm:t>
        <a:bodyPr/>
        <a:lstStyle/>
        <a:p>
          <a:endParaRPr lang="en-US"/>
        </a:p>
      </dgm:t>
    </dgm:pt>
    <dgm:pt modelId="{2EB83EFE-CDCE-4752-B28B-8353B056127C}" type="sibTrans" cxnId="{66D2413D-53AE-4E57-8402-41B695E2459C}">
      <dgm:prSet/>
      <dgm:spPr/>
      <dgm:t>
        <a:bodyPr/>
        <a:lstStyle/>
        <a:p>
          <a:endParaRPr lang="en-US"/>
        </a:p>
      </dgm:t>
    </dgm:pt>
    <dgm:pt modelId="{5E3C9ED9-3126-4D87-BA3B-DF36FF7C8A36}">
      <dgm:prSet phldrT="[Text]" custT="1"/>
      <dgm:spPr>
        <a:solidFill>
          <a:schemeClr val="accent2"/>
        </a:solidFill>
      </dgm:spPr>
      <dgm:t>
        <a:bodyPr/>
        <a:lstStyle/>
        <a:p>
          <a:r>
            <a:rPr lang="en-US" sz="2400" dirty="0" smtClean="0"/>
            <a:t>Discussion</a:t>
          </a:r>
        </a:p>
        <a:p>
          <a:r>
            <a:rPr lang="en-US" sz="2400" dirty="0" smtClean="0"/>
            <a:t>Forums</a:t>
          </a:r>
          <a:endParaRPr lang="en-US" sz="2400" dirty="0"/>
        </a:p>
      </dgm:t>
    </dgm:pt>
    <dgm:pt modelId="{4CE0EFF5-2635-46E7-A805-745ADBDB444C}" type="parTrans" cxnId="{87D1E820-0E24-40FB-939F-BC6AF3D6D8DE}">
      <dgm:prSet/>
      <dgm:spPr/>
      <dgm:t>
        <a:bodyPr/>
        <a:lstStyle/>
        <a:p>
          <a:endParaRPr lang="en-US"/>
        </a:p>
      </dgm:t>
    </dgm:pt>
    <dgm:pt modelId="{5E074DA6-BFF5-4426-A00F-082DE876E08E}" type="sibTrans" cxnId="{87D1E820-0E24-40FB-939F-BC6AF3D6D8DE}">
      <dgm:prSet/>
      <dgm:spPr/>
      <dgm:t>
        <a:bodyPr/>
        <a:lstStyle/>
        <a:p>
          <a:endParaRPr lang="en-US"/>
        </a:p>
      </dgm:t>
    </dgm:pt>
    <dgm:pt modelId="{161F0A22-1166-42EB-AC74-5B7B3165304B}">
      <dgm:prSet phldrT="[Text]" custT="1"/>
      <dgm:spPr>
        <a:solidFill>
          <a:schemeClr val="accent2"/>
        </a:solidFill>
      </dgm:spPr>
      <dgm:t>
        <a:bodyPr/>
        <a:lstStyle/>
        <a:p>
          <a:r>
            <a:rPr lang="en-US" sz="2800" dirty="0" smtClean="0"/>
            <a:t>Chat</a:t>
          </a:r>
          <a:endParaRPr lang="en-US" sz="2800" dirty="0"/>
        </a:p>
      </dgm:t>
    </dgm:pt>
    <dgm:pt modelId="{FF8693A3-8F81-45B9-BF6E-7767AA12859E}" type="parTrans" cxnId="{ABF01B4D-27CC-43F9-B0D6-A5BDF30567BC}">
      <dgm:prSet/>
      <dgm:spPr/>
      <dgm:t>
        <a:bodyPr/>
        <a:lstStyle/>
        <a:p>
          <a:endParaRPr lang="en-US"/>
        </a:p>
      </dgm:t>
    </dgm:pt>
    <dgm:pt modelId="{ED0C106E-D3F4-4BB3-A4B8-B2C8A1D864FA}" type="sibTrans" cxnId="{ABF01B4D-27CC-43F9-B0D6-A5BDF30567BC}">
      <dgm:prSet/>
      <dgm:spPr/>
      <dgm:t>
        <a:bodyPr/>
        <a:lstStyle/>
        <a:p>
          <a:endParaRPr lang="en-US"/>
        </a:p>
      </dgm:t>
    </dgm:pt>
    <dgm:pt modelId="{9758FB3A-4236-453C-82E1-1F7EA3ED9761}">
      <dgm:prSet phldrT="[Text]" custT="1"/>
      <dgm:spPr>
        <a:solidFill>
          <a:schemeClr val="accent2"/>
        </a:solidFill>
      </dgm:spPr>
      <dgm:t>
        <a:bodyPr/>
        <a:lstStyle/>
        <a:p>
          <a:r>
            <a:rPr lang="en-US" sz="2400" dirty="0" smtClean="0"/>
            <a:t>Quizzes</a:t>
          </a:r>
        </a:p>
        <a:p>
          <a:r>
            <a:rPr lang="en-US" sz="2400" dirty="0" smtClean="0"/>
            <a:t>&amp;</a:t>
          </a:r>
        </a:p>
        <a:p>
          <a:r>
            <a:rPr lang="en-US" sz="2400" dirty="0" smtClean="0"/>
            <a:t>Assign.</a:t>
          </a:r>
          <a:endParaRPr lang="en-US" sz="2400" dirty="0"/>
        </a:p>
      </dgm:t>
    </dgm:pt>
    <dgm:pt modelId="{EF1E0B15-75AD-42A3-B553-DA572A3191B4}" type="parTrans" cxnId="{0911996B-A133-4B4A-9B1A-AE01A668855C}">
      <dgm:prSet/>
      <dgm:spPr>
        <a:solidFill>
          <a:schemeClr val="tx2"/>
        </a:solidFill>
      </dgm:spPr>
      <dgm:t>
        <a:bodyPr/>
        <a:lstStyle/>
        <a:p>
          <a:endParaRPr lang="en-US"/>
        </a:p>
      </dgm:t>
    </dgm:pt>
    <dgm:pt modelId="{92D92686-47F3-4A7D-880C-0829094843D1}" type="sibTrans" cxnId="{0911996B-A133-4B4A-9B1A-AE01A668855C}">
      <dgm:prSet/>
      <dgm:spPr/>
      <dgm:t>
        <a:bodyPr/>
        <a:lstStyle/>
        <a:p>
          <a:endParaRPr lang="en-US"/>
        </a:p>
      </dgm:t>
    </dgm:pt>
    <dgm:pt modelId="{590A1E87-72E4-4272-81BC-D803898BF2AF}" type="pres">
      <dgm:prSet presAssocID="{11D166BE-6CB3-42F1-9499-E63BB8E0545F}" presName="cycle" presStyleCnt="0">
        <dgm:presLayoutVars>
          <dgm:chMax val="1"/>
          <dgm:dir/>
          <dgm:animLvl val="ctr"/>
          <dgm:resizeHandles val="exact"/>
        </dgm:presLayoutVars>
      </dgm:prSet>
      <dgm:spPr/>
      <dgm:t>
        <a:bodyPr/>
        <a:lstStyle/>
        <a:p>
          <a:endParaRPr lang="en-US"/>
        </a:p>
      </dgm:t>
    </dgm:pt>
    <dgm:pt modelId="{365AEEB0-DCFB-43B6-8C50-BE3D55057576}" type="pres">
      <dgm:prSet presAssocID="{1898E0A0-172F-4AC8-9B07-8E296F2FC02F}" presName="centerShape" presStyleLbl="node0" presStyleIdx="0" presStyleCnt="1" custScaleX="186954" custLinFactNeighborY="375"/>
      <dgm:spPr/>
      <dgm:t>
        <a:bodyPr/>
        <a:lstStyle/>
        <a:p>
          <a:endParaRPr lang="en-US"/>
        </a:p>
      </dgm:t>
    </dgm:pt>
    <dgm:pt modelId="{DB5C5BB4-AA9A-4157-B8A3-9DEC721D7819}" type="pres">
      <dgm:prSet presAssocID="{4CE0EFF5-2635-46E7-A805-745ADBDB444C}" presName="parTrans" presStyleLbl="bgSibTrans2D1" presStyleIdx="0" presStyleCnt="3" custScaleX="114126" custLinFactNeighborX="11326" custLinFactNeighborY="20918"/>
      <dgm:spPr/>
      <dgm:t>
        <a:bodyPr/>
        <a:lstStyle/>
        <a:p>
          <a:endParaRPr lang="en-US"/>
        </a:p>
      </dgm:t>
    </dgm:pt>
    <dgm:pt modelId="{C21E20A2-64A3-491D-A4FE-E9804A8E43B4}" type="pres">
      <dgm:prSet presAssocID="{5E3C9ED9-3126-4D87-BA3B-DF36FF7C8A36}" presName="node" presStyleLbl="node1" presStyleIdx="0" presStyleCnt="3" custScaleX="121600" custRadScaleRad="112171" custRadScaleInc="8060">
        <dgm:presLayoutVars>
          <dgm:bulletEnabled val="1"/>
        </dgm:presLayoutVars>
      </dgm:prSet>
      <dgm:spPr/>
      <dgm:t>
        <a:bodyPr/>
        <a:lstStyle/>
        <a:p>
          <a:endParaRPr lang="en-US"/>
        </a:p>
      </dgm:t>
    </dgm:pt>
    <dgm:pt modelId="{6EA53778-9C13-4E1B-9722-A64783499AC5}" type="pres">
      <dgm:prSet presAssocID="{FF8693A3-8F81-45B9-BF6E-7767AA12859E}" presName="parTrans" presStyleLbl="bgSibTrans2D1" presStyleIdx="1" presStyleCnt="3" custLinFactNeighborX="-1166" custLinFactNeighborY="28357"/>
      <dgm:spPr/>
      <dgm:t>
        <a:bodyPr/>
        <a:lstStyle/>
        <a:p>
          <a:endParaRPr lang="en-US"/>
        </a:p>
      </dgm:t>
    </dgm:pt>
    <dgm:pt modelId="{13D21C4C-0A3B-4D14-8E03-661DF95E2C16}" type="pres">
      <dgm:prSet presAssocID="{161F0A22-1166-42EB-AC74-5B7B3165304B}" presName="node" presStyleLbl="node1" presStyleIdx="1" presStyleCnt="3" custRadScaleRad="99378" custRadScaleInc="62">
        <dgm:presLayoutVars>
          <dgm:bulletEnabled val="1"/>
        </dgm:presLayoutVars>
      </dgm:prSet>
      <dgm:spPr/>
      <dgm:t>
        <a:bodyPr/>
        <a:lstStyle/>
        <a:p>
          <a:endParaRPr lang="en-US"/>
        </a:p>
      </dgm:t>
    </dgm:pt>
    <dgm:pt modelId="{74073D0F-EBFD-44D0-AA99-EA045794A583}" type="pres">
      <dgm:prSet presAssocID="{EF1E0B15-75AD-42A3-B553-DA572A3191B4}" presName="parTrans" presStyleLbl="bgSibTrans2D1" presStyleIdx="2" presStyleCnt="3" custLinFactNeighborX="-22489" custLinFactNeighborY="31431"/>
      <dgm:spPr/>
      <dgm:t>
        <a:bodyPr/>
        <a:lstStyle/>
        <a:p>
          <a:endParaRPr lang="en-US"/>
        </a:p>
      </dgm:t>
    </dgm:pt>
    <dgm:pt modelId="{DDD27355-3CE3-48E7-88F3-AA229ECE810B}" type="pres">
      <dgm:prSet presAssocID="{9758FB3A-4236-453C-82E1-1F7EA3ED9761}" presName="node" presStyleLbl="node1" presStyleIdx="2" presStyleCnt="3" custScaleX="118822" custScaleY="104766" custRadScaleRad="123461" custRadScaleInc="-1255">
        <dgm:presLayoutVars>
          <dgm:bulletEnabled val="1"/>
        </dgm:presLayoutVars>
      </dgm:prSet>
      <dgm:spPr/>
      <dgm:t>
        <a:bodyPr/>
        <a:lstStyle/>
        <a:p>
          <a:endParaRPr lang="en-US"/>
        </a:p>
      </dgm:t>
    </dgm:pt>
  </dgm:ptLst>
  <dgm:cxnLst>
    <dgm:cxn modelId="{8DDDDBFC-A4FD-49A9-87A6-D644DA9B6BE6}" type="presOf" srcId="{9758FB3A-4236-453C-82E1-1F7EA3ED9761}" destId="{DDD27355-3CE3-48E7-88F3-AA229ECE810B}" srcOrd="0" destOrd="0" presId="urn:microsoft.com/office/officeart/2005/8/layout/radial4"/>
    <dgm:cxn modelId="{ABF01B4D-27CC-43F9-B0D6-A5BDF30567BC}" srcId="{1898E0A0-172F-4AC8-9B07-8E296F2FC02F}" destId="{161F0A22-1166-42EB-AC74-5B7B3165304B}" srcOrd="1" destOrd="0" parTransId="{FF8693A3-8F81-45B9-BF6E-7767AA12859E}" sibTransId="{ED0C106E-D3F4-4BB3-A4B8-B2C8A1D864FA}"/>
    <dgm:cxn modelId="{0B788EF4-BA94-40AB-A6F6-CD0451276943}" type="presOf" srcId="{1898E0A0-172F-4AC8-9B07-8E296F2FC02F}" destId="{365AEEB0-DCFB-43B6-8C50-BE3D55057576}" srcOrd="0" destOrd="0" presId="urn:microsoft.com/office/officeart/2005/8/layout/radial4"/>
    <dgm:cxn modelId="{0911996B-A133-4B4A-9B1A-AE01A668855C}" srcId="{1898E0A0-172F-4AC8-9B07-8E296F2FC02F}" destId="{9758FB3A-4236-453C-82E1-1F7EA3ED9761}" srcOrd="2" destOrd="0" parTransId="{EF1E0B15-75AD-42A3-B553-DA572A3191B4}" sibTransId="{92D92686-47F3-4A7D-880C-0829094843D1}"/>
    <dgm:cxn modelId="{87D1E820-0E24-40FB-939F-BC6AF3D6D8DE}" srcId="{1898E0A0-172F-4AC8-9B07-8E296F2FC02F}" destId="{5E3C9ED9-3126-4D87-BA3B-DF36FF7C8A36}" srcOrd="0" destOrd="0" parTransId="{4CE0EFF5-2635-46E7-A805-745ADBDB444C}" sibTransId="{5E074DA6-BFF5-4426-A00F-082DE876E08E}"/>
    <dgm:cxn modelId="{5C549069-F568-4EE4-B991-C347DBF473C6}" type="presOf" srcId="{161F0A22-1166-42EB-AC74-5B7B3165304B}" destId="{13D21C4C-0A3B-4D14-8E03-661DF95E2C16}" srcOrd="0" destOrd="0" presId="urn:microsoft.com/office/officeart/2005/8/layout/radial4"/>
    <dgm:cxn modelId="{474FB017-6BA2-4B62-AED6-E8B16D9B4566}" type="presOf" srcId="{EF1E0B15-75AD-42A3-B553-DA572A3191B4}" destId="{74073D0F-EBFD-44D0-AA99-EA045794A583}" srcOrd="0" destOrd="0" presId="urn:microsoft.com/office/officeart/2005/8/layout/radial4"/>
    <dgm:cxn modelId="{78588E44-97A1-40AF-92BC-50F4EEAAD60C}" type="presOf" srcId="{FF8693A3-8F81-45B9-BF6E-7767AA12859E}" destId="{6EA53778-9C13-4E1B-9722-A64783499AC5}" srcOrd="0" destOrd="0" presId="urn:microsoft.com/office/officeart/2005/8/layout/radial4"/>
    <dgm:cxn modelId="{A287C6F6-374C-4864-AB94-15F545763671}" type="presOf" srcId="{11D166BE-6CB3-42F1-9499-E63BB8E0545F}" destId="{590A1E87-72E4-4272-81BC-D803898BF2AF}" srcOrd="0" destOrd="0" presId="urn:microsoft.com/office/officeart/2005/8/layout/radial4"/>
    <dgm:cxn modelId="{9E28F8B2-2F89-4442-AB5B-865AE651A067}" type="presOf" srcId="{5E3C9ED9-3126-4D87-BA3B-DF36FF7C8A36}" destId="{C21E20A2-64A3-491D-A4FE-E9804A8E43B4}" srcOrd="0" destOrd="0" presId="urn:microsoft.com/office/officeart/2005/8/layout/radial4"/>
    <dgm:cxn modelId="{20A1EB7A-38AB-4F11-AE38-C6C325F4084F}" type="presOf" srcId="{4CE0EFF5-2635-46E7-A805-745ADBDB444C}" destId="{DB5C5BB4-AA9A-4157-B8A3-9DEC721D7819}" srcOrd="0" destOrd="0" presId="urn:microsoft.com/office/officeart/2005/8/layout/radial4"/>
    <dgm:cxn modelId="{66D2413D-53AE-4E57-8402-41B695E2459C}" srcId="{11D166BE-6CB3-42F1-9499-E63BB8E0545F}" destId="{1898E0A0-172F-4AC8-9B07-8E296F2FC02F}" srcOrd="0" destOrd="0" parTransId="{A4912B0A-45B1-4F08-AD4F-5A06C7E1331F}" sibTransId="{2EB83EFE-CDCE-4752-B28B-8353B056127C}"/>
    <dgm:cxn modelId="{0A12BCA8-D2BF-40EC-B988-EEE29A300999}" type="presParOf" srcId="{590A1E87-72E4-4272-81BC-D803898BF2AF}" destId="{365AEEB0-DCFB-43B6-8C50-BE3D55057576}" srcOrd="0" destOrd="0" presId="urn:microsoft.com/office/officeart/2005/8/layout/radial4"/>
    <dgm:cxn modelId="{7E09396E-411F-4BF1-B593-096E9FF310B3}" type="presParOf" srcId="{590A1E87-72E4-4272-81BC-D803898BF2AF}" destId="{DB5C5BB4-AA9A-4157-B8A3-9DEC721D7819}" srcOrd="1" destOrd="0" presId="urn:microsoft.com/office/officeart/2005/8/layout/radial4"/>
    <dgm:cxn modelId="{708D1D3D-E58F-41E5-B530-3115EF30AABA}" type="presParOf" srcId="{590A1E87-72E4-4272-81BC-D803898BF2AF}" destId="{C21E20A2-64A3-491D-A4FE-E9804A8E43B4}" srcOrd="2" destOrd="0" presId="urn:microsoft.com/office/officeart/2005/8/layout/radial4"/>
    <dgm:cxn modelId="{D091134E-4153-4DA8-8EEA-F8DE787AA09A}" type="presParOf" srcId="{590A1E87-72E4-4272-81BC-D803898BF2AF}" destId="{6EA53778-9C13-4E1B-9722-A64783499AC5}" srcOrd="3" destOrd="0" presId="urn:microsoft.com/office/officeart/2005/8/layout/radial4"/>
    <dgm:cxn modelId="{609CB286-A10E-4DA2-BB8C-6D3322AD44F7}" type="presParOf" srcId="{590A1E87-72E4-4272-81BC-D803898BF2AF}" destId="{13D21C4C-0A3B-4D14-8E03-661DF95E2C16}" srcOrd="4" destOrd="0" presId="urn:microsoft.com/office/officeart/2005/8/layout/radial4"/>
    <dgm:cxn modelId="{C576F836-9517-48A7-B403-67F41227457E}" type="presParOf" srcId="{590A1E87-72E4-4272-81BC-D803898BF2AF}" destId="{74073D0F-EBFD-44D0-AA99-EA045794A583}" srcOrd="5" destOrd="0" presId="urn:microsoft.com/office/officeart/2005/8/layout/radial4"/>
    <dgm:cxn modelId="{645A5739-322D-4570-B315-4722AA179A15}" type="presParOf" srcId="{590A1E87-72E4-4272-81BC-D803898BF2AF}" destId="{DDD27355-3CE3-48E7-88F3-AA229ECE810B}"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EC5DC2-C551-4CA8-9BB4-A82587845657}" type="doc">
      <dgm:prSet loTypeId="urn:diagrams.loki3.com/VaryingWidthList" loCatId="list" qsTypeId="urn:microsoft.com/office/officeart/2005/8/quickstyle/simple1" qsCatId="simple" csTypeId="urn:microsoft.com/office/officeart/2005/8/colors/accent1_2" csCatId="accent1" phldr="1"/>
      <dgm:spPr/>
    </dgm:pt>
    <dgm:pt modelId="{A923E91D-9DF4-4728-A268-4F229D37DE0D}">
      <dgm:prSet phldrT="[Text]" custT="1"/>
      <dgm:spPr/>
      <dgm:t>
        <a:bodyPr/>
        <a:lstStyle/>
        <a:p>
          <a:r>
            <a:rPr lang="en-US" sz="2000" dirty="0" smtClean="0">
              <a:solidFill>
                <a:schemeClr val="bg1"/>
              </a:solidFill>
            </a:rPr>
            <a:t>Online Chat</a:t>
          </a:r>
          <a:endParaRPr lang="en-US" sz="2000" dirty="0">
            <a:solidFill>
              <a:schemeClr val="bg1"/>
            </a:solidFill>
          </a:endParaRPr>
        </a:p>
      </dgm:t>
    </dgm:pt>
    <dgm:pt modelId="{3FAD6F92-EACF-4260-A07B-06209D040482}" type="parTrans" cxnId="{26474C1D-E60C-4F70-8361-0C0F3154593A}">
      <dgm:prSet/>
      <dgm:spPr/>
      <dgm:t>
        <a:bodyPr/>
        <a:lstStyle/>
        <a:p>
          <a:endParaRPr lang="en-US"/>
        </a:p>
      </dgm:t>
    </dgm:pt>
    <dgm:pt modelId="{A5CF0F4D-8425-46D7-BE51-792636F88545}" type="sibTrans" cxnId="{26474C1D-E60C-4F70-8361-0C0F3154593A}">
      <dgm:prSet/>
      <dgm:spPr/>
      <dgm:t>
        <a:bodyPr/>
        <a:lstStyle/>
        <a:p>
          <a:endParaRPr lang="en-US"/>
        </a:p>
      </dgm:t>
    </dgm:pt>
    <dgm:pt modelId="{FCB7F7CC-B9C3-418F-BD27-DD74AD9DD7BA}">
      <dgm:prSet phldrT="[Text]" custT="1"/>
      <dgm:spPr/>
      <dgm:t>
        <a:bodyPr/>
        <a:lstStyle/>
        <a:p>
          <a:r>
            <a:rPr lang="en-US" sz="2000" dirty="0" smtClean="0">
              <a:solidFill>
                <a:schemeClr val="bg1"/>
              </a:solidFill>
            </a:rPr>
            <a:t>Web </a:t>
          </a:r>
        </a:p>
        <a:p>
          <a:r>
            <a:rPr lang="en-US" sz="2000" dirty="0" smtClean="0">
              <a:solidFill>
                <a:schemeClr val="bg1"/>
              </a:solidFill>
            </a:rPr>
            <a:t>Conference </a:t>
          </a:r>
          <a:endParaRPr lang="en-US" sz="2000" dirty="0">
            <a:solidFill>
              <a:schemeClr val="bg1"/>
            </a:solidFill>
          </a:endParaRPr>
        </a:p>
      </dgm:t>
    </dgm:pt>
    <dgm:pt modelId="{AC8C5D76-B091-4012-8E02-AB82EC98C2DC}" type="parTrans" cxnId="{1CCCCC60-920E-4E52-8141-4F790E79EB65}">
      <dgm:prSet/>
      <dgm:spPr/>
      <dgm:t>
        <a:bodyPr/>
        <a:lstStyle/>
        <a:p>
          <a:endParaRPr lang="en-US"/>
        </a:p>
      </dgm:t>
    </dgm:pt>
    <dgm:pt modelId="{727509C0-124C-4587-99B5-88C6F3CEA14F}" type="sibTrans" cxnId="{1CCCCC60-920E-4E52-8141-4F790E79EB65}">
      <dgm:prSet/>
      <dgm:spPr/>
      <dgm:t>
        <a:bodyPr/>
        <a:lstStyle/>
        <a:p>
          <a:endParaRPr lang="en-US"/>
        </a:p>
      </dgm:t>
    </dgm:pt>
    <dgm:pt modelId="{E3F21FF9-9F2B-47ED-9309-DCAFFFBDCAD4}">
      <dgm:prSet phldrT="[Text]" custT="1"/>
      <dgm:spPr/>
      <dgm:t>
        <a:bodyPr/>
        <a:lstStyle/>
        <a:p>
          <a:r>
            <a:rPr lang="en-US" sz="2000" dirty="0" smtClean="0">
              <a:solidFill>
                <a:schemeClr val="bg1"/>
              </a:solidFill>
            </a:rPr>
            <a:t>Real-time</a:t>
          </a:r>
        </a:p>
        <a:p>
          <a:r>
            <a:rPr lang="en-US" sz="2000" dirty="0" smtClean="0">
              <a:solidFill>
                <a:schemeClr val="bg1"/>
              </a:solidFill>
            </a:rPr>
            <a:t>involvement</a:t>
          </a:r>
          <a:endParaRPr lang="en-US" sz="2000" dirty="0"/>
        </a:p>
      </dgm:t>
    </dgm:pt>
    <dgm:pt modelId="{AFA0C34D-D68F-4A8A-89FA-D80971A9BF57}" type="parTrans" cxnId="{8E3E0CC0-2F7A-4CAF-9074-9B245005910D}">
      <dgm:prSet/>
      <dgm:spPr/>
      <dgm:t>
        <a:bodyPr/>
        <a:lstStyle/>
        <a:p>
          <a:endParaRPr lang="en-US"/>
        </a:p>
      </dgm:t>
    </dgm:pt>
    <dgm:pt modelId="{04C30337-E1BA-48A8-A1AA-5C83A84280B6}" type="sibTrans" cxnId="{8E3E0CC0-2F7A-4CAF-9074-9B245005910D}">
      <dgm:prSet/>
      <dgm:spPr/>
      <dgm:t>
        <a:bodyPr/>
        <a:lstStyle/>
        <a:p>
          <a:endParaRPr lang="en-US"/>
        </a:p>
      </dgm:t>
    </dgm:pt>
    <dgm:pt modelId="{050882BE-44A9-48A6-BF83-03D40210C495}" type="pres">
      <dgm:prSet presAssocID="{64EC5DC2-C551-4CA8-9BB4-A82587845657}" presName="Name0" presStyleCnt="0">
        <dgm:presLayoutVars>
          <dgm:resizeHandles/>
        </dgm:presLayoutVars>
      </dgm:prSet>
      <dgm:spPr/>
    </dgm:pt>
    <dgm:pt modelId="{10319838-0E10-4BCC-80B1-20210C3395BA}" type="pres">
      <dgm:prSet presAssocID="{A923E91D-9DF4-4728-A268-4F229D37DE0D}" presName="text" presStyleLbl="node1" presStyleIdx="0" presStyleCnt="3" custScaleX="395288">
        <dgm:presLayoutVars>
          <dgm:bulletEnabled val="1"/>
        </dgm:presLayoutVars>
      </dgm:prSet>
      <dgm:spPr/>
      <dgm:t>
        <a:bodyPr/>
        <a:lstStyle/>
        <a:p>
          <a:endParaRPr lang="en-US"/>
        </a:p>
      </dgm:t>
    </dgm:pt>
    <dgm:pt modelId="{78DD8C45-8272-49E0-8B5B-63C056FD44B2}" type="pres">
      <dgm:prSet presAssocID="{A5CF0F4D-8425-46D7-BE51-792636F88545}" presName="space" presStyleCnt="0"/>
      <dgm:spPr/>
    </dgm:pt>
    <dgm:pt modelId="{8461CDA3-5EB1-4CAA-BB64-71C5A9593D53}" type="pres">
      <dgm:prSet presAssocID="{FCB7F7CC-B9C3-418F-BD27-DD74AD9DD7BA}" presName="text" presStyleLbl="node1" presStyleIdx="1" presStyleCnt="3" custScaleX="237830">
        <dgm:presLayoutVars>
          <dgm:bulletEnabled val="1"/>
        </dgm:presLayoutVars>
      </dgm:prSet>
      <dgm:spPr/>
      <dgm:t>
        <a:bodyPr/>
        <a:lstStyle/>
        <a:p>
          <a:endParaRPr lang="en-US"/>
        </a:p>
      </dgm:t>
    </dgm:pt>
    <dgm:pt modelId="{3EF258C3-FF55-48DD-82B9-5D36BC64715B}" type="pres">
      <dgm:prSet presAssocID="{727509C0-124C-4587-99B5-88C6F3CEA14F}" presName="space" presStyleCnt="0"/>
      <dgm:spPr/>
    </dgm:pt>
    <dgm:pt modelId="{52A66AAE-4CC2-4311-BA4D-69BD01E3EFC7}" type="pres">
      <dgm:prSet presAssocID="{E3F21FF9-9F2B-47ED-9309-DCAFFFBDCAD4}" presName="text" presStyleLbl="node1" presStyleIdx="2" presStyleCnt="3" custScaleX="236214">
        <dgm:presLayoutVars>
          <dgm:bulletEnabled val="1"/>
        </dgm:presLayoutVars>
      </dgm:prSet>
      <dgm:spPr/>
      <dgm:t>
        <a:bodyPr/>
        <a:lstStyle/>
        <a:p>
          <a:endParaRPr lang="en-US"/>
        </a:p>
      </dgm:t>
    </dgm:pt>
  </dgm:ptLst>
  <dgm:cxnLst>
    <dgm:cxn modelId="{A378E01F-7F3E-4529-A713-0CA8393B5E16}" type="presOf" srcId="{A923E91D-9DF4-4728-A268-4F229D37DE0D}" destId="{10319838-0E10-4BCC-80B1-20210C3395BA}" srcOrd="0" destOrd="0" presId="urn:diagrams.loki3.com/VaryingWidthList"/>
    <dgm:cxn modelId="{8E3E0CC0-2F7A-4CAF-9074-9B245005910D}" srcId="{64EC5DC2-C551-4CA8-9BB4-A82587845657}" destId="{E3F21FF9-9F2B-47ED-9309-DCAFFFBDCAD4}" srcOrd="2" destOrd="0" parTransId="{AFA0C34D-D68F-4A8A-89FA-D80971A9BF57}" sibTransId="{04C30337-E1BA-48A8-A1AA-5C83A84280B6}"/>
    <dgm:cxn modelId="{9924D18E-5358-4AB0-B58E-2209E456DFCE}" type="presOf" srcId="{FCB7F7CC-B9C3-418F-BD27-DD74AD9DD7BA}" destId="{8461CDA3-5EB1-4CAA-BB64-71C5A9593D53}" srcOrd="0" destOrd="0" presId="urn:diagrams.loki3.com/VaryingWidthList"/>
    <dgm:cxn modelId="{1CCCCC60-920E-4E52-8141-4F790E79EB65}" srcId="{64EC5DC2-C551-4CA8-9BB4-A82587845657}" destId="{FCB7F7CC-B9C3-418F-BD27-DD74AD9DD7BA}" srcOrd="1" destOrd="0" parTransId="{AC8C5D76-B091-4012-8E02-AB82EC98C2DC}" sibTransId="{727509C0-124C-4587-99B5-88C6F3CEA14F}"/>
    <dgm:cxn modelId="{D41C051F-432B-4DFA-A695-BD1D7C43EE3F}" type="presOf" srcId="{E3F21FF9-9F2B-47ED-9309-DCAFFFBDCAD4}" destId="{52A66AAE-4CC2-4311-BA4D-69BD01E3EFC7}" srcOrd="0" destOrd="0" presId="urn:diagrams.loki3.com/VaryingWidthList"/>
    <dgm:cxn modelId="{26474C1D-E60C-4F70-8361-0C0F3154593A}" srcId="{64EC5DC2-C551-4CA8-9BB4-A82587845657}" destId="{A923E91D-9DF4-4728-A268-4F229D37DE0D}" srcOrd="0" destOrd="0" parTransId="{3FAD6F92-EACF-4260-A07B-06209D040482}" sibTransId="{A5CF0F4D-8425-46D7-BE51-792636F88545}"/>
    <dgm:cxn modelId="{B60E6E93-10BD-4B8F-89A7-E26BCCCEC149}" type="presOf" srcId="{64EC5DC2-C551-4CA8-9BB4-A82587845657}" destId="{050882BE-44A9-48A6-BF83-03D40210C495}" srcOrd="0" destOrd="0" presId="urn:diagrams.loki3.com/VaryingWidthList"/>
    <dgm:cxn modelId="{55C66245-E12A-4A30-B463-0720D44EFB4B}" type="presParOf" srcId="{050882BE-44A9-48A6-BF83-03D40210C495}" destId="{10319838-0E10-4BCC-80B1-20210C3395BA}" srcOrd="0" destOrd="0" presId="urn:diagrams.loki3.com/VaryingWidthList"/>
    <dgm:cxn modelId="{4F2CB3D8-706F-4BD7-B6BA-F096F0560168}" type="presParOf" srcId="{050882BE-44A9-48A6-BF83-03D40210C495}" destId="{78DD8C45-8272-49E0-8B5B-63C056FD44B2}" srcOrd="1" destOrd="0" presId="urn:diagrams.loki3.com/VaryingWidthList"/>
    <dgm:cxn modelId="{27C194B8-F6A0-4B1D-94DA-A5027CF4438C}" type="presParOf" srcId="{050882BE-44A9-48A6-BF83-03D40210C495}" destId="{8461CDA3-5EB1-4CAA-BB64-71C5A9593D53}" srcOrd="2" destOrd="0" presId="urn:diagrams.loki3.com/VaryingWidthList"/>
    <dgm:cxn modelId="{48E3F001-4AA0-4C1E-A9CF-D4C084BA7D9E}" type="presParOf" srcId="{050882BE-44A9-48A6-BF83-03D40210C495}" destId="{3EF258C3-FF55-48DD-82B9-5D36BC64715B}" srcOrd="3" destOrd="0" presId="urn:diagrams.loki3.com/VaryingWidthList"/>
    <dgm:cxn modelId="{B4E84899-E5D4-455B-B8A5-BD4FBC7779F0}" type="presParOf" srcId="{050882BE-44A9-48A6-BF83-03D40210C495}" destId="{52A66AAE-4CC2-4311-BA4D-69BD01E3EFC7}"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EC5DC2-C551-4CA8-9BB4-A82587845657}" type="doc">
      <dgm:prSet loTypeId="urn:diagrams.loki3.com/VaryingWidthList" loCatId="list" qsTypeId="urn:microsoft.com/office/officeart/2005/8/quickstyle/simple1" qsCatId="simple" csTypeId="urn:microsoft.com/office/officeart/2005/8/colors/accent1_2" csCatId="accent1" phldr="1"/>
      <dgm:spPr/>
    </dgm:pt>
    <dgm:pt modelId="{A923E91D-9DF4-4728-A268-4F229D37DE0D}">
      <dgm:prSet phldrT="[Text]" custT="1"/>
      <dgm:spPr/>
      <dgm:t>
        <a:bodyPr/>
        <a:lstStyle/>
        <a:p>
          <a:r>
            <a:rPr lang="en-US" sz="2000" dirty="0" smtClean="0">
              <a:solidFill>
                <a:schemeClr val="bg1"/>
              </a:solidFill>
            </a:rPr>
            <a:t>Discussion</a:t>
          </a:r>
        </a:p>
        <a:p>
          <a:r>
            <a:rPr lang="en-US" sz="2000" dirty="0" smtClean="0">
              <a:solidFill>
                <a:schemeClr val="bg1"/>
              </a:solidFill>
            </a:rPr>
            <a:t>Forum</a:t>
          </a:r>
          <a:endParaRPr lang="en-US" sz="2000" dirty="0">
            <a:solidFill>
              <a:schemeClr val="bg1"/>
            </a:solidFill>
          </a:endParaRPr>
        </a:p>
      </dgm:t>
    </dgm:pt>
    <dgm:pt modelId="{3FAD6F92-EACF-4260-A07B-06209D040482}" type="parTrans" cxnId="{26474C1D-E60C-4F70-8361-0C0F3154593A}">
      <dgm:prSet/>
      <dgm:spPr/>
      <dgm:t>
        <a:bodyPr/>
        <a:lstStyle/>
        <a:p>
          <a:endParaRPr lang="en-US"/>
        </a:p>
      </dgm:t>
    </dgm:pt>
    <dgm:pt modelId="{A5CF0F4D-8425-46D7-BE51-792636F88545}" type="sibTrans" cxnId="{26474C1D-E60C-4F70-8361-0C0F3154593A}">
      <dgm:prSet/>
      <dgm:spPr/>
      <dgm:t>
        <a:bodyPr/>
        <a:lstStyle/>
        <a:p>
          <a:endParaRPr lang="en-US"/>
        </a:p>
      </dgm:t>
    </dgm:pt>
    <dgm:pt modelId="{FCB7F7CC-B9C3-418F-BD27-DD74AD9DD7BA}">
      <dgm:prSet phldrT="[Text]" custT="1"/>
      <dgm:spPr/>
      <dgm:t>
        <a:bodyPr/>
        <a:lstStyle/>
        <a:p>
          <a:r>
            <a:rPr lang="en-US" sz="2000" dirty="0" smtClean="0">
              <a:solidFill>
                <a:schemeClr val="bg1"/>
              </a:solidFill>
            </a:rPr>
            <a:t>Email</a:t>
          </a:r>
          <a:endParaRPr lang="en-US" sz="2000" dirty="0">
            <a:solidFill>
              <a:schemeClr val="bg1"/>
            </a:solidFill>
          </a:endParaRPr>
        </a:p>
      </dgm:t>
    </dgm:pt>
    <dgm:pt modelId="{AC8C5D76-B091-4012-8E02-AB82EC98C2DC}" type="parTrans" cxnId="{1CCCCC60-920E-4E52-8141-4F790E79EB65}">
      <dgm:prSet/>
      <dgm:spPr/>
      <dgm:t>
        <a:bodyPr/>
        <a:lstStyle/>
        <a:p>
          <a:endParaRPr lang="en-US"/>
        </a:p>
      </dgm:t>
    </dgm:pt>
    <dgm:pt modelId="{727509C0-124C-4587-99B5-88C6F3CEA14F}" type="sibTrans" cxnId="{1CCCCC60-920E-4E52-8141-4F790E79EB65}">
      <dgm:prSet/>
      <dgm:spPr/>
      <dgm:t>
        <a:bodyPr/>
        <a:lstStyle/>
        <a:p>
          <a:endParaRPr lang="en-US"/>
        </a:p>
      </dgm:t>
    </dgm:pt>
    <dgm:pt modelId="{E3F21FF9-9F2B-47ED-9309-DCAFFFBDCAD4}">
      <dgm:prSet phldrT="[Text]" custT="1"/>
      <dgm:spPr/>
      <dgm:t>
        <a:bodyPr/>
        <a:lstStyle/>
        <a:p>
          <a:r>
            <a:rPr lang="en-US" sz="2000" dirty="0" smtClean="0">
              <a:solidFill>
                <a:schemeClr val="bg1"/>
              </a:solidFill>
            </a:rPr>
            <a:t>No-Real-time</a:t>
          </a:r>
        </a:p>
        <a:p>
          <a:r>
            <a:rPr lang="en-US" sz="2000" dirty="0" smtClean="0">
              <a:solidFill>
                <a:schemeClr val="bg1"/>
              </a:solidFill>
            </a:rPr>
            <a:t>involvement</a:t>
          </a:r>
          <a:endParaRPr lang="en-US" sz="2000" dirty="0"/>
        </a:p>
      </dgm:t>
    </dgm:pt>
    <dgm:pt modelId="{AFA0C34D-D68F-4A8A-89FA-D80971A9BF57}" type="parTrans" cxnId="{8E3E0CC0-2F7A-4CAF-9074-9B245005910D}">
      <dgm:prSet/>
      <dgm:spPr/>
      <dgm:t>
        <a:bodyPr/>
        <a:lstStyle/>
        <a:p>
          <a:endParaRPr lang="en-US"/>
        </a:p>
      </dgm:t>
    </dgm:pt>
    <dgm:pt modelId="{04C30337-E1BA-48A8-A1AA-5C83A84280B6}" type="sibTrans" cxnId="{8E3E0CC0-2F7A-4CAF-9074-9B245005910D}">
      <dgm:prSet/>
      <dgm:spPr/>
      <dgm:t>
        <a:bodyPr/>
        <a:lstStyle/>
        <a:p>
          <a:endParaRPr lang="en-US"/>
        </a:p>
      </dgm:t>
    </dgm:pt>
    <dgm:pt modelId="{050882BE-44A9-48A6-BF83-03D40210C495}" type="pres">
      <dgm:prSet presAssocID="{64EC5DC2-C551-4CA8-9BB4-A82587845657}" presName="Name0" presStyleCnt="0">
        <dgm:presLayoutVars>
          <dgm:resizeHandles/>
        </dgm:presLayoutVars>
      </dgm:prSet>
      <dgm:spPr/>
    </dgm:pt>
    <dgm:pt modelId="{10319838-0E10-4BCC-80B1-20210C3395BA}" type="pres">
      <dgm:prSet presAssocID="{A923E91D-9DF4-4728-A268-4F229D37DE0D}" presName="text" presStyleLbl="node1" presStyleIdx="0" presStyleCnt="3" custScaleX="275936">
        <dgm:presLayoutVars>
          <dgm:bulletEnabled val="1"/>
        </dgm:presLayoutVars>
      </dgm:prSet>
      <dgm:spPr/>
      <dgm:t>
        <a:bodyPr/>
        <a:lstStyle/>
        <a:p>
          <a:endParaRPr lang="en-US"/>
        </a:p>
      </dgm:t>
    </dgm:pt>
    <dgm:pt modelId="{78DD8C45-8272-49E0-8B5B-63C056FD44B2}" type="pres">
      <dgm:prSet presAssocID="{A5CF0F4D-8425-46D7-BE51-792636F88545}" presName="space" presStyleCnt="0"/>
      <dgm:spPr/>
    </dgm:pt>
    <dgm:pt modelId="{8461CDA3-5EB1-4CAA-BB64-71C5A9593D53}" type="pres">
      <dgm:prSet presAssocID="{FCB7F7CC-B9C3-418F-BD27-DD74AD9DD7BA}" presName="text" presStyleLbl="node1" presStyleIdx="1" presStyleCnt="3" custScaleX="413905">
        <dgm:presLayoutVars>
          <dgm:bulletEnabled val="1"/>
        </dgm:presLayoutVars>
      </dgm:prSet>
      <dgm:spPr/>
      <dgm:t>
        <a:bodyPr/>
        <a:lstStyle/>
        <a:p>
          <a:endParaRPr lang="en-US"/>
        </a:p>
      </dgm:t>
    </dgm:pt>
    <dgm:pt modelId="{3EF258C3-FF55-48DD-82B9-5D36BC64715B}" type="pres">
      <dgm:prSet presAssocID="{727509C0-124C-4587-99B5-88C6F3CEA14F}" presName="space" presStyleCnt="0"/>
      <dgm:spPr/>
    </dgm:pt>
    <dgm:pt modelId="{52A66AAE-4CC2-4311-BA4D-69BD01E3EFC7}" type="pres">
      <dgm:prSet presAssocID="{E3F21FF9-9F2B-47ED-9309-DCAFFFBDCAD4}" presName="text" presStyleLbl="node1" presStyleIdx="2" presStyleCnt="3" custScaleX="230239">
        <dgm:presLayoutVars>
          <dgm:bulletEnabled val="1"/>
        </dgm:presLayoutVars>
      </dgm:prSet>
      <dgm:spPr/>
      <dgm:t>
        <a:bodyPr/>
        <a:lstStyle/>
        <a:p>
          <a:endParaRPr lang="en-US"/>
        </a:p>
      </dgm:t>
    </dgm:pt>
  </dgm:ptLst>
  <dgm:cxnLst>
    <dgm:cxn modelId="{D70185FF-39D2-4F6B-9734-6CDA2A002B6F}" type="presOf" srcId="{FCB7F7CC-B9C3-418F-BD27-DD74AD9DD7BA}" destId="{8461CDA3-5EB1-4CAA-BB64-71C5A9593D53}" srcOrd="0" destOrd="0" presId="urn:diagrams.loki3.com/VaryingWidthList"/>
    <dgm:cxn modelId="{12C2BDCE-1731-4189-822A-6E0A4964BA91}" type="presOf" srcId="{A923E91D-9DF4-4728-A268-4F229D37DE0D}" destId="{10319838-0E10-4BCC-80B1-20210C3395BA}" srcOrd="0" destOrd="0" presId="urn:diagrams.loki3.com/VaryingWidthList"/>
    <dgm:cxn modelId="{BB5F5E10-FD1E-4205-9048-31A22E919D4A}" type="presOf" srcId="{64EC5DC2-C551-4CA8-9BB4-A82587845657}" destId="{050882BE-44A9-48A6-BF83-03D40210C495}" srcOrd="0" destOrd="0" presId="urn:diagrams.loki3.com/VaryingWidthList"/>
    <dgm:cxn modelId="{26474C1D-E60C-4F70-8361-0C0F3154593A}" srcId="{64EC5DC2-C551-4CA8-9BB4-A82587845657}" destId="{A923E91D-9DF4-4728-A268-4F229D37DE0D}" srcOrd="0" destOrd="0" parTransId="{3FAD6F92-EACF-4260-A07B-06209D040482}" sibTransId="{A5CF0F4D-8425-46D7-BE51-792636F88545}"/>
    <dgm:cxn modelId="{1CCCCC60-920E-4E52-8141-4F790E79EB65}" srcId="{64EC5DC2-C551-4CA8-9BB4-A82587845657}" destId="{FCB7F7CC-B9C3-418F-BD27-DD74AD9DD7BA}" srcOrd="1" destOrd="0" parTransId="{AC8C5D76-B091-4012-8E02-AB82EC98C2DC}" sibTransId="{727509C0-124C-4587-99B5-88C6F3CEA14F}"/>
    <dgm:cxn modelId="{5570084E-385C-4C33-A4D1-D5FCC56A9611}" type="presOf" srcId="{E3F21FF9-9F2B-47ED-9309-DCAFFFBDCAD4}" destId="{52A66AAE-4CC2-4311-BA4D-69BD01E3EFC7}" srcOrd="0" destOrd="0" presId="urn:diagrams.loki3.com/VaryingWidthList"/>
    <dgm:cxn modelId="{8E3E0CC0-2F7A-4CAF-9074-9B245005910D}" srcId="{64EC5DC2-C551-4CA8-9BB4-A82587845657}" destId="{E3F21FF9-9F2B-47ED-9309-DCAFFFBDCAD4}" srcOrd="2" destOrd="0" parTransId="{AFA0C34D-D68F-4A8A-89FA-D80971A9BF57}" sibTransId="{04C30337-E1BA-48A8-A1AA-5C83A84280B6}"/>
    <dgm:cxn modelId="{DBBDDA01-13E5-43A9-B2B1-47A92CCC0016}" type="presParOf" srcId="{050882BE-44A9-48A6-BF83-03D40210C495}" destId="{10319838-0E10-4BCC-80B1-20210C3395BA}" srcOrd="0" destOrd="0" presId="urn:diagrams.loki3.com/VaryingWidthList"/>
    <dgm:cxn modelId="{4BA543F0-9E4D-4507-9B60-B8CCC7BF9CB9}" type="presParOf" srcId="{050882BE-44A9-48A6-BF83-03D40210C495}" destId="{78DD8C45-8272-49E0-8B5B-63C056FD44B2}" srcOrd="1" destOrd="0" presId="urn:diagrams.loki3.com/VaryingWidthList"/>
    <dgm:cxn modelId="{F2A2FE27-4257-4BF0-B4F8-FF00C606F248}" type="presParOf" srcId="{050882BE-44A9-48A6-BF83-03D40210C495}" destId="{8461CDA3-5EB1-4CAA-BB64-71C5A9593D53}" srcOrd="2" destOrd="0" presId="urn:diagrams.loki3.com/VaryingWidthList"/>
    <dgm:cxn modelId="{068ED007-58F7-4423-8CE6-0779A4C2DA61}" type="presParOf" srcId="{050882BE-44A9-48A6-BF83-03D40210C495}" destId="{3EF258C3-FF55-48DD-82B9-5D36BC64715B}" srcOrd="3" destOrd="0" presId="urn:diagrams.loki3.com/VaryingWidthList"/>
    <dgm:cxn modelId="{5658721D-C7AE-43BC-A459-E712630F2EA9}" type="presParOf" srcId="{050882BE-44A9-48A6-BF83-03D40210C495}" destId="{52A66AAE-4CC2-4311-BA4D-69BD01E3EFC7}" srcOrd="4"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AEEB0-DCFB-43B6-8C50-BE3D55057576}">
      <dsp:nvSpPr>
        <dsp:cNvPr id="0" name=""/>
        <dsp:cNvSpPr/>
      </dsp:nvSpPr>
      <dsp:spPr>
        <a:xfrm>
          <a:off x="1130630" y="1815276"/>
          <a:ext cx="2712015" cy="1450632"/>
        </a:xfrm>
        <a:prstGeom prst="ellipse">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TWO-WAY</a:t>
          </a:r>
        </a:p>
        <a:p>
          <a:pPr lvl="0" algn="ctr" defTabSz="889000">
            <a:lnSpc>
              <a:spcPct val="90000"/>
            </a:lnSpc>
            <a:spcBef>
              <a:spcPct val="0"/>
            </a:spcBef>
            <a:spcAft>
              <a:spcPct val="35000"/>
            </a:spcAft>
          </a:pPr>
          <a:r>
            <a:rPr lang="en-US" sz="2000" b="1" kern="1200" dirty="0" smtClean="0">
              <a:solidFill>
                <a:schemeClr val="bg1"/>
              </a:solidFill>
            </a:rPr>
            <a:t>Communication</a:t>
          </a:r>
        </a:p>
        <a:p>
          <a:pPr lvl="0" algn="ctr" defTabSz="889000">
            <a:lnSpc>
              <a:spcPct val="90000"/>
            </a:lnSpc>
            <a:spcBef>
              <a:spcPct val="0"/>
            </a:spcBef>
            <a:spcAft>
              <a:spcPct val="35000"/>
            </a:spcAft>
          </a:pPr>
          <a:r>
            <a:rPr lang="en-US" sz="2000" b="1" kern="1200" dirty="0" smtClean="0">
              <a:solidFill>
                <a:schemeClr val="bg1"/>
              </a:solidFill>
            </a:rPr>
            <a:t>Tools</a:t>
          </a:r>
          <a:endParaRPr lang="en-US" sz="2000" b="1" kern="1200" dirty="0">
            <a:solidFill>
              <a:schemeClr val="bg1"/>
            </a:solidFill>
          </a:endParaRPr>
        </a:p>
      </dsp:txBody>
      <dsp:txXfrm>
        <a:off x="1527795" y="2027716"/>
        <a:ext cx="1917685" cy="1025752"/>
      </dsp:txXfrm>
    </dsp:sp>
    <dsp:sp modelId="{DB5C5BB4-AA9A-4157-B8A3-9DEC721D7819}">
      <dsp:nvSpPr>
        <dsp:cNvPr id="0" name=""/>
        <dsp:cNvSpPr/>
      </dsp:nvSpPr>
      <dsp:spPr>
        <a:xfrm rot="13254845">
          <a:off x="744748" y="1374973"/>
          <a:ext cx="1336621" cy="41343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1E20A2-64A3-491D-A4FE-E9804A8E43B4}">
      <dsp:nvSpPr>
        <dsp:cNvPr id="0" name=""/>
        <dsp:cNvSpPr/>
      </dsp:nvSpPr>
      <dsp:spPr>
        <a:xfrm>
          <a:off x="0" y="560448"/>
          <a:ext cx="1675770" cy="1102480"/>
        </a:xfrm>
        <a:prstGeom prst="roundRect">
          <a:avLst>
            <a:gd name="adj" fmla="val 10000"/>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Discussion</a:t>
          </a:r>
        </a:p>
        <a:p>
          <a:pPr lvl="0" algn="ctr" defTabSz="1066800">
            <a:lnSpc>
              <a:spcPct val="90000"/>
            </a:lnSpc>
            <a:spcBef>
              <a:spcPct val="0"/>
            </a:spcBef>
            <a:spcAft>
              <a:spcPct val="35000"/>
            </a:spcAft>
          </a:pPr>
          <a:r>
            <a:rPr lang="en-US" sz="2400" kern="1200" dirty="0" smtClean="0"/>
            <a:t>Forums</a:t>
          </a:r>
          <a:endParaRPr lang="en-US" sz="2400" kern="1200" dirty="0"/>
        </a:p>
      </dsp:txBody>
      <dsp:txXfrm>
        <a:off x="32291" y="592739"/>
        <a:ext cx="1611188" cy="1037898"/>
      </dsp:txXfrm>
    </dsp:sp>
    <dsp:sp modelId="{6EA53778-9C13-4E1B-9722-A64783499AC5}">
      <dsp:nvSpPr>
        <dsp:cNvPr id="0" name=""/>
        <dsp:cNvSpPr/>
      </dsp:nvSpPr>
      <dsp:spPr>
        <a:xfrm rot="16202231">
          <a:off x="1882949" y="1066216"/>
          <a:ext cx="1181619" cy="41343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D21C4C-0A3B-4D14-8E03-661DF95E2C16}">
      <dsp:nvSpPr>
        <dsp:cNvPr id="0" name=""/>
        <dsp:cNvSpPr/>
      </dsp:nvSpPr>
      <dsp:spPr>
        <a:xfrm>
          <a:off x="1798869" y="13645"/>
          <a:ext cx="1378101" cy="1102480"/>
        </a:xfrm>
        <a:prstGeom prst="roundRect">
          <a:avLst>
            <a:gd name="adj" fmla="val 10000"/>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smtClean="0"/>
            <a:t>Chat</a:t>
          </a:r>
          <a:endParaRPr lang="en-US" sz="2800" kern="1200" dirty="0"/>
        </a:p>
      </dsp:txBody>
      <dsp:txXfrm>
        <a:off x="1831160" y="45936"/>
        <a:ext cx="1313519" cy="1037898"/>
      </dsp:txXfrm>
    </dsp:sp>
    <dsp:sp modelId="{74073D0F-EBFD-44D0-AA99-EA045794A583}">
      <dsp:nvSpPr>
        <dsp:cNvPr id="0" name=""/>
        <dsp:cNvSpPr/>
      </dsp:nvSpPr>
      <dsp:spPr>
        <a:xfrm rot="19138509">
          <a:off x="2839681" y="1415174"/>
          <a:ext cx="1175670" cy="413430"/>
        </a:xfrm>
        <a:prstGeom prst="leftArrow">
          <a:avLst>
            <a:gd name="adj1" fmla="val 60000"/>
            <a:gd name="adj2" fmla="val 50000"/>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sp>
    <dsp:sp modelId="{DDD27355-3CE3-48E7-88F3-AA229ECE810B}">
      <dsp:nvSpPr>
        <dsp:cNvPr id="0" name=""/>
        <dsp:cNvSpPr/>
      </dsp:nvSpPr>
      <dsp:spPr>
        <a:xfrm>
          <a:off x="3316647" y="528585"/>
          <a:ext cx="1637487" cy="1155025"/>
        </a:xfrm>
        <a:prstGeom prst="roundRect">
          <a:avLst>
            <a:gd name="adj" fmla="val 10000"/>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Quizzes</a:t>
          </a:r>
        </a:p>
        <a:p>
          <a:pPr lvl="0" algn="ctr" defTabSz="1066800">
            <a:lnSpc>
              <a:spcPct val="90000"/>
            </a:lnSpc>
            <a:spcBef>
              <a:spcPct val="0"/>
            </a:spcBef>
            <a:spcAft>
              <a:spcPct val="35000"/>
            </a:spcAft>
          </a:pPr>
          <a:r>
            <a:rPr lang="en-US" sz="2400" kern="1200" dirty="0" smtClean="0"/>
            <a:t>&amp;</a:t>
          </a:r>
        </a:p>
        <a:p>
          <a:pPr lvl="0" algn="ctr" defTabSz="1066800">
            <a:lnSpc>
              <a:spcPct val="90000"/>
            </a:lnSpc>
            <a:spcBef>
              <a:spcPct val="0"/>
            </a:spcBef>
            <a:spcAft>
              <a:spcPct val="35000"/>
            </a:spcAft>
          </a:pPr>
          <a:r>
            <a:rPr lang="en-US" sz="2400" kern="1200" dirty="0" smtClean="0"/>
            <a:t>Assign.</a:t>
          </a:r>
          <a:endParaRPr lang="en-US" sz="2400" kern="1200" dirty="0"/>
        </a:p>
      </dsp:txBody>
      <dsp:txXfrm>
        <a:off x="3350477" y="562415"/>
        <a:ext cx="1569827" cy="10873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19838-0E10-4BCC-80B1-20210C3395BA}">
      <dsp:nvSpPr>
        <dsp:cNvPr id="0" name=""/>
        <dsp:cNvSpPr/>
      </dsp:nvSpPr>
      <dsp:spPr>
        <a:xfrm>
          <a:off x="944442" y="1631"/>
          <a:ext cx="3023953" cy="10769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solidFill>
            </a:rPr>
            <a:t>Online Chat</a:t>
          </a:r>
          <a:endParaRPr lang="en-US" sz="2000" kern="1200" dirty="0">
            <a:solidFill>
              <a:schemeClr val="bg1"/>
            </a:solidFill>
          </a:endParaRPr>
        </a:p>
      </dsp:txBody>
      <dsp:txXfrm>
        <a:off x="944442" y="1631"/>
        <a:ext cx="3023953" cy="1076910"/>
      </dsp:txXfrm>
    </dsp:sp>
    <dsp:sp modelId="{8461CDA3-5EB1-4CAA-BB64-71C5A9593D53}">
      <dsp:nvSpPr>
        <dsp:cNvPr id="0" name=""/>
        <dsp:cNvSpPr/>
      </dsp:nvSpPr>
      <dsp:spPr>
        <a:xfrm>
          <a:off x="958089" y="1132388"/>
          <a:ext cx="2996658" cy="10769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solidFill>
            </a:rPr>
            <a:t>Web </a:t>
          </a:r>
        </a:p>
        <a:p>
          <a:pPr lvl="0" algn="ctr" defTabSz="889000">
            <a:lnSpc>
              <a:spcPct val="90000"/>
            </a:lnSpc>
            <a:spcBef>
              <a:spcPct val="0"/>
            </a:spcBef>
            <a:spcAft>
              <a:spcPct val="35000"/>
            </a:spcAft>
          </a:pPr>
          <a:r>
            <a:rPr lang="en-US" sz="2000" kern="1200" dirty="0" smtClean="0">
              <a:solidFill>
                <a:schemeClr val="bg1"/>
              </a:solidFill>
            </a:rPr>
            <a:t>Conference </a:t>
          </a:r>
          <a:endParaRPr lang="en-US" sz="2000" kern="1200" dirty="0">
            <a:solidFill>
              <a:schemeClr val="bg1"/>
            </a:solidFill>
          </a:endParaRPr>
        </a:p>
      </dsp:txBody>
      <dsp:txXfrm>
        <a:off x="958089" y="1132388"/>
        <a:ext cx="2996658" cy="1076910"/>
      </dsp:txXfrm>
    </dsp:sp>
    <dsp:sp modelId="{52A66AAE-4CC2-4311-BA4D-69BD01E3EFC7}">
      <dsp:nvSpPr>
        <dsp:cNvPr id="0" name=""/>
        <dsp:cNvSpPr/>
      </dsp:nvSpPr>
      <dsp:spPr>
        <a:xfrm>
          <a:off x="941696" y="2263144"/>
          <a:ext cx="3029444" cy="10769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solidFill>
            </a:rPr>
            <a:t>Real-time</a:t>
          </a:r>
        </a:p>
        <a:p>
          <a:pPr lvl="0" algn="ctr" defTabSz="889000">
            <a:lnSpc>
              <a:spcPct val="90000"/>
            </a:lnSpc>
            <a:spcBef>
              <a:spcPct val="0"/>
            </a:spcBef>
            <a:spcAft>
              <a:spcPct val="35000"/>
            </a:spcAft>
          </a:pPr>
          <a:r>
            <a:rPr lang="en-US" sz="2000" kern="1200" dirty="0" smtClean="0">
              <a:solidFill>
                <a:schemeClr val="bg1"/>
              </a:solidFill>
            </a:rPr>
            <a:t>involvement</a:t>
          </a:r>
          <a:endParaRPr lang="en-US" sz="2000" kern="1200" dirty="0"/>
        </a:p>
      </dsp:txBody>
      <dsp:txXfrm>
        <a:off x="941696" y="2263144"/>
        <a:ext cx="3029444" cy="10769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19838-0E10-4BCC-80B1-20210C3395BA}">
      <dsp:nvSpPr>
        <dsp:cNvPr id="0" name=""/>
        <dsp:cNvSpPr/>
      </dsp:nvSpPr>
      <dsp:spPr>
        <a:xfrm>
          <a:off x="966364" y="1631"/>
          <a:ext cx="2980108" cy="10769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solidFill>
            </a:rPr>
            <a:t>Discussion</a:t>
          </a:r>
        </a:p>
        <a:p>
          <a:pPr lvl="0" algn="ctr" defTabSz="889000">
            <a:lnSpc>
              <a:spcPct val="90000"/>
            </a:lnSpc>
            <a:spcBef>
              <a:spcPct val="0"/>
            </a:spcBef>
            <a:spcAft>
              <a:spcPct val="35000"/>
            </a:spcAft>
          </a:pPr>
          <a:r>
            <a:rPr lang="en-US" sz="2000" kern="1200" dirty="0" smtClean="0">
              <a:solidFill>
                <a:schemeClr val="bg1"/>
              </a:solidFill>
            </a:rPr>
            <a:t>Forum</a:t>
          </a:r>
          <a:endParaRPr lang="en-US" sz="2000" kern="1200" dirty="0">
            <a:solidFill>
              <a:schemeClr val="bg1"/>
            </a:solidFill>
          </a:endParaRPr>
        </a:p>
      </dsp:txBody>
      <dsp:txXfrm>
        <a:off x="966364" y="1631"/>
        <a:ext cx="2980108" cy="1076910"/>
      </dsp:txXfrm>
    </dsp:sp>
    <dsp:sp modelId="{8461CDA3-5EB1-4CAA-BB64-71C5A9593D53}">
      <dsp:nvSpPr>
        <dsp:cNvPr id="0" name=""/>
        <dsp:cNvSpPr/>
      </dsp:nvSpPr>
      <dsp:spPr>
        <a:xfrm>
          <a:off x="966360" y="1132388"/>
          <a:ext cx="2980116" cy="10769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solidFill>
            </a:rPr>
            <a:t>Email</a:t>
          </a:r>
          <a:endParaRPr lang="en-US" sz="2000" kern="1200" dirty="0">
            <a:solidFill>
              <a:schemeClr val="bg1"/>
            </a:solidFill>
          </a:endParaRPr>
        </a:p>
      </dsp:txBody>
      <dsp:txXfrm>
        <a:off x="966360" y="1132388"/>
        <a:ext cx="2980116" cy="1076910"/>
      </dsp:txXfrm>
    </dsp:sp>
    <dsp:sp modelId="{52A66AAE-4CC2-4311-BA4D-69BD01E3EFC7}">
      <dsp:nvSpPr>
        <dsp:cNvPr id="0" name=""/>
        <dsp:cNvSpPr/>
      </dsp:nvSpPr>
      <dsp:spPr>
        <a:xfrm>
          <a:off x="980011" y="2263144"/>
          <a:ext cx="2952815" cy="10769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solidFill>
            </a:rPr>
            <a:t>No-Real-time</a:t>
          </a:r>
        </a:p>
        <a:p>
          <a:pPr lvl="0" algn="ctr" defTabSz="889000">
            <a:lnSpc>
              <a:spcPct val="90000"/>
            </a:lnSpc>
            <a:spcBef>
              <a:spcPct val="0"/>
            </a:spcBef>
            <a:spcAft>
              <a:spcPct val="35000"/>
            </a:spcAft>
          </a:pPr>
          <a:r>
            <a:rPr lang="en-US" sz="2000" kern="1200" dirty="0" smtClean="0">
              <a:solidFill>
                <a:schemeClr val="bg1"/>
              </a:solidFill>
            </a:rPr>
            <a:t>involvement</a:t>
          </a:r>
          <a:endParaRPr lang="en-US" sz="2000" kern="1200" dirty="0"/>
        </a:p>
      </dsp:txBody>
      <dsp:txXfrm>
        <a:off x="980011" y="2263144"/>
        <a:ext cx="2952815" cy="107691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11-01-2018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11-01-2018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11-01-2018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11-01-2018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E-learning system</a:t>
            </a:r>
          </a:p>
        </p:txBody>
      </p:sp>
      <p:sp>
        <p:nvSpPr>
          <p:cNvPr id="3" name="Subtitle 2"/>
          <p:cNvSpPr>
            <a:spLocks noGrp="1"/>
          </p:cNvSpPr>
          <p:nvPr>
            <p:ph type="subTitle" idx="1"/>
          </p:nvPr>
        </p:nvSpPr>
        <p:spPr/>
        <p:txBody>
          <a:bodyPr/>
          <a:lstStyle/>
          <a:p>
            <a:r>
              <a:rPr lang="en-US" dirty="0" smtClean="0">
                <a:solidFill>
                  <a:schemeClr val="accent5"/>
                </a:solidFill>
              </a:rPr>
              <a:t>LMS &amp; SCORM</a:t>
            </a:r>
          </a:p>
        </p:txBody>
      </p:sp>
    </p:spTree>
    <p:extLst>
      <p:ext uri="{BB962C8B-B14F-4D97-AF65-F5344CB8AC3E}">
        <p14:creationId xmlns:p14="http://schemas.microsoft.com/office/powerpoint/2010/main" val="2689408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5"/>
                </a:solidFill>
              </a:rPr>
              <a:t/>
            </a:r>
            <a:br>
              <a:rPr lang="en-US" b="1" dirty="0" smtClean="0">
                <a:solidFill>
                  <a:schemeClr val="accent5"/>
                </a:solidFill>
              </a:rPr>
            </a:br>
            <a:r>
              <a:rPr lang="en-US" b="1" dirty="0" smtClean="0">
                <a:solidFill>
                  <a:schemeClr val="accent5"/>
                </a:solidFill>
              </a:rPr>
              <a:t>What </a:t>
            </a:r>
            <a:r>
              <a:rPr lang="en-US" b="1" dirty="0">
                <a:solidFill>
                  <a:schemeClr val="accent5"/>
                </a:solidFill>
              </a:rPr>
              <a:t>does SCORM stand for?</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SCORM stands for </a:t>
            </a:r>
            <a:r>
              <a:rPr lang="en-US" b="1" i="1" u="sng" dirty="0">
                <a:solidFill>
                  <a:schemeClr val="accent2"/>
                </a:solidFill>
              </a:rPr>
              <a:t>“Sharable Content Object Reference Model</a:t>
            </a:r>
            <a:r>
              <a:rPr lang="en-US" b="1" i="1" u="sng" dirty="0" smtClean="0">
                <a:solidFill>
                  <a:schemeClr val="accent2"/>
                </a:solidFill>
              </a:rPr>
              <a:t>”.</a:t>
            </a:r>
          </a:p>
          <a:p>
            <a:r>
              <a:rPr lang="en-US" sz="2800" dirty="0" smtClean="0"/>
              <a:t>So , What this mean ?</a:t>
            </a:r>
          </a:p>
          <a:p>
            <a:endParaRPr lang="en-US" sz="2800" dirty="0"/>
          </a:p>
        </p:txBody>
      </p:sp>
    </p:spTree>
    <p:extLst>
      <p:ext uri="{BB962C8B-B14F-4D97-AF65-F5344CB8AC3E}">
        <p14:creationId xmlns:p14="http://schemas.microsoft.com/office/powerpoint/2010/main" val="4156650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solidFill>
                  <a:schemeClr val="accent5"/>
                </a:solidFill>
              </a:rPr>
              <a:t>What </a:t>
            </a:r>
            <a:r>
              <a:rPr lang="en-US" sz="4400" b="1" dirty="0">
                <a:solidFill>
                  <a:schemeClr val="accent5"/>
                </a:solidFill>
              </a:rPr>
              <a:t>does SCORM stand for</a:t>
            </a:r>
            <a:r>
              <a:rPr lang="en-US" sz="4400" b="1" dirty="0" smtClean="0">
                <a:solidFill>
                  <a:schemeClr val="accent5"/>
                </a:solidFill>
              </a:rPr>
              <a:t>?</a:t>
            </a:r>
            <a:endParaRPr lang="en-US" sz="4400" dirty="0">
              <a:solidFill>
                <a:schemeClr val="accent5"/>
              </a:solidFill>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 Each one of the items(video, Audio, Text, Quiz…</a:t>
            </a:r>
            <a:r>
              <a:rPr lang="en-US" dirty="0" err="1" smtClean="0"/>
              <a:t>etc</a:t>
            </a:r>
            <a:r>
              <a:rPr lang="en-US" dirty="0" smtClean="0"/>
              <a:t>) is called a </a:t>
            </a:r>
            <a:r>
              <a:rPr lang="en-US" b="1" u="sng" dirty="0" smtClean="0">
                <a:solidFill>
                  <a:schemeClr val="accent2"/>
                </a:solidFill>
              </a:rPr>
              <a:t>‘Learning Object’</a:t>
            </a:r>
          </a:p>
          <a:p>
            <a:pPr>
              <a:buFont typeface="Wingdings" panose="05000000000000000000" pitchFamily="2" charset="2"/>
              <a:buChar char="§"/>
            </a:pPr>
            <a:r>
              <a:rPr lang="en-US" dirty="0" smtClean="0"/>
              <a:t> These learning objects can be combined to get a </a:t>
            </a:r>
            <a:r>
              <a:rPr lang="en-US" dirty="0" smtClean="0">
                <a:solidFill>
                  <a:schemeClr val="accent2"/>
                </a:solidFill>
              </a:rPr>
              <a:t>‘</a:t>
            </a:r>
            <a:r>
              <a:rPr lang="en-US" b="1" u="sng" dirty="0" smtClean="0">
                <a:solidFill>
                  <a:schemeClr val="accent2"/>
                </a:solidFill>
              </a:rPr>
              <a:t>Larger Learning Object’</a:t>
            </a:r>
          </a:p>
          <a:p>
            <a:pPr>
              <a:buFont typeface="Wingdings" panose="05000000000000000000" pitchFamily="2" charset="2"/>
              <a:buChar char="§"/>
            </a:pPr>
            <a:r>
              <a:rPr lang="en-US" dirty="0" smtClean="0"/>
              <a:t> These learning objects are called  </a:t>
            </a:r>
            <a:r>
              <a:rPr lang="en-US" sz="2800" b="1" i="1" dirty="0" smtClean="0">
                <a:solidFill>
                  <a:schemeClr val="accent5"/>
                </a:solidFill>
              </a:rPr>
              <a:t>Sharable Content Object(SCO) </a:t>
            </a:r>
            <a:r>
              <a:rPr lang="en-US" sz="2400" dirty="0" smtClean="0"/>
              <a:t>which form the first 3 words of </a:t>
            </a:r>
            <a:r>
              <a:rPr lang="en-US" sz="2400" u="sng" dirty="0" smtClean="0">
                <a:solidFill>
                  <a:schemeClr val="accent5"/>
                </a:solidFill>
              </a:rPr>
              <a:t>SCO</a:t>
            </a:r>
            <a:r>
              <a:rPr lang="en-US" sz="2400" dirty="0" smtClean="0">
                <a:solidFill>
                  <a:schemeClr val="accent2"/>
                </a:solidFill>
              </a:rPr>
              <a:t>RM</a:t>
            </a:r>
            <a:r>
              <a:rPr lang="en-US" sz="2400" dirty="0" smtClean="0"/>
              <a:t> </a:t>
            </a:r>
          </a:p>
          <a:p>
            <a:pPr marL="0" indent="0">
              <a:buNone/>
            </a:pPr>
            <a:endParaRPr lang="en-US" sz="2800" dirty="0" smtClean="0"/>
          </a:p>
          <a:p>
            <a:r>
              <a:rPr lang="en-US" sz="2800" b="1" i="1" dirty="0" smtClean="0">
                <a:solidFill>
                  <a:schemeClr val="accent5"/>
                </a:solidFill>
              </a:rPr>
              <a:t> </a:t>
            </a:r>
          </a:p>
          <a:p>
            <a:endParaRPr lang="en-US" b="1" u="sng" dirty="0">
              <a:solidFill>
                <a:schemeClr val="accent2"/>
              </a:solidFill>
            </a:endParaRPr>
          </a:p>
        </p:txBody>
      </p:sp>
      <p:sp>
        <p:nvSpPr>
          <p:cNvPr id="4" name="Rectangular Callout 3"/>
          <p:cNvSpPr/>
          <p:nvPr/>
        </p:nvSpPr>
        <p:spPr>
          <a:xfrm rot="10800000">
            <a:off x="324133" y="4586859"/>
            <a:ext cx="4885900" cy="2158714"/>
          </a:xfrm>
          <a:prstGeom prst="wedgeRectCallout">
            <a:avLst>
              <a:gd name="adj1" fmla="val -32261"/>
              <a:gd name="adj2" fmla="val 780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23077" y="4696720"/>
            <a:ext cx="4885901" cy="1938992"/>
          </a:xfrm>
          <a:prstGeom prst="rect">
            <a:avLst/>
          </a:prstGeom>
          <a:noFill/>
        </p:spPr>
        <p:txBody>
          <a:bodyPr wrap="square" rtlCol="0">
            <a:spAutoFit/>
          </a:bodyPr>
          <a:lstStyle/>
          <a:p>
            <a:r>
              <a:rPr lang="en-US" sz="2000" dirty="0">
                <a:solidFill>
                  <a:schemeClr val="bg1"/>
                </a:solidFill>
              </a:rPr>
              <a:t>“Sharable Content Object” indicates that SCORM is all about creating units of online training material that can be shared across systems. SCORM defines how to create “sharable content objects” or “SCOs” that can be reused in different systems and contexts</a:t>
            </a:r>
          </a:p>
        </p:txBody>
      </p:sp>
      <p:sp>
        <p:nvSpPr>
          <p:cNvPr id="6" name="Rectangular Callout 5"/>
          <p:cNvSpPr/>
          <p:nvPr/>
        </p:nvSpPr>
        <p:spPr>
          <a:xfrm rot="10800000">
            <a:off x="5552934" y="4586858"/>
            <a:ext cx="4476466" cy="2158716"/>
          </a:xfrm>
          <a:prstGeom prst="wedgeRectCallout">
            <a:avLst>
              <a:gd name="adj1" fmla="val 59960"/>
              <a:gd name="adj2" fmla="val 78724"/>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651879" y="4699620"/>
            <a:ext cx="4082385" cy="1938992"/>
          </a:xfrm>
          <a:prstGeom prst="rect">
            <a:avLst/>
          </a:prstGeom>
          <a:noFill/>
        </p:spPr>
        <p:txBody>
          <a:bodyPr wrap="square" rtlCol="0">
            <a:spAutoFit/>
          </a:bodyPr>
          <a:lstStyle/>
          <a:p>
            <a:r>
              <a:rPr lang="en-US" sz="2000" dirty="0">
                <a:solidFill>
                  <a:schemeClr val="bg1"/>
                </a:solidFill>
              </a:rPr>
              <a:t>“Reference Model</a:t>
            </a:r>
            <a:r>
              <a:rPr lang="en-US" sz="2000" dirty="0" smtClean="0">
                <a:solidFill>
                  <a:schemeClr val="bg1"/>
                </a:solidFill>
              </a:rPr>
              <a:t>” a way of packaging different learning objects together so they can be re-used over and over again in different ‘LMS’ systems.</a:t>
            </a:r>
            <a:r>
              <a:rPr lang="en-US" sz="2000" dirty="0">
                <a:solidFill>
                  <a:schemeClr val="bg1"/>
                </a:solidFill>
              </a:rPr>
              <a:t>  </a:t>
            </a:r>
            <a:r>
              <a:rPr lang="en-US" sz="2000" dirty="0" smtClean="0">
                <a:solidFill>
                  <a:schemeClr val="bg1"/>
                </a:solidFill>
              </a:rPr>
              <a:t>It tells </a:t>
            </a:r>
            <a:r>
              <a:rPr lang="en-US" sz="2000" dirty="0">
                <a:solidFill>
                  <a:schemeClr val="bg1"/>
                </a:solidFill>
              </a:rPr>
              <a:t>developers how to properly use them together.</a:t>
            </a:r>
          </a:p>
        </p:txBody>
      </p:sp>
    </p:spTree>
    <p:extLst>
      <p:ext uri="{BB962C8B-B14F-4D97-AF65-F5344CB8AC3E}">
        <p14:creationId xmlns:p14="http://schemas.microsoft.com/office/powerpoint/2010/main" val="442912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832" y="585216"/>
            <a:ext cx="9720072" cy="1499616"/>
          </a:xfrm>
        </p:spPr>
        <p:txBody>
          <a:bodyPr/>
          <a:lstStyle/>
          <a:p>
            <a:r>
              <a:rPr lang="en-US" sz="4800" dirty="0">
                <a:solidFill>
                  <a:schemeClr val="accent5"/>
                </a:solidFill>
              </a:rPr>
              <a:t>Sharable Content Object(SCO)</a:t>
            </a:r>
            <a:endParaRPr lang="en-US" dirty="0"/>
          </a:p>
        </p:txBody>
      </p:sp>
      <p:sp>
        <p:nvSpPr>
          <p:cNvPr id="3" name="Rounded Rectangle 2"/>
          <p:cNvSpPr/>
          <p:nvPr/>
        </p:nvSpPr>
        <p:spPr>
          <a:xfrm>
            <a:off x="818866" y="5240737"/>
            <a:ext cx="1924334" cy="1446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2906973" y="5240737"/>
            <a:ext cx="1965278" cy="1446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Video</a:t>
            </a:r>
            <a:endParaRPr lang="en-US" sz="3200" dirty="0"/>
          </a:p>
        </p:txBody>
      </p:sp>
      <p:sp>
        <p:nvSpPr>
          <p:cNvPr id="5" name="Rounded Rectangle 4"/>
          <p:cNvSpPr/>
          <p:nvPr/>
        </p:nvSpPr>
        <p:spPr>
          <a:xfrm>
            <a:off x="818866" y="3570525"/>
            <a:ext cx="4053385" cy="1446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124734" y="3582015"/>
            <a:ext cx="1965278" cy="1446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319749" y="3527943"/>
            <a:ext cx="1965278" cy="1446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18866" y="1937982"/>
            <a:ext cx="8466161" cy="14498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28299" y="5671680"/>
            <a:ext cx="1323832" cy="584775"/>
          </a:xfrm>
          <a:prstGeom prst="rect">
            <a:avLst/>
          </a:prstGeom>
          <a:noFill/>
        </p:spPr>
        <p:txBody>
          <a:bodyPr wrap="square" rtlCol="0">
            <a:spAutoFit/>
          </a:bodyPr>
          <a:lstStyle/>
          <a:p>
            <a:r>
              <a:rPr lang="en-US" sz="3200" b="1" dirty="0" smtClean="0">
                <a:solidFill>
                  <a:schemeClr val="bg1"/>
                </a:solidFill>
              </a:rPr>
              <a:t>Audio</a:t>
            </a:r>
            <a:r>
              <a:rPr lang="en-US" dirty="0" smtClean="0"/>
              <a:t> </a:t>
            </a:r>
            <a:endParaRPr lang="en-US" dirty="0"/>
          </a:p>
        </p:txBody>
      </p:sp>
      <p:sp>
        <p:nvSpPr>
          <p:cNvPr id="10" name="TextBox 9"/>
          <p:cNvSpPr txBox="1"/>
          <p:nvPr/>
        </p:nvSpPr>
        <p:spPr>
          <a:xfrm>
            <a:off x="5638799" y="3958886"/>
            <a:ext cx="1064526" cy="584775"/>
          </a:xfrm>
          <a:prstGeom prst="rect">
            <a:avLst/>
          </a:prstGeom>
          <a:noFill/>
        </p:spPr>
        <p:txBody>
          <a:bodyPr wrap="square" rtlCol="0">
            <a:spAutoFit/>
          </a:bodyPr>
          <a:lstStyle/>
          <a:p>
            <a:r>
              <a:rPr lang="en-US" sz="3200" b="1" dirty="0" smtClean="0">
                <a:solidFill>
                  <a:schemeClr val="bg1"/>
                </a:solidFill>
              </a:rPr>
              <a:t>Text</a:t>
            </a:r>
            <a:endParaRPr lang="en-US" sz="3200" dirty="0"/>
          </a:p>
        </p:txBody>
      </p:sp>
      <p:sp>
        <p:nvSpPr>
          <p:cNvPr id="12" name="TextBox 11"/>
          <p:cNvSpPr txBox="1"/>
          <p:nvPr/>
        </p:nvSpPr>
        <p:spPr>
          <a:xfrm>
            <a:off x="7715534" y="3995412"/>
            <a:ext cx="1173708" cy="584775"/>
          </a:xfrm>
          <a:prstGeom prst="rect">
            <a:avLst/>
          </a:prstGeom>
          <a:noFill/>
        </p:spPr>
        <p:txBody>
          <a:bodyPr wrap="square" rtlCol="0">
            <a:spAutoFit/>
          </a:bodyPr>
          <a:lstStyle/>
          <a:p>
            <a:r>
              <a:rPr lang="en-US" sz="3200" b="1" dirty="0" smtClean="0">
                <a:solidFill>
                  <a:schemeClr val="bg1"/>
                </a:solidFill>
              </a:rPr>
              <a:t>QUIZ</a:t>
            </a:r>
            <a:endParaRPr lang="en-US" sz="3200" dirty="0"/>
          </a:p>
        </p:txBody>
      </p:sp>
      <p:sp>
        <p:nvSpPr>
          <p:cNvPr id="13" name="TextBox 12"/>
          <p:cNvSpPr txBox="1"/>
          <p:nvPr/>
        </p:nvSpPr>
        <p:spPr>
          <a:xfrm>
            <a:off x="1438702" y="3958885"/>
            <a:ext cx="3571164" cy="584775"/>
          </a:xfrm>
          <a:prstGeom prst="rect">
            <a:avLst/>
          </a:prstGeom>
          <a:noFill/>
        </p:spPr>
        <p:txBody>
          <a:bodyPr wrap="square" rtlCol="0">
            <a:spAutoFit/>
          </a:bodyPr>
          <a:lstStyle/>
          <a:p>
            <a:r>
              <a:rPr lang="en-US" sz="3200" b="1" dirty="0" smtClean="0">
                <a:solidFill>
                  <a:schemeClr val="bg1"/>
                </a:solidFill>
              </a:rPr>
              <a:t>Learning Object</a:t>
            </a:r>
            <a:endParaRPr lang="en-US" sz="3200" dirty="0"/>
          </a:p>
        </p:txBody>
      </p:sp>
      <p:sp>
        <p:nvSpPr>
          <p:cNvPr id="14" name="TextBox 13"/>
          <p:cNvSpPr txBox="1"/>
          <p:nvPr/>
        </p:nvSpPr>
        <p:spPr>
          <a:xfrm>
            <a:off x="3339152" y="1948916"/>
            <a:ext cx="3571164" cy="584775"/>
          </a:xfrm>
          <a:prstGeom prst="rect">
            <a:avLst/>
          </a:prstGeom>
          <a:noFill/>
        </p:spPr>
        <p:txBody>
          <a:bodyPr wrap="square" rtlCol="0">
            <a:spAutoFit/>
          </a:bodyPr>
          <a:lstStyle/>
          <a:p>
            <a:r>
              <a:rPr lang="en-US" sz="3200" b="1" dirty="0" smtClean="0">
                <a:solidFill>
                  <a:schemeClr val="bg1"/>
                </a:solidFill>
              </a:rPr>
              <a:t>Learning Object</a:t>
            </a:r>
            <a:endParaRPr lang="en-US" sz="3200" dirty="0"/>
          </a:p>
        </p:txBody>
      </p:sp>
      <p:sp>
        <p:nvSpPr>
          <p:cNvPr id="15" name="TextBox 14"/>
          <p:cNvSpPr txBox="1"/>
          <p:nvPr/>
        </p:nvSpPr>
        <p:spPr>
          <a:xfrm>
            <a:off x="2274059" y="2559436"/>
            <a:ext cx="5471614" cy="584775"/>
          </a:xfrm>
          <a:prstGeom prst="rect">
            <a:avLst/>
          </a:prstGeom>
          <a:noFill/>
        </p:spPr>
        <p:txBody>
          <a:bodyPr wrap="square" rtlCol="0">
            <a:spAutoFit/>
          </a:bodyPr>
          <a:lstStyle/>
          <a:p>
            <a:r>
              <a:rPr lang="en-US" sz="3200" b="1" dirty="0" smtClean="0">
                <a:solidFill>
                  <a:schemeClr val="bg1"/>
                </a:solidFill>
              </a:rPr>
              <a:t>SCO(Sharable Content Object)</a:t>
            </a:r>
            <a:endParaRPr lang="en-US" sz="3200" dirty="0"/>
          </a:p>
        </p:txBody>
      </p:sp>
    </p:spTree>
    <p:extLst>
      <p:ext uri="{BB962C8B-B14F-4D97-AF65-F5344CB8AC3E}">
        <p14:creationId xmlns:p14="http://schemas.microsoft.com/office/powerpoint/2010/main" val="1647452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639" y="585216"/>
            <a:ext cx="9761561" cy="1499616"/>
          </a:xfrm>
        </p:spPr>
        <p:txBody>
          <a:bodyPr/>
          <a:lstStyle/>
          <a:p>
            <a:r>
              <a:rPr lang="en-US" dirty="0">
                <a:solidFill>
                  <a:schemeClr val="accent5"/>
                </a:solidFill>
              </a:rPr>
              <a:t>E</a:t>
            </a:r>
            <a:r>
              <a:rPr lang="en-US" dirty="0" smtClean="0">
                <a:solidFill>
                  <a:schemeClr val="accent5"/>
                </a:solidFill>
              </a:rPr>
              <a:t>-Learning course</a:t>
            </a:r>
            <a:endParaRPr lang="en-US" dirty="0">
              <a:solidFill>
                <a:schemeClr val="accent5"/>
              </a:solidFill>
            </a:endParaRPr>
          </a:p>
        </p:txBody>
      </p:sp>
      <p:sp>
        <p:nvSpPr>
          <p:cNvPr id="3" name="Rounded Rectangle 2"/>
          <p:cNvSpPr/>
          <p:nvPr/>
        </p:nvSpPr>
        <p:spPr>
          <a:xfrm>
            <a:off x="773373" y="2134506"/>
            <a:ext cx="10645254" cy="42067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351128" y="2511189"/>
            <a:ext cx="1610436" cy="154219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SCO</a:t>
            </a:r>
            <a:endParaRPr lang="en-US" sz="2800" b="1" dirty="0"/>
          </a:p>
        </p:txBody>
      </p:sp>
      <p:sp>
        <p:nvSpPr>
          <p:cNvPr id="5" name="Oval 4"/>
          <p:cNvSpPr/>
          <p:nvPr/>
        </p:nvSpPr>
        <p:spPr>
          <a:xfrm>
            <a:off x="1351128" y="4372470"/>
            <a:ext cx="1610436" cy="154219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SCO</a:t>
            </a:r>
            <a:endParaRPr lang="en-US" sz="2800" b="1" dirty="0"/>
          </a:p>
        </p:txBody>
      </p:sp>
      <p:sp>
        <p:nvSpPr>
          <p:cNvPr id="6" name="Oval 5"/>
          <p:cNvSpPr/>
          <p:nvPr/>
        </p:nvSpPr>
        <p:spPr>
          <a:xfrm>
            <a:off x="3250441" y="3417126"/>
            <a:ext cx="1610436" cy="154219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SCO</a:t>
            </a:r>
            <a:endParaRPr lang="en-US" sz="2800" b="1" dirty="0"/>
          </a:p>
        </p:txBody>
      </p:sp>
      <p:sp>
        <p:nvSpPr>
          <p:cNvPr id="7" name="Oval 6"/>
          <p:cNvSpPr/>
          <p:nvPr/>
        </p:nvSpPr>
        <p:spPr>
          <a:xfrm>
            <a:off x="5149754" y="2511189"/>
            <a:ext cx="1610436" cy="154219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SCO</a:t>
            </a:r>
            <a:endParaRPr lang="en-US" sz="2800" b="1" dirty="0"/>
          </a:p>
        </p:txBody>
      </p:sp>
      <p:sp>
        <p:nvSpPr>
          <p:cNvPr id="8" name="Oval 7"/>
          <p:cNvSpPr/>
          <p:nvPr/>
        </p:nvSpPr>
        <p:spPr>
          <a:xfrm>
            <a:off x="5149754" y="4372469"/>
            <a:ext cx="1610436" cy="154219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SCO</a:t>
            </a:r>
            <a:endParaRPr lang="en-US" sz="2800" b="1" dirty="0"/>
          </a:p>
        </p:txBody>
      </p:sp>
      <p:sp>
        <p:nvSpPr>
          <p:cNvPr id="9" name="Oval 8"/>
          <p:cNvSpPr/>
          <p:nvPr/>
        </p:nvSpPr>
        <p:spPr>
          <a:xfrm>
            <a:off x="7049067" y="3415487"/>
            <a:ext cx="1610436" cy="154219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SCO</a:t>
            </a:r>
            <a:endParaRPr lang="en-US" sz="2800" b="1" dirty="0"/>
          </a:p>
        </p:txBody>
      </p:sp>
      <p:sp>
        <p:nvSpPr>
          <p:cNvPr id="10" name="Oval 9"/>
          <p:cNvSpPr/>
          <p:nvPr/>
        </p:nvSpPr>
        <p:spPr>
          <a:xfrm>
            <a:off x="9147412" y="2511758"/>
            <a:ext cx="1610436" cy="154219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SCO</a:t>
            </a:r>
            <a:endParaRPr lang="en-US" sz="2800" b="1" dirty="0"/>
          </a:p>
        </p:txBody>
      </p:sp>
      <p:sp>
        <p:nvSpPr>
          <p:cNvPr id="11" name="Oval 10"/>
          <p:cNvSpPr/>
          <p:nvPr/>
        </p:nvSpPr>
        <p:spPr>
          <a:xfrm>
            <a:off x="9233847" y="4372468"/>
            <a:ext cx="1610436" cy="154219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SCO</a:t>
            </a:r>
            <a:endParaRPr lang="en-US" sz="2800" b="1" dirty="0"/>
          </a:p>
        </p:txBody>
      </p:sp>
      <p:sp>
        <p:nvSpPr>
          <p:cNvPr id="12" name="Bent Arrow 11"/>
          <p:cNvSpPr/>
          <p:nvPr/>
        </p:nvSpPr>
        <p:spPr>
          <a:xfrm rot="5400000">
            <a:off x="5203025" y="1135995"/>
            <a:ext cx="680480" cy="78702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6219967" y="1209840"/>
            <a:ext cx="5626290" cy="707886"/>
          </a:xfrm>
          <a:prstGeom prst="rect">
            <a:avLst/>
          </a:prstGeom>
          <a:noFill/>
        </p:spPr>
        <p:txBody>
          <a:bodyPr wrap="square" rtlCol="0">
            <a:spAutoFit/>
          </a:bodyPr>
          <a:lstStyle/>
          <a:p>
            <a:r>
              <a:rPr lang="en-US" sz="2000" i="1" dirty="0" smtClean="0"/>
              <a:t>‘’By combining many Sharable Content Objects(SCOs) by our design what we have is an e-Learning course’’</a:t>
            </a:r>
          </a:p>
        </p:txBody>
      </p:sp>
    </p:spTree>
    <p:extLst>
      <p:ext uri="{BB962C8B-B14F-4D97-AF65-F5344CB8AC3E}">
        <p14:creationId xmlns:p14="http://schemas.microsoft.com/office/powerpoint/2010/main" val="1528914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72352" y="478237"/>
            <a:ext cx="6045958" cy="1173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Publishing Courses</a:t>
            </a:r>
            <a:endParaRPr lang="en-US" sz="2800" b="1" dirty="0">
              <a:solidFill>
                <a:schemeClr val="bg1"/>
              </a:solidFill>
            </a:endParaRPr>
          </a:p>
        </p:txBody>
      </p:sp>
      <p:sp>
        <p:nvSpPr>
          <p:cNvPr id="3" name="Rounded Rectangle 2"/>
          <p:cNvSpPr/>
          <p:nvPr/>
        </p:nvSpPr>
        <p:spPr>
          <a:xfrm>
            <a:off x="2370729" y="2798357"/>
            <a:ext cx="1953905" cy="13374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CD</a:t>
            </a:r>
            <a:endParaRPr lang="en-US" sz="2800" b="1" dirty="0">
              <a:solidFill>
                <a:schemeClr val="bg1"/>
              </a:solidFill>
            </a:endParaRPr>
          </a:p>
        </p:txBody>
      </p:sp>
      <p:sp>
        <p:nvSpPr>
          <p:cNvPr id="5" name="Rounded Rectangle 4"/>
          <p:cNvSpPr/>
          <p:nvPr/>
        </p:nvSpPr>
        <p:spPr>
          <a:xfrm>
            <a:off x="4918312" y="2786416"/>
            <a:ext cx="4107975" cy="13374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Web/Intranet</a:t>
            </a:r>
            <a:endParaRPr lang="en-US" sz="2800" b="1" dirty="0">
              <a:solidFill>
                <a:schemeClr val="bg1"/>
              </a:solidFill>
            </a:endParaRPr>
          </a:p>
        </p:txBody>
      </p:sp>
      <p:sp>
        <p:nvSpPr>
          <p:cNvPr id="7" name="Down Arrow 6"/>
          <p:cNvSpPr/>
          <p:nvPr/>
        </p:nvSpPr>
        <p:spPr>
          <a:xfrm>
            <a:off x="3106004" y="1651380"/>
            <a:ext cx="483357" cy="11469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6488943" y="1651380"/>
            <a:ext cx="483357" cy="11469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860877" y="4876228"/>
            <a:ext cx="1940258" cy="13374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REGULAR</a:t>
            </a:r>
          </a:p>
          <a:p>
            <a:pPr algn="ctr"/>
            <a:r>
              <a:rPr lang="en-US" sz="2400" b="1" dirty="0" smtClean="0">
                <a:solidFill>
                  <a:schemeClr val="bg1"/>
                </a:solidFill>
              </a:rPr>
              <a:t>Web pages</a:t>
            </a:r>
            <a:endParaRPr lang="en-US" sz="2400" b="1" dirty="0">
              <a:solidFill>
                <a:schemeClr val="bg1"/>
              </a:solidFill>
            </a:endParaRPr>
          </a:p>
        </p:txBody>
      </p:sp>
      <p:sp>
        <p:nvSpPr>
          <p:cNvPr id="10" name="Rounded Rectangle 9"/>
          <p:cNvSpPr/>
          <p:nvPr/>
        </p:nvSpPr>
        <p:spPr>
          <a:xfrm>
            <a:off x="7053622" y="4876227"/>
            <a:ext cx="2019867" cy="1337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Learning</a:t>
            </a:r>
          </a:p>
          <a:p>
            <a:pPr algn="ctr"/>
            <a:r>
              <a:rPr lang="en-US" sz="2400" b="1" dirty="0" smtClean="0">
                <a:solidFill>
                  <a:schemeClr val="bg1"/>
                </a:solidFill>
              </a:rPr>
              <a:t>Management</a:t>
            </a:r>
          </a:p>
          <a:p>
            <a:pPr algn="ctr"/>
            <a:r>
              <a:rPr lang="en-US" sz="2400" b="1" dirty="0" smtClean="0">
                <a:solidFill>
                  <a:schemeClr val="bg1"/>
                </a:solidFill>
              </a:rPr>
              <a:t>System</a:t>
            </a:r>
            <a:endParaRPr lang="en-US" sz="2400" b="1" dirty="0">
              <a:solidFill>
                <a:schemeClr val="bg1"/>
              </a:solidFill>
            </a:endParaRPr>
          </a:p>
        </p:txBody>
      </p:sp>
      <p:sp>
        <p:nvSpPr>
          <p:cNvPr id="11" name="Down Arrow 10"/>
          <p:cNvSpPr/>
          <p:nvPr/>
        </p:nvSpPr>
        <p:spPr>
          <a:xfrm>
            <a:off x="5495501" y="4123897"/>
            <a:ext cx="483357" cy="7403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7812778" y="4135839"/>
            <a:ext cx="483357" cy="7403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4632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Synchronous e-learning vs. asynchronous e-learning </a:t>
            </a:r>
            <a:endParaRPr lang="en-US" dirty="0"/>
          </a:p>
        </p:txBody>
      </p:sp>
      <p:sp>
        <p:nvSpPr>
          <p:cNvPr id="3" name="Text Placeholder 2"/>
          <p:cNvSpPr>
            <a:spLocks noGrp="1"/>
          </p:cNvSpPr>
          <p:nvPr>
            <p:ph type="body" idx="1"/>
          </p:nvPr>
        </p:nvSpPr>
        <p:spPr/>
        <p:txBody>
          <a:bodyPr/>
          <a:lstStyle/>
          <a:p>
            <a:r>
              <a:rPr lang="en-US" dirty="0">
                <a:solidFill>
                  <a:schemeClr val="accent2"/>
                </a:solidFill>
              </a:rPr>
              <a:t>Synchronous e-learning</a:t>
            </a: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2635413310"/>
              </p:ext>
            </p:extLst>
          </p:nvPr>
        </p:nvGraphicFramePr>
        <p:xfrm>
          <a:off x="218720" y="2967673"/>
          <a:ext cx="4912838" cy="334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p:cNvSpPr>
            <a:spLocks noGrp="1"/>
          </p:cNvSpPr>
          <p:nvPr>
            <p:ph type="body" sz="quarter" idx="3"/>
          </p:nvPr>
        </p:nvSpPr>
        <p:spPr>
          <a:xfrm>
            <a:off x="6096000" y="2179636"/>
            <a:ext cx="4754880" cy="822960"/>
          </a:xfrm>
        </p:spPr>
        <p:txBody>
          <a:bodyPr/>
          <a:lstStyle/>
          <a:p>
            <a:r>
              <a:rPr lang="en-US" dirty="0" smtClean="0">
                <a:solidFill>
                  <a:schemeClr val="accent2"/>
                </a:solidFill>
              </a:rPr>
              <a:t>Asynchronous </a:t>
            </a:r>
            <a:r>
              <a:rPr lang="en-US" dirty="0">
                <a:solidFill>
                  <a:schemeClr val="accent2"/>
                </a:solidFill>
              </a:rPr>
              <a:t>e-learning</a:t>
            </a:r>
          </a:p>
        </p:txBody>
      </p:sp>
      <p:graphicFrame>
        <p:nvGraphicFramePr>
          <p:cNvPr id="10" name="Content Placeholder 8"/>
          <p:cNvGraphicFramePr>
            <a:graphicFrameLocks/>
          </p:cNvGraphicFramePr>
          <p:nvPr>
            <p:extLst>
              <p:ext uri="{D42A27DB-BD31-4B8C-83A1-F6EECF244321}">
                <p14:modId xmlns:p14="http://schemas.microsoft.com/office/powerpoint/2010/main" val="2272289423"/>
              </p:ext>
            </p:extLst>
          </p:nvPr>
        </p:nvGraphicFramePr>
        <p:xfrm>
          <a:off x="5229723" y="2967672"/>
          <a:ext cx="4912838" cy="33416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21356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ar-EG" b="1" dirty="0" smtClean="0">
                <a:solidFill>
                  <a:schemeClr val="accent5"/>
                </a:solidFill>
              </a:rPr>
              <a:t/>
            </a:r>
            <a:br>
              <a:rPr lang="ar-EG" b="1" dirty="0" smtClean="0">
                <a:solidFill>
                  <a:schemeClr val="accent5"/>
                </a:solidFill>
              </a:rPr>
            </a:br>
            <a:r>
              <a:rPr lang="en-US" b="1" dirty="0" smtClean="0">
                <a:solidFill>
                  <a:schemeClr val="accent5"/>
                </a:solidFill>
              </a:rPr>
              <a:t>What </a:t>
            </a:r>
            <a:r>
              <a:rPr lang="en-US" b="1" dirty="0">
                <a:solidFill>
                  <a:schemeClr val="accent5"/>
                </a:solidFill>
              </a:rPr>
              <a:t>to Look for in a Modern LMS</a:t>
            </a:r>
            <a:br>
              <a:rPr lang="en-US" b="1" dirty="0">
                <a:solidFill>
                  <a:schemeClr val="accent5"/>
                </a:solidFill>
              </a:rPr>
            </a:br>
            <a:endParaRPr lang="en-US" dirty="0">
              <a:solidFill>
                <a:schemeClr val="accent5"/>
              </a:solidFill>
            </a:endParaRPr>
          </a:p>
        </p:txBody>
      </p:sp>
      <p:sp>
        <p:nvSpPr>
          <p:cNvPr id="5" name="Content Placeholder 4"/>
          <p:cNvSpPr>
            <a:spLocks noGrp="1"/>
          </p:cNvSpPr>
          <p:nvPr>
            <p:ph idx="1"/>
          </p:nvPr>
        </p:nvSpPr>
        <p:spPr/>
        <p:txBody>
          <a:bodyPr>
            <a:normAutofit/>
          </a:bodyPr>
          <a:lstStyle/>
          <a:p>
            <a:pPr marL="457200" indent="-457200">
              <a:buFont typeface="+mj-lt"/>
              <a:buAutoNum type="arabicPeriod"/>
            </a:pPr>
            <a:r>
              <a:rPr lang="en-US" b="1" dirty="0"/>
              <a:t>Intuitive User Experience</a:t>
            </a:r>
          </a:p>
          <a:p>
            <a:pPr marL="457200" indent="-457200">
              <a:buFont typeface="+mj-lt"/>
              <a:buAutoNum type="arabicPeriod"/>
            </a:pPr>
            <a:r>
              <a:rPr lang="en-US" b="1" dirty="0"/>
              <a:t>Social Learning</a:t>
            </a:r>
          </a:p>
          <a:p>
            <a:pPr marL="457200" indent="-457200">
              <a:buFont typeface="+mj-lt"/>
              <a:buAutoNum type="arabicPeriod"/>
            </a:pPr>
            <a:r>
              <a:rPr lang="en-US" b="1" dirty="0"/>
              <a:t>Content Authoring</a:t>
            </a:r>
          </a:p>
          <a:p>
            <a:pPr marL="457200" indent="-457200">
              <a:buFont typeface="+mj-lt"/>
              <a:buAutoNum type="arabicPeriod"/>
            </a:pPr>
            <a:r>
              <a:rPr lang="en-US" b="1" dirty="0"/>
              <a:t>Learning Tracks and Automation</a:t>
            </a:r>
          </a:p>
          <a:p>
            <a:pPr marL="457200" indent="-457200">
              <a:buFont typeface="+mj-lt"/>
              <a:buAutoNum type="arabicPeriod"/>
            </a:pPr>
            <a:r>
              <a:rPr lang="en-US" b="1" dirty="0"/>
              <a:t>Assessments and Quizzes</a:t>
            </a:r>
          </a:p>
          <a:p>
            <a:pPr marL="457200" indent="-457200">
              <a:buFont typeface="+mj-lt"/>
              <a:buAutoNum type="arabicPeriod"/>
            </a:pPr>
            <a:r>
              <a:rPr lang="en-US" b="1" dirty="0"/>
              <a:t>Reporting and Analytics</a:t>
            </a:r>
          </a:p>
          <a:p>
            <a:pPr marL="457200" indent="-457200" fontAlgn="base">
              <a:buFont typeface="+mj-lt"/>
              <a:buAutoNum type="arabicPeriod"/>
            </a:pPr>
            <a:r>
              <a:rPr lang="en-US" b="1" dirty="0" smtClean="0"/>
              <a:t>Integrations</a:t>
            </a:r>
            <a:endParaRPr lang="ar-EG" b="1" dirty="0" smtClean="0"/>
          </a:p>
          <a:p>
            <a:pPr marL="457200" indent="-457200" fontAlgn="base">
              <a:buFont typeface="+mj-lt"/>
              <a:buAutoNum type="arabicPeriod"/>
            </a:pPr>
            <a:r>
              <a:rPr lang="en-US" b="1" dirty="0" smtClean="0"/>
              <a:t>Multi-device </a:t>
            </a:r>
            <a:r>
              <a:rPr lang="en-US" b="1" dirty="0"/>
              <a:t>Learning</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866" y="1678675"/>
            <a:ext cx="6637360" cy="49473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1867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E-learning system definition</a:t>
            </a:r>
            <a:endParaRPr lang="en-US" dirty="0">
              <a:solidFill>
                <a:schemeClr val="accent5"/>
              </a:solidFill>
            </a:endParaRPr>
          </a:p>
        </p:txBody>
      </p:sp>
      <p:sp>
        <p:nvSpPr>
          <p:cNvPr id="3" name="Content Placeholder 2"/>
          <p:cNvSpPr>
            <a:spLocks noGrp="1"/>
          </p:cNvSpPr>
          <p:nvPr>
            <p:ph idx="1"/>
          </p:nvPr>
        </p:nvSpPr>
        <p:spPr/>
        <p:txBody>
          <a:bodyPr>
            <a:normAutofit/>
          </a:bodyPr>
          <a:lstStyle/>
          <a:p>
            <a:r>
              <a:rPr lang="en-US" sz="2400" dirty="0"/>
              <a:t>e-learning is a computer based educational tool or system that enables you to learn anywhere and at any time. Today e-learning is mostly delivered though the internet, although in the past it was delivered using a blend of computer-based methods like CD-ROM.</a:t>
            </a:r>
          </a:p>
        </p:txBody>
      </p:sp>
    </p:spTree>
    <p:extLst>
      <p:ext uri="{BB962C8B-B14F-4D97-AF65-F5344CB8AC3E}">
        <p14:creationId xmlns:p14="http://schemas.microsoft.com/office/powerpoint/2010/main" val="3462894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 LMS definition</a:t>
            </a:r>
            <a:endParaRPr lang="en-US" dirty="0">
              <a:solidFill>
                <a:schemeClr val="accent5"/>
              </a:solidFill>
            </a:endParaRPr>
          </a:p>
        </p:txBody>
      </p:sp>
      <p:sp>
        <p:nvSpPr>
          <p:cNvPr id="3" name="Content Placeholder 2"/>
          <p:cNvSpPr>
            <a:spLocks noGrp="1"/>
          </p:cNvSpPr>
          <p:nvPr>
            <p:ph idx="1"/>
          </p:nvPr>
        </p:nvSpPr>
        <p:spPr/>
        <p:txBody>
          <a:bodyPr>
            <a:normAutofit/>
          </a:bodyPr>
          <a:lstStyle/>
          <a:p>
            <a:r>
              <a:rPr lang="en-US" sz="2000" dirty="0"/>
              <a:t>LMS stands for Learning Management System and it's a global term for a computer system specifically developed for managing online courses, distributing course materials and allowing collaboration between students and teachers. A LMS will allow you to manage every aspect of a course, from the registration of students to the storing of test results, as well as allowing you to accept assignments digitally and keep in touch with your students. In essence, the LMS is the backbone of most e-learning activities.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1995" y="3821373"/>
            <a:ext cx="4394577" cy="3036627"/>
          </a:xfrm>
          <a:prstGeom prst="rect">
            <a:avLst/>
          </a:prstGeom>
        </p:spPr>
      </p:pic>
    </p:spTree>
    <p:extLst>
      <p:ext uri="{BB962C8B-B14F-4D97-AF65-F5344CB8AC3E}">
        <p14:creationId xmlns:p14="http://schemas.microsoft.com/office/powerpoint/2010/main" val="157879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LMS</a:t>
            </a:r>
            <a:r>
              <a:rPr lang="en-US" dirty="0" smtClean="0">
                <a:solidFill>
                  <a:schemeClr val="accent5"/>
                </a:solidFill>
              </a:rPr>
              <a:t> communication tools</a:t>
            </a:r>
            <a:endParaRPr lang="en-US" dirty="0">
              <a:solidFill>
                <a:schemeClr val="accent5"/>
              </a:solidFill>
            </a:endParaRPr>
          </a:p>
        </p:txBody>
      </p:sp>
      <p:sp>
        <p:nvSpPr>
          <p:cNvPr id="3" name="Content Placeholder 2"/>
          <p:cNvSpPr>
            <a:spLocks noGrp="1"/>
          </p:cNvSpPr>
          <p:nvPr>
            <p:ph idx="1"/>
          </p:nvPr>
        </p:nvSpPr>
        <p:spPr/>
        <p:txBody>
          <a:bodyPr/>
          <a:lstStyle/>
          <a:p>
            <a:r>
              <a:rPr lang="en-US" b="1" i="1" dirty="0" smtClean="0">
                <a:solidFill>
                  <a:schemeClr val="accent2"/>
                </a:solidFill>
              </a:rPr>
              <a:t>The functionality of LMS(Learning </a:t>
            </a:r>
            <a:r>
              <a:rPr lang="en-US" b="1" i="1" dirty="0">
                <a:solidFill>
                  <a:schemeClr val="accent2"/>
                </a:solidFill>
              </a:rPr>
              <a:t>M</a:t>
            </a:r>
            <a:r>
              <a:rPr lang="en-US" b="1" i="1" dirty="0" smtClean="0">
                <a:solidFill>
                  <a:schemeClr val="accent2"/>
                </a:solidFill>
              </a:rPr>
              <a:t>anagement System)  is categorized by three modes of functionality :</a:t>
            </a:r>
          </a:p>
          <a:p>
            <a:pPr marL="457200" indent="-457200">
              <a:buFont typeface="+mj-lt"/>
              <a:buAutoNum type="arabicPeriod"/>
            </a:pPr>
            <a:r>
              <a:rPr lang="en-US" b="1" i="1" dirty="0" smtClean="0"/>
              <a:t>Tools for one-way communication</a:t>
            </a:r>
          </a:p>
          <a:p>
            <a:pPr marL="457200" indent="-457200">
              <a:buFont typeface="+mj-lt"/>
              <a:buAutoNum type="arabicPeriod"/>
            </a:pPr>
            <a:r>
              <a:rPr lang="en-US" b="1" i="1" dirty="0"/>
              <a:t>Tools for </a:t>
            </a:r>
            <a:r>
              <a:rPr lang="en-US" b="1" i="1" dirty="0" smtClean="0"/>
              <a:t>two-way </a:t>
            </a:r>
            <a:r>
              <a:rPr lang="en-US" b="1" i="1" dirty="0"/>
              <a:t>communication</a:t>
            </a:r>
          </a:p>
          <a:p>
            <a:pPr marL="457200" indent="-457200">
              <a:buFont typeface="+mj-lt"/>
              <a:buAutoNum type="arabicPeriod"/>
            </a:pPr>
            <a:r>
              <a:rPr lang="en-US" b="1" i="1" dirty="0"/>
              <a:t>Tools for </a:t>
            </a:r>
            <a:r>
              <a:rPr lang="en-US" b="1" i="1" dirty="0" smtClean="0"/>
              <a:t>organizing content and structure</a:t>
            </a:r>
            <a:endParaRPr lang="en-US" b="1" i="1" dirty="0"/>
          </a:p>
          <a:p>
            <a:endParaRPr lang="en-US" b="1" i="1" dirty="0">
              <a:solidFill>
                <a:schemeClr val="accent2"/>
              </a:solidFill>
            </a:endParaRPr>
          </a:p>
        </p:txBody>
      </p:sp>
    </p:spTree>
    <p:extLst>
      <p:ext uri="{BB962C8B-B14F-4D97-AF65-F5344CB8AC3E}">
        <p14:creationId xmlns:p14="http://schemas.microsoft.com/office/powerpoint/2010/main" val="2057931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One-way communication </a:t>
            </a:r>
            <a:endParaRPr lang="en-US" dirty="0">
              <a:solidFill>
                <a:schemeClr val="accent5"/>
              </a:solidFill>
            </a:endParaRPr>
          </a:p>
        </p:txBody>
      </p:sp>
      <p:sp>
        <p:nvSpPr>
          <p:cNvPr id="3" name="Content Placeholder 2"/>
          <p:cNvSpPr>
            <a:spLocks noGrp="1"/>
          </p:cNvSpPr>
          <p:nvPr>
            <p:ph idx="1"/>
          </p:nvPr>
        </p:nvSpPr>
        <p:spPr/>
        <p:txBody>
          <a:bodyPr/>
          <a:lstStyle/>
          <a:p>
            <a:r>
              <a:rPr lang="en-US" dirty="0" smtClean="0"/>
              <a:t>One way communication tools such as :</a:t>
            </a:r>
          </a:p>
          <a:p>
            <a:pPr>
              <a:buFont typeface="Wingdings" panose="05000000000000000000" pitchFamily="2" charset="2"/>
              <a:buChar char="ü"/>
            </a:pPr>
            <a:r>
              <a:rPr lang="en-US" dirty="0" smtClean="0"/>
              <a:t> Documents</a:t>
            </a:r>
          </a:p>
          <a:p>
            <a:pPr>
              <a:buFont typeface="Wingdings" panose="05000000000000000000" pitchFamily="2" charset="2"/>
              <a:buChar char="ü"/>
            </a:pPr>
            <a:r>
              <a:rPr lang="en-US" dirty="0" smtClean="0"/>
              <a:t> Content files(media):</a:t>
            </a:r>
          </a:p>
          <a:p>
            <a:pPr lvl="1"/>
            <a:r>
              <a:rPr lang="en-US" dirty="0" smtClean="0"/>
              <a:t>Audio</a:t>
            </a:r>
          </a:p>
          <a:p>
            <a:pPr lvl="1"/>
            <a:r>
              <a:rPr lang="en-US" dirty="0" smtClean="0"/>
              <a:t>Video</a:t>
            </a:r>
          </a:p>
          <a:p>
            <a:pPr lvl="1"/>
            <a:r>
              <a:rPr lang="en-US" dirty="0" smtClean="0"/>
              <a:t>Text</a:t>
            </a:r>
          </a:p>
          <a:p>
            <a:pPr lvl="1"/>
            <a:r>
              <a:rPr lang="en-US" dirty="0" smtClean="0"/>
              <a:t>PDF</a:t>
            </a:r>
          </a:p>
          <a:p>
            <a:pPr lvl="1"/>
            <a:r>
              <a:rPr lang="en-US" dirty="0" smtClean="0"/>
              <a:t>PPT</a:t>
            </a:r>
          </a:p>
          <a:p>
            <a:pPr marL="128016" lvl="1" indent="0">
              <a:buNone/>
            </a:pPr>
            <a:endParaRPr lang="en-US" dirty="0"/>
          </a:p>
        </p:txBody>
      </p:sp>
      <p:sp>
        <p:nvSpPr>
          <p:cNvPr id="4" name="Oval 3"/>
          <p:cNvSpPr/>
          <p:nvPr/>
        </p:nvSpPr>
        <p:spPr>
          <a:xfrm>
            <a:off x="6913179" y="3274326"/>
            <a:ext cx="3166280" cy="1446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ONE –WAY</a:t>
            </a:r>
          </a:p>
          <a:p>
            <a:pPr algn="ctr"/>
            <a:r>
              <a:rPr lang="en-US" sz="2400" b="1" dirty="0" smtClean="0">
                <a:solidFill>
                  <a:schemeClr val="bg1"/>
                </a:solidFill>
              </a:rPr>
              <a:t>Communication</a:t>
            </a:r>
          </a:p>
          <a:p>
            <a:pPr algn="ctr"/>
            <a:r>
              <a:rPr lang="en-US" sz="2400" b="1" dirty="0" smtClean="0">
                <a:solidFill>
                  <a:schemeClr val="bg1"/>
                </a:solidFill>
              </a:rPr>
              <a:t>Tools</a:t>
            </a:r>
            <a:endParaRPr lang="en-US" sz="2400" b="1" dirty="0">
              <a:solidFill>
                <a:schemeClr val="bg1"/>
              </a:solidFill>
            </a:endParaRPr>
          </a:p>
        </p:txBody>
      </p:sp>
      <p:sp>
        <p:nvSpPr>
          <p:cNvPr id="5" name="Oval 4"/>
          <p:cNvSpPr/>
          <p:nvPr/>
        </p:nvSpPr>
        <p:spPr>
          <a:xfrm>
            <a:off x="6094313" y="1582071"/>
            <a:ext cx="1637731" cy="106111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bg1"/>
                </a:solidFill>
              </a:rPr>
              <a:t>Document</a:t>
            </a:r>
            <a:endParaRPr lang="en-US" sz="2000" b="1" i="1" dirty="0">
              <a:solidFill>
                <a:schemeClr val="bg1"/>
              </a:solidFill>
            </a:endParaRPr>
          </a:p>
        </p:txBody>
      </p:sp>
      <p:sp>
        <p:nvSpPr>
          <p:cNvPr id="8" name="Oval 7"/>
          <p:cNvSpPr/>
          <p:nvPr/>
        </p:nvSpPr>
        <p:spPr>
          <a:xfrm>
            <a:off x="10554269" y="3467100"/>
            <a:ext cx="1637731" cy="106111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bg1"/>
                </a:solidFill>
              </a:rPr>
              <a:t>Video</a:t>
            </a:r>
            <a:endParaRPr lang="en-US" sz="2000" b="1" i="1" dirty="0">
              <a:solidFill>
                <a:schemeClr val="bg1"/>
              </a:solidFill>
            </a:endParaRPr>
          </a:p>
        </p:txBody>
      </p:sp>
      <p:sp>
        <p:nvSpPr>
          <p:cNvPr id="9" name="Oval 8"/>
          <p:cNvSpPr/>
          <p:nvPr/>
        </p:nvSpPr>
        <p:spPr>
          <a:xfrm>
            <a:off x="4711341" y="3467100"/>
            <a:ext cx="1637731" cy="106111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bg1"/>
                </a:solidFill>
              </a:rPr>
              <a:t>Audio</a:t>
            </a:r>
            <a:endParaRPr lang="en-US" sz="2000" b="1" i="1" dirty="0">
              <a:solidFill>
                <a:schemeClr val="bg1"/>
              </a:solidFill>
            </a:endParaRPr>
          </a:p>
        </p:txBody>
      </p:sp>
      <p:sp>
        <p:nvSpPr>
          <p:cNvPr id="10" name="Oval 9"/>
          <p:cNvSpPr/>
          <p:nvPr/>
        </p:nvSpPr>
        <p:spPr>
          <a:xfrm>
            <a:off x="6096000" y="5248246"/>
            <a:ext cx="1637731" cy="106111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bg1"/>
                </a:solidFill>
              </a:rPr>
              <a:t>Text</a:t>
            </a:r>
            <a:endParaRPr lang="en-US" sz="2000" b="1" i="1" dirty="0">
              <a:solidFill>
                <a:schemeClr val="bg1"/>
              </a:solidFill>
            </a:endParaRPr>
          </a:p>
        </p:txBody>
      </p:sp>
      <p:sp>
        <p:nvSpPr>
          <p:cNvPr id="11" name="Oval 10"/>
          <p:cNvSpPr/>
          <p:nvPr/>
        </p:nvSpPr>
        <p:spPr>
          <a:xfrm>
            <a:off x="9397623" y="1585120"/>
            <a:ext cx="1637731" cy="106111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bg1"/>
                </a:solidFill>
              </a:rPr>
              <a:t>PDF</a:t>
            </a:r>
            <a:endParaRPr lang="en-US" sz="2000" b="1" i="1" dirty="0">
              <a:solidFill>
                <a:schemeClr val="bg1"/>
              </a:solidFill>
            </a:endParaRPr>
          </a:p>
        </p:txBody>
      </p:sp>
      <p:sp>
        <p:nvSpPr>
          <p:cNvPr id="12" name="Oval 11"/>
          <p:cNvSpPr/>
          <p:nvPr/>
        </p:nvSpPr>
        <p:spPr>
          <a:xfrm>
            <a:off x="9403307" y="5352129"/>
            <a:ext cx="1637731" cy="106111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bg1"/>
                </a:solidFill>
              </a:rPr>
              <a:t>PPT</a:t>
            </a:r>
            <a:endParaRPr lang="en-US" sz="2000" b="1" i="1" dirty="0">
              <a:solidFill>
                <a:schemeClr val="bg1"/>
              </a:solidFill>
            </a:endParaRPr>
          </a:p>
        </p:txBody>
      </p:sp>
      <p:cxnSp>
        <p:nvCxnSpPr>
          <p:cNvPr id="16" name="Straight Connector 15"/>
          <p:cNvCxnSpPr/>
          <p:nvPr/>
        </p:nvCxnSpPr>
        <p:spPr>
          <a:xfrm flipH="1" flipV="1">
            <a:off x="7228765" y="2604253"/>
            <a:ext cx="503280" cy="841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 idx="2"/>
            <a:endCxn id="9" idx="6"/>
          </p:cNvCxnSpPr>
          <p:nvPr/>
        </p:nvCxnSpPr>
        <p:spPr>
          <a:xfrm flipH="1">
            <a:off x="6349072" y="3997657"/>
            <a:ext cx="5641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3"/>
            <a:endCxn id="10" idx="0"/>
          </p:cNvCxnSpPr>
          <p:nvPr/>
        </p:nvCxnSpPr>
        <p:spPr>
          <a:xfrm flipH="1">
            <a:off x="6914866" y="4509129"/>
            <a:ext cx="462004" cy="739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4" idx="5"/>
            <a:endCxn id="12" idx="0"/>
          </p:cNvCxnSpPr>
          <p:nvPr/>
        </p:nvCxnSpPr>
        <p:spPr>
          <a:xfrm>
            <a:off x="9615768" y="4509129"/>
            <a:ext cx="606405" cy="8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 idx="6"/>
          </p:cNvCxnSpPr>
          <p:nvPr/>
        </p:nvCxnSpPr>
        <p:spPr>
          <a:xfrm>
            <a:off x="10079459" y="3997657"/>
            <a:ext cx="5657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4" idx="7"/>
            <a:endCxn id="11" idx="4"/>
          </p:cNvCxnSpPr>
          <p:nvPr/>
        </p:nvCxnSpPr>
        <p:spPr>
          <a:xfrm flipV="1">
            <a:off x="9615768" y="2646234"/>
            <a:ext cx="600721" cy="8399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255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Two-way communication</a:t>
            </a:r>
            <a:endParaRPr lang="en-US" dirty="0">
              <a:solidFill>
                <a:schemeClr val="accent5"/>
              </a:solidFill>
            </a:endParaRPr>
          </a:p>
        </p:txBody>
      </p:sp>
      <p:sp>
        <p:nvSpPr>
          <p:cNvPr id="3" name="Content Placeholder 2"/>
          <p:cNvSpPr>
            <a:spLocks noGrp="1"/>
          </p:cNvSpPr>
          <p:nvPr>
            <p:ph idx="1"/>
          </p:nvPr>
        </p:nvSpPr>
        <p:spPr/>
        <p:txBody>
          <a:bodyPr/>
          <a:lstStyle/>
          <a:p>
            <a:r>
              <a:rPr lang="en-US" i="1" dirty="0" smtClean="0">
                <a:solidFill>
                  <a:schemeClr val="accent2"/>
                </a:solidFill>
              </a:rPr>
              <a:t>Allow students interact with each other or with the instructor . Such as:</a:t>
            </a:r>
          </a:p>
          <a:p>
            <a:pPr>
              <a:buFont typeface="Wingdings" panose="05000000000000000000" pitchFamily="2" charset="2"/>
              <a:buChar char="§"/>
            </a:pPr>
            <a:r>
              <a:rPr lang="en-US" dirty="0" smtClean="0"/>
              <a:t> Discussion forums</a:t>
            </a:r>
          </a:p>
          <a:p>
            <a:pPr>
              <a:buFont typeface="Wingdings" panose="05000000000000000000" pitchFamily="2" charset="2"/>
              <a:buChar char="§"/>
            </a:pPr>
            <a:r>
              <a:rPr lang="en-US" dirty="0" smtClean="0"/>
              <a:t> Chat system</a:t>
            </a:r>
          </a:p>
          <a:p>
            <a:pPr>
              <a:buFont typeface="Wingdings" panose="05000000000000000000" pitchFamily="2" charset="2"/>
              <a:buChar char="§"/>
            </a:pPr>
            <a:r>
              <a:rPr lang="en-US" dirty="0" smtClean="0"/>
              <a:t> Online tests/quizzes</a:t>
            </a:r>
          </a:p>
          <a:p>
            <a:pPr>
              <a:buFont typeface="Wingdings" panose="05000000000000000000" pitchFamily="2" charset="2"/>
              <a:buChar char="§"/>
            </a:pPr>
            <a:r>
              <a:rPr lang="en-US" dirty="0" smtClean="0"/>
              <a:t> Assignments</a:t>
            </a:r>
          </a:p>
          <a:p>
            <a:endParaRPr lang="en-US" dirty="0"/>
          </a:p>
        </p:txBody>
      </p:sp>
      <p:graphicFrame>
        <p:nvGraphicFramePr>
          <p:cNvPr id="5" name="Diagram 4"/>
          <p:cNvGraphicFramePr/>
          <p:nvPr>
            <p:extLst>
              <p:ext uri="{D42A27DB-BD31-4B8C-83A1-F6EECF244321}">
                <p14:modId xmlns:p14="http://schemas.microsoft.com/office/powerpoint/2010/main" val="2307093793"/>
              </p:ext>
            </p:extLst>
          </p:nvPr>
        </p:nvGraphicFramePr>
        <p:xfrm>
          <a:off x="6755643" y="3020250"/>
          <a:ext cx="4954135" cy="3265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6381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LMS</a:t>
            </a:r>
            <a:r>
              <a:rPr lang="en-US" dirty="0" smtClean="0">
                <a:solidFill>
                  <a:schemeClr val="accent5"/>
                </a:solidFill>
              </a:rPr>
              <a:t> tools for organization</a:t>
            </a:r>
            <a:endParaRPr lang="en-US" dirty="0">
              <a:solidFill>
                <a:schemeClr val="accent5"/>
              </a:solidFill>
            </a:endParaRPr>
          </a:p>
        </p:txBody>
      </p:sp>
      <p:sp>
        <p:nvSpPr>
          <p:cNvPr id="3" name="Content Placeholder 2"/>
          <p:cNvSpPr>
            <a:spLocks noGrp="1"/>
          </p:cNvSpPr>
          <p:nvPr>
            <p:ph idx="1"/>
          </p:nvPr>
        </p:nvSpPr>
        <p:spPr/>
        <p:txBody>
          <a:bodyPr/>
          <a:lstStyle/>
          <a:p>
            <a:r>
              <a:rPr lang="en-US" dirty="0" smtClean="0"/>
              <a:t>LMS allows the logical grouping of users and resources for a given  course</a:t>
            </a:r>
          </a:p>
          <a:p>
            <a:r>
              <a:rPr lang="en-US" i="1" dirty="0" smtClean="0">
                <a:solidFill>
                  <a:schemeClr val="accent2"/>
                </a:solidFill>
              </a:rPr>
              <a:t>For example:</a:t>
            </a:r>
          </a:p>
          <a:p>
            <a:r>
              <a:rPr lang="en-US" dirty="0" smtClean="0"/>
              <a:t>The site can be organized to set of : </a:t>
            </a:r>
          </a:p>
          <a:p>
            <a:r>
              <a:rPr lang="en-US" dirty="0" smtClean="0">
                <a:solidFill>
                  <a:schemeClr val="accent3"/>
                </a:solidFill>
              </a:rPr>
              <a:t>[1] </a:t>
            </a:r>
            <a:r>
              <a:rPr lang="en-US" u="sng" dirty="0" smtClean="0">
                <a:solidFill>
                  <a:schemeClr val="accent3"/>
                </a:solidFill>
              </a:rPr>
              <a:t>Activities : </a:t>
            </a:r>
            <a:r>
              <a:rPr lang="en-US" dirty="0" smtClean="0"/>
              <a:t>assignment, chat, quiz, lesson, survey…… </a:t>
            </a:r>
            <a:r>
              <a:rPr lang="en-US" dirty="0" err="1" smtClean="0"/>
              <a:t>etc</a:t>
            </a:r>
            <a:endParaRPr lang="en-US" dirty="0" smtClean="0"/>
          </a:p>
          <a:p>
            <a:r>
              <a:rPr lang="en-US" dirty="0" smtClean="0">
                <a:solidFill>
                  <a:schemeClr val="accent3"/>
                </a:solidFill>
              </a:rPr>
              <a:t>[2] </a:t>
            </a:r>
            <a:r>
              <a:rPr lang="en-US" u="sng" dirty="0" smtClean="0">
                <a:solidFill>
                  <a:schemeClr val="accent3"/>
                </a:solidFill>
              </a:rPr>
              <a:t>Resources: </a:t>
            </a:r>
            <a:r>
              <a:rPr lang="en-US" dirty="0" smtClean="0"/>
              <a:t>books, files, folders….. </a:t>
            </a:r>
            <a:r>
              <a:rPr lang="en-US" dirty="0" err="1" smtClean="0"/>
              <a:t>etc</a:t>
            </a:r>
            <a:endParaRPr lang="en-US" dirty="0" smtClean="0"/>
          </a:p>
          <a:p>
            <a:endParaRPr lang="en-US" dirty="0" smtClean="0">
              <a:solidFill>
                <a:schemeClr val="accent3"/>
              </a:solidFill>
            </a:endParaRPr>
          </a:p>
        </p:txBody>
      </p:sp>
    </p:spTree>
    <p:extLst>
      <p:ext uri="{BB962C8B-B14F-4D97-AF65-F5344CB8AC3E}">
        <p14:creationId xmlns:p14="http://schemas.microsoft.com/office/powerpoint/2010/main" val="4176472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5"/>
                </a:solidFill>
              </a:rPr>
              <a:t/>
            </a:r>
            <a:br>
              <a:rPr lang="en-US" b="1" dirty="0" smtClean="0">
                <a:solidFill>
                  <a:schemeClr val="accent5"/>
                </a:solidFill>
              </a:rPr>
            </a:br>
            <a:r>
              <a:rPr lang="en-US" b="1" dirty="0" smtClean="0">
                <a:solidFill>
                  <a:schemeClr val="accent5"/>
                </a:solidFill>
              </a:rPr>
              <a:t>What </a:t>
            </a:r>
            <a:r>
              <a:rPr lang="en-US" b="1" dirty="0">
                <a:solidFill>
                  <a:schemeClr val="accent5"/>
                </a:solidFill>
              </a:rPr>
              <a:t>is SCORM?</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2800" dirty="0"/>
              <a:t>SCORM is a set of technical standards for e-learning software products. </a:t>
            </a:r>
            <a:r>
              <a:rPr lang="en-US" sz="2800" b="1" dirty="0">
                <a:solidFill>
                  <a:schemeClr val="accent2"/>
                </a:solidFill>
              </a:rPr>
              <a:t>SCORM tells programmers how to write their code so that it can “play well” with other e-learning software</a:t>
            </a:r>
            <a:r>
              <a:rPr lang="en-US" sz="2800" dirty="0"/>
              <a:t>. It is the de facto industry standard for e-learning interoperability. Specifically, SCORM governs how online learning content and Learning Management Systems (LMSs) communicate with each other. </a:t>
            </a:r>
          </a:p>
        </p:txBody>
      </p:sp>
    </p:spTree>
    <p:extLst>
      <p:ext uri="{BB962C8B-B14F-4D97-AF65-F5344CB8AC3E}">
        <p14:creationId xmlns:p14="http://schemas.microsoft.com/office/powerpoint/2010/main" val="140158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SCORM standard</a:t>
            </a:r>
          </a:p>
        </p:txBody>
      </p:sp>
      <p:sp>
        <p:nvSpPr>
          <p:cNvPr id="3" name="Content Placeholder 2"/>
          <p:cNvSpPr>
            <a:spLocks noGrp="1"/>
          </p:cNvSpPr>
          <p:nvPr>
            <p:ph idx="1"/>
          </p:nvPr>
        </p:nvSpPr>
        <p:spPr/>
        <p:txBody>
          <a:bodyPr/>
          <a:lstStyle/>
          <a:p>
            <a:pPr fontAlgn="base"/>
            <a:r>
              <a:rPr lang="en-US" sz="2400" dirty="0"/>
              <a:t>The SCORM standard makes sure that all e-learning content and LMSs can work with each other, just like the DVD standard makes sure that all DVDs will play in all DVD players. If an LMS is SCORM conformant, it can play any content that is SCORM conformant, and any SCORM conformant content can play in any SCORM conformant LMS.</a:t>
            </a:r>
          </a:p>
          <a:p>
            <a:r>
              <a:rPr lang="en-US" dirty="0"/>
              <a:t/>
            </a:r>
            <a:br>
              <a:rPr lang="en-US" dirty="0"/>
            </a:br>
            <a:endParaRPr lang="en-US" dirty="0"/>
          </a:p>
        </p:txBody>
      </p:sp>
    </p:spTree>
    <p:extLst>
      <p:ext uri="{BB962C8B-B14F-4D97-AF65-F5344CB8AC3E}">
        <p14:creationId xmlns:p14="http://schemas.microsoft.com/office/powerpoint/2010/main" val="15233490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559</TotalTime>
  <Words>626</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Tw Cen MT</vt:lpstr>
      <vt:lpstr>Tw Cen MT Condensed</vt:lpstr>
      <vt:lpstr>Wingdings</vt:lpstr>
      <vt:lpstr>Wingdings 3</vt:lpstr>
      <vt:lpstr>Integral</vt:lpstr>
      <vt:lpstr>E-learning system</vt:lpstr>
      <vt:lpstr>E-learning system definition</vt:lpstr>
      <vt:lpstr> LMS definition</vt:lpstr>
      <vt:lpstr>LMS communication tools</vt:lpstr>
      <vt:lpstr>One-way communication </vt:lpstr>
      <vt:lpstr>Two-way communication</vt:lpstr>
      <vt:lpstr>LMS tools for organization</vt:lpstr>
      <vt:lpstr> What is SCORM? </vt:lpstr>
      <vt:lpstr>SCORM standard</vt:lpstr>
      <vt:lpstr> What does SCORM stand for? </vt:lpstr>
      <vt:lpstr>What does SCORM stand for?</vt:lpstr>
      <vt:lpstr>Sharable Content Object(SCO)</vt:lpstr>
      <vt:lpstr>E-Learning course</vt:lpstr>
      <vt:lpstr>PowerPoint Presentation</vt:lpstr>
      <vt:lpstr>Synchronous e-learning vs. asynchronous e-learning </vt:lpstr>
      <vt:lpstr> What to Look for in a Modern LMS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SCORM</dc:title>
  <dc:creator>sayed mohsen</dc:creator>
  <cp:lastModifiedBy>sayed mohsen</cp:lastModifiedBy>
  <cp:revision>36</cp:revision>
  <dcterms:created xsi:type="dcterms:W3CDTF">2018-01-09T14:22:28Z</dcterms:created>
  <dcterms:modified xsi:type="dcterms:W3CDTF">2018-01-11T02:03:28Z</dcterms:modified>
</cp:coreProperties>
</file>