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1024" r:id="rId2"/>
    <p:sldId id="1025" r:id="rId3"/>
    <p:sldId id="1026" r:id="rId4"/>
    <p:sldId id="1032" r:id="rId5"/>
    <p:sldId id="1036" r:id="rId6"/>
    <p:sldId id="1051" r:id="rId7"/>
    <p:sldId id="1038" r:id="rId8"/>
    <p:sldId id="1048" r:id="rId9"/>
    <p:sldId id="1052" r:id="rId10"/>
    <p:sldId id="1049" r:id="rId11"/>
    <p:sldId id="1039" r:id="rId12"/>
    <p:sldId id="1053" r:id="rId13"/>
    <p:sldId id="1050" r:id="rId14"/>
    <p:sldId id="1035" r:id="rId15"/>
    <p:sldId id="1037" r:id="rId16"/>
    <p:sldId id="1034" r:id="rId17"/>
    <p:sldId id="1033" r:id="rId18"/>
    <p:sldId id="1040" r:id="rId19"/>
    <p:sldId id="1046" r:id="rId20"/>
    <p:sldId id="1045" r:id="rId21"/>
    <p:sldId id="1047" r:id="rId22"/>
    <p:sldId id="1042" r:id="rId23"/>
    <p:sldId id="1044" r:id="rId24"/>
    <p:sldId id="1043" r:id="rId25"/>
    <p:sldId id="1041" r:id="rId26"/>
  </p:sldIdLst>
  <p:sldSz cx="9144000" cy="6858000" type="screen4x3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0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1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9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0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F6F3-4296-4A74-A83C-699E5ECB7E4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3492-A7F4-49BA-9933-534FC0D04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4100B-0D82-3727-0B41-CCC823B1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3F175-9235-E0A3-2EE1-7B46F951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 ▷◁</a:t>
            </a:r>
          </a:p>
          <a:p>
            <a:r>
              <a:rPr lang="el-GR" b="0" i="0" dirty="0">
                <a:effectLst/>
                <a:latin typeface="Arial" panose="020B0604020202020204" pitchFamily="34" charset="0"/>
              </a:rPr>
              <a:t>σ</a:t>
            </a:r>
            <a:br>
              <a:rPr lang="el-GR" dirty="0"/>
            </a:br>
            <a:r>
              <a:rPr lang="el-GR" b="0" i="0" dirty="0">
                <a:effectLst/>
                <a:latin typeface="Arial" panose="020B0604020202020204" pitchFamily="34" charset="0"/>
              </a:rPr>
              <a:t>π</a:t>
            </a:r>
            <a:br>
              <a:rPr lang="el-GR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×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−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∪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l-GR" b="0" i="0" dirty="0">
                <a:effectLst/>
                <a:latin typeface="Arial" panose="020B0604020202020204" pitchFamily="34" charset="0"/>
              </a:rPr>
              <a:t>Π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ρ</a:t>
            </a:r>
          </a:p>
        </p:txBody>
      </p:sp>
    </p:spTree>
    <p:extLst>
      <p:ext uri="{BB962C8B-B14F-4D97-AF65-F5344CB8AC3E}">
        <p14:creationId xmlns:p14="http://schemas.microsoft.com/office/powerpoint/2010/main" val="276727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2488389" y="1432595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,Trip.mpid,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946578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287997" y="6087275"/>
            <a:ext cx="1312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339528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5670528" y="553184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506539" y="3545777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50000" dirty="0"/>
              <a:t>M</a:t>
            </a:r>
            <a:r>
              <a:rPr lang="en-US" altLang="zh-CN" sz="3200" baseline="-75000" dirty="0"/>
              <a:t>trip</a:t>
            </a:r>
            <a:r>
              <a:rPr lang="en-US" altLang="zh-CN" sz="4000" baseline="-25000" dirty="0"/>
              <a:t> (kPQ.add(mpid, d))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2100770" y="4782063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k)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AEAC72-48B9-747D-EB9B-31443A48EA81}"/>
              </a:ext>
            </a:extLst>
          </p:cNvPr>
          <p:cNvCxnSpPr>
            <a:cxnSpLocks/>
          </p:cNvCxnSpPr>
          <p:nvPr/>
        </p:nvCxnSpPr>
        <p:spPr>
          <a:xfrm flipV="1">
            <a:off x="4259020" y="4338797"/>
            <a:ext cx="0" cy="64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>
            <a:cxnSpLocks/>
          </p:cNvCxnSpPr>
          <p:nvPr/>
        </p:nvCxnSpPr>
        <p:spPr>
          <a:xfrm flipV="1">
            <a:off x="4276409" y="3234154"/>
            <a:ext cx="0" cy="55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95A81B3-80BA-DEFF-CEE2-92FD70ADBB60}"/>
              </a:ext>
            </a:extLst>
          </p:cNvPr>
          <p:cNvSpPr txBox="1"/>
          <p:nvPr/>
        </p:nvSpPr>
        <p:spPr>
          <a:xfrm>
            <a:off x="3507407" y="2406385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25000" dirty="0"/>
              <a:t> (kPQ)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D10714F-FC5B-2535-04EC-A8FC41F7378A}"/>
              </a:ext>
            </a:extLst>
          </p:cNvPr>
          <p:cNvCxnSpPr>
            <a:cxnSpLocks/>
          </p:cNvCxnSpPr>
          <p:nvPr/>
        </p:nvCxnSpPr>
        <p:spPr>
          <a:xfrm>
            <a:off x="6403996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405036D-4215-C8A0-3340-987BBCD1A768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5739B9-63D2-A8FB-FA9C-C92C8A420FA0}"/>
              </a:ext>
            </a:extLst>
          </p:cNvPr>
          <p:cNvSpPr txBox="1"/>
          <p:nvPr/>
        </p:nvSpPr>
        <p:spPr>
          <a:xfrm>
            <a:off x="7821773" y="558196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94131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2641814" y="1432595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,poi.geo,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946578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287997" y="6087275"/>
            <a:ext cx="1312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POI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339528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5670528" y="553184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432895" y="3398489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ρ</a:t>
            </a:r>
            <a:r>
              <a:rPr lang="en-US" altLang="zh-CN" sz="4000" baseline="-50000" dirty="0"/>
              <a:t>M</a:t>
            </a:r>
            <a:r>
              <a:rPr lang="en-US" altLang="zh-CN" sz="4000" baseline="-25000" dirty="0"/>
              <a:t> (π*(σ</a:t>
            </a:r>
            <a:r>
              <a:rPr lang="en-US" altLang="zh-CN" sz="4000" baseline="-50000" dirty="0"/>
              <a:t>mbr overlap t</a:t>
            </a:r>
            <a:r>
              <a:rPr lang="en-US" altLang="zh-CN" sz="4000" baseline="-25000" dirty="0"/>
              <a:t> (mpid))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/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4000" baseline="-25000" dirty="0"/>
                  <a:t>count(*)(M)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blipFill>
                <a:blip r:embed="rId2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323BABD-8A2F-4046-9C04-39284DA8A9C5}"/>
              </a:ext>
            </a:extLst>
          </p:cNvPr>
          <p:cNvSpPr txBox="1"/>
          <p:nvPr/>
        </p:nvSpPr>
        <p:spPr>
          <a:xfrm>
            <a:off x="3924193" y="2504548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&lt; k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1894CA-B0C5-9E30-AEB7-86B65B337085}"/>
              </a:ext>
            </a:extLst>
          </p:cNvPr>
          <p:cNvCxnSpPr>
            <a:cxnSpLocks/>
          </p:cNvCxnSpPr>
          <p:nvPr/>
        </p:nvCxnSpPr>
        <p:spPr>
          <a:xfrm flipH="1">
            <a:off x="3856005" y="3113743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BA15E7-F71F-DC07-50C5-FE86EB1CDE4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94390" y="2681237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8023D-C4F6-854B-048C-6F32A145BCD5}"/>
              </a:ext>
            </a:extLst>
          </p:cNvPr>
          <p:cNvSpPr txBox="1"/>
          <p:nvPr/>
        </p:nvSpPr>
        <p:spPr>
          <a:xfrm>
            <a:off x="4452726" y="2541253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000" dirty="0"/>
              <a:t>σ</a:t>
            </a:r>
            <a:r>
              <a:rPr lang="en-US" sz="4000" baseline="-25000" dirty="0"/>
              <a:t>expand(mbr, d*2) (M)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2389209" y="4800474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POI.geo, k)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AEAC72-48B9-747D-EB9B-31443A48EA81}"/>
              </a:ext>
            </a:extLst>
          </p:cNvPr>
          <p:cNvCxnSpPr>
            <a:cxnSpLocks/>
          </p:cNvCxnSpPr>
          <p:nvPr/>
        </p:nvCxnSpPr>
        <p:spPr>
          <a:xfrm flipV="1">
            <a:off x="4259020" y="4375619"/>
            <a:ext cx="0" cy="61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>
            <a:cxnSpLocks/>
          </p:cNvCxnSpPr>
          <p:nvPr/>
        </p:nvCxnSpPr>
        <p:spPr>
          <a:xfrm flipV="1">
            <a:off x="4276409" y="3200043"/>
            <a:ext cx="0" cy="5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878E96-6FFF-3B96-418F-125AADFABC4D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1899246" y="1432595"/>
            <a:ext cx="5696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 ‘POINT (10 ,10)’,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3842567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4260066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432895" y="3269612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ρ</a:t>
            </a:r>
            <a:r>
              <a:rPr lang="en-US" altLang="zh-CN" sz="4000" baseline="-50000" dirty="0"/>
              <a:t>M</a:t>
            </a:r>
            <a:r>
              <a:rPr lang="en-US" altLang="zh-CN" sz="4000" baseline="-25000" dirty="0"/>
              <a:t> (π*(σ</a:t>
            </a:r>
            <a:r>
              <a:rPr lang="en-US" altLang="zh-CN" sz="4000" baseline="-50000" dirty="0"/>
              <a:t>mbr overlap t</a:t>
            </a:r>
            <a:r>
              <a:rPr lang="en-US" altLang="zh-CN" sz="4000" baseline="-25000" dirty="0"/>
              <a:t> (mpid))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/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4000" baseline="-25000" dirty="0"/>
                  <a:t>count(*)(M)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blipFill>
                <a:blip r:embed="rId2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323BABD-8A2F-4046-9C04-39284DA8A9C5}"/>
              </a:ext>
            </a:extLst>
          </p:cNvPr>
          <p:cNvSpPr txBox="1"/>
          <p:nvPr/>
        </p:nvSpPr>
        <p:spPr>
          <a:xfrm>
            <a:off x="3924193" y="2504548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&lt; k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1894CA-B0C5-9E30-AEB7-86B65B337085}"/>
              </a:ext>
            </a:extLst>
          </p:cNvPr>
          <p:cNvCxnSpPr>
            <a:cxnSpLocks/>
          </p:cNvCxnSpPr>
          <p:nvPr/>
        </p:nvCxnSpPr>
        <p:spPr>
          <a:xfrm flipH="1">
            <a:off x="3856005" y="3113743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BA15E7-F71F-DC07-50C5-FE86EB1CDE4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94390" y="2681237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8023D-C4F6-854B-048C-6F32A145BCD5}"/>
              </a:ext>
            </a:extLst>
          </p:cNvPr>
          <p:cNvSpPr txBox="1"/>
          <p:nvPr/>
        </p:nvSpPr>
        <p:spPr>
          <a:xfrm>
            <a:off x="4452726" y="2541253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000" dirty="0"/>
              <a:t>σ</a:t>
            </a:r>
            <a:r>
              <a:rPr lang="en-US" sz="4000" baseline="-25000" dirty="0"/>
              <a:t>expand(mbr, d*2) (M)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1861435" y="4806611"/>
            <a:ext cx="617792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‘POINT (10 ,10)’, k)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75E119-4379-0DFF-3CFD-1407014D941E}"/>
              </a:ext>
            </a:extLst>
          </p:cNvPr>
          <p:cNvCxnSpPr>
            <a:cxnSpLocks/>
          </p:cNvCxnSpPr>
          <p:nvPr/>
        </p:nvCxnSpPr>
        <p:spPr>
          <a:xfrm flipV="1">
            <a:off x="4259020" y="4265154"/>
            <a:ext cx="0" cy="6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/>
          <p:nvPr/>
        </p:nvCxnSpPr>
        <p:spPr>
          <a:xfrm flipV="1">
            <a:off x="4276409" y="3200043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878E96-6FFF-3B96-418F-125AADFABC4D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968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2752280" y="1432595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,Trip.mpid,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946578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287997" y="6087275"/>
            <a:ext cx="1312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339528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5670528" y="553184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432895" y="3269612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ρ</a:t>
            </a:r>
            <a:r>
              <a:rPr lang="en-US" altLang="zh-CN" sz="4000" baseline="-50000" dirty="0"/>
              <a:t>M</a:t>
            </a:r>
            <a:r>
              <a:rPr lang="en-US" altLang="zh-CN" sz="4000" baseline="-25000" dirty="0"/>
              <a:t> (π*(σ</a:t>
            </a:r>
            <a:r>
              <a:rPr lang="en-US" altLang="zh-CN" sz="4000" baseline="-50000" dirty="0"/>
              <a:t>mbr overlap t</a:t>
            </a:r>
            <a:r>
              <a:rPr lang="en-US" altLang="zh-CN" sz="4000" baseline="-25000" dirty="0"/>
              <a:t> (mpid))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/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40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4000" baseline="-25000" dirty="0"/>
                  <a:t>count(*)(M)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3714A0-10D7-36FB-50EB-26713C19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61" y="2470626"/>
                <a:ext cx="2463777" cy="693716"/>
              </a:xfrm>
              <a:prstGeom prst="rect">
                <a:avLst/>
              </a:prstGeom>
              <a:blipFill>
                <a:blip r:embed="rId2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323BABD-8A2F-4046-9C04-39284DA8A9C5}"/>
              </a:ext>
            </a:extLst>
          </p:cNvPr>
          <p:cNvSpPr txBox="1"/>
          <p:nvPr/>
        </p:nvSpPr>
        <p:spPr>
          <a:xfrm>
            <a:off x="3924193" y="2504548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&lt; k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1894CA-B0C5-9E30-AEB7-86B65B337085}"/>
              </a:ext>
            </a:extLst>
          </p:cNvPr>
          <p:cNvCxnSpPr>
            <a:cxnSpLocks/>
          </p:cNvCxnSpPr>
          <p:nvPr/>
        </p:nvCxnSpPr>
        <p:spPr>
          <a:xfrm flipH="1">
            <a:off x="3856005" y="3113743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4BA15E7-F71F-DC07-50C5-FE86EB1CDE4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894390" y="2681237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8023D-C4F6-854B-048C-6F32A145BCD5}"/>
              </a:ext>
            </a:extLst>
          </p:cNvPr>
          <p:cNvSpPr txBox="1"/>
          <p:nvPr/>
        </p:nvSpPr>
        <p:spPr>
          <a:xfrm>
            <a:off x="4452726" y="2541253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000" dirty="0"/>
              <a:t>σ</a:t>
            </a:r>
            <a:r>
              <a:rPr lang="en-US" sz="4000" baseline="-25000" dirty="0"/>
              <a:t>expand(mbr, d*2) (M)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2174414" y="4800474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k)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75E119-4379-0DFF-3CFD-1407014D941E}"/>
              </a:ext>
            </a:extLst>
          </p:cNvPr>
          <p:cNvCxnSpPr>
            <a:cxnSpLocks/>
          </p:cNvCxnSpPr>
          <p:nvPr/>
        </p:nvCxnSpPr>
        <p:spPr>
          <a:xfrm flipV="1">
            <a:off x="4259020" y="4289702"/>
            <a:ext cx="0" cy="61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/>
          <p:nvPr/>
        </p:nvCxnSpPr>
        <p:spPr>
          <a:xfrm flipV="1">
            <a:off x="4276409" y="3200043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878E96-6FFF-3B96-418F-125AADFABC4D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EA8463-2CD1-6B48-604E-DC7463746ECF}"/>
              </a:ext>
            </a:extLst>
          </p:cNvPr>
          <p:cNvCxnSpPr>
            <a:cxnSpLocks/>
          </p:cNvCxnSpPr>
          <p:nvPr/>
        </p:nvCxnSpPr>
        <p:spPr>
          <a:xfrm>
            <a:off x="6419380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99C7520-26AA-D812-2820-66DC6542F3DA}"/>
              </a:ext>
            </a:extLst>
          </p:cNvPr>
          <p:cNvSpPr txBox="1"/>
          <p:nvPr/>
        </p:nvSpPr>
        <p:spPr>
          <a:xfrm flipH="1">
            <a:off x="7880318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3966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3186284" y="4084804"/>
            <a:ext cx="483342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sfunc(s1.trajectory, s2.trajectory, k)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4320629" y="2081131"/>
            <a:ext cx="149107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ffunc(M)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/>
              <p:nvPr/>
            </p:nvSpPr>
            <p:spPr>
              <a:xfrm>
                <a:off x="3448170" y="1508922"/>
                <a:ext cx="4076667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baseline="-25000" dirty="0"/>
                  <a:t>knn(T1.</a:t>
                </a:r>
                <a:r>
                  <a:rPr lang="en-US" altLang="zh-CN" sz="2800" baseline="-25000" dirty="0"/>
                  <a:t>mpid</a:t>
                </a:r>
                <a:r>
                  <a:rPr lang="en-US" sz="2800" baseline="-25000" dirty="0"/>
                  <a:t>, T2.</a:t>
                </a:r>
                <a:r>
                  <a:rPr lang="en-US" altLang="zh-CN" sz="2800" baseline="-25000" dirty="0"/>
                  <a:t>mpid</a:t>
                </a:r>
                <a:r>
                  <a:rPr lang="en-US" sz="2800" baseline="-25000" dirty="0"/>
                  <a:t>, k)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170" y="1508922"/>
                <a:ext cx="4076667" cy="513282"/>
              </a:xfrm>
              <a:prstGeom prst="rect">
                <a:avLst/>
              </a:prstGeom>
              <a:blipFill>
                <a:blip r:embed="rId2"/>
                <a:stretch>
                  <a:fillRect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3337258" y="5242215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668258" y="5247706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670923" y="4517150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6001923" y="4479303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3135962" y="2053055"/>
            <a:ext cx="3626915" cy="23699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0DD88F-4E79-A712-E225-F5E47C880A6B}"/>
              </a:ext>
            </a:extLst>
          </p:cNvPr>
          <p:cNvCxnSpPr>
            <a:cxnSpLocks/>
          </p:cNvCxnSpPr>
          <p:nvPr/>
        </p:nvCxnSpPr>
        <p:spPr>
          <a:xfrm>
            <a:off x="4720335" y="3811025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6DF6C0-1BB2-776D-73F3-38B89F523555}"/>
              </a:ext>
            </a:extLst>
          </p:cNvPr>
          <p:cNvSpPr txBox="1"/>
          <p:nvPr/>
        </p:nvSpPr>
        <p:spPr>
          <a:xfrm>
            <a:off x="4136399" y="3468776"/>
            <a:ext cx="1859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mpoint_oid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80DF8E-CBEE-23C8-7591-79A532200035}"/>
              </a:ext>
            </a:extLst>
          </p:cNvPr>
          <p:cNvCxnSpPr>
            <a:cxnSpLocks/>
          </p:cNvCxnSpPr>
          <p:nvPr/>
        </p:nvCxnSpPr>
        <p:spPr>
          <a:xfrm>
            <a:off x="4738772" y="1341320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909F-CF37-0A53-24F8-E44A0345DE15}"/>
              </a:ext>
            </a:extLst>
          </p:cNvPr>
          <p:cNvSpPr txBox="1"/>
          <p:nvPr/>
        </p:nvSpPr>
        <p:spPr>
          <a:xfrm>
            <a:off x="4535372" y="886855"/>
            <a:ext cx="734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π</a:t>
            </a:r>
            <a:r>
              <a:rPr lang="en-US" sz="2100" baseline="-25000" dirty="0"/>
              <a:t>M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1B2529-2CA4-483E-7DC9-E0EE1BACD66D}"/>
              </a:ext>
            </a:extLst>
          </p:cNvPr>
          <p:cNvCxnSpPr>
            <a:cxnSpLocks/>
          </p:cNvCxnSpPr>
          <p:nvPr/>
        </p:nvCxnSpPr>
        <p:spPr>
          <a:xfrm>
            <a:off x="4720335" y="3219600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65CFE35-2437-2907-8EA2-66F240C8ED47}"/>
              </a:ext>
            </a:extLst>
          </p:cNvPr>
          <p:cNvCxnSpPr>
            <a:cxnSpLocks/>
          </p:cNvCxnSpPr>
          <p:nvPr/>
        </p:nvCxnSpPr>
        <p:spPr>
          <a:xfrm>
            <a:off x="4731610" y="2365162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362FEBD-2777-DBB0-E71D-14276C1293A5}"/>
              </a:ext>
            </a:extLst>
          </p:cNvPr>
          <p:cNvCxnSpPr>
            <a:cxnSpLocks/>
          </p:cNvCxnSpPr>
          <p:nvPr/>
        </p:nvCxnSpPr>
        <p:spPr>
          <a:xfrm>
            <a:off x="4724448" y="2824412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C4D13-9FC9-C92D-16E1-735D488F73E3}"/>
                  </a:ext>
                </a:extLst>
              </p:cNvPr>
              <p:cNvSpPr txBox="1"/>
              <p:nvPr/>
            </p:nvSpPr>
            <p:spPr>
              <a:xfrm>
                <a:off x="3497265" y="2899405"/>
                <a:ext cx="47752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700" dirty="0"/>
                  <a:t>ρ</a:t>
                </a:r>
                <a:r>
                  <a:rPr lang="en-US" sz="1700" baseline="-25000" dirty="0"/>
                  <a:t>M</a:t>
                </a:r>
                <a:r>
                  <a:rPr lang="el-GR" sz="1700" dirty="0"/>
                  <a:t>π</a:t>
                </a:r>
                <a:r>
                  <a:rPr lang="en-US" sz="1700" baseline="-40000" dirty="0"/>
                  <a:t>*</a:t>
                </a:r>
                <a:r>
                  <a:rPr lang="en-US" sz="1700" dirty="0"/>
                  <a:t>(</a:t>
                </a:r>
                <a:r>
                  <a:rPr lang="el-GR" sz="1700" dirty="0"/>
                  <a:t>σ</a:t>
                </a:r>
                <a:r>
                  <a:rPr lang="en-US" sz="1700" baseline="-25000" dirty="0"/>
                  <a:t>radius = </a:t>
                </a:r>
                <a:r>
                  <a:rPr lang="el-GR" sz="1700" baseline="-25000" dirty="0"/>
                  <a:t>α</a:t>
                </a:r>
                <a14:m>
                  <m:oMath xmlns:m="http://schemas.openxmlformats.org/officeDocument/2006/math">
                    <m:r>
                      <a:rPr lang="en-US" sz="17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</a:t>
                </a:r>
                <a:r>
                  <a:rPr lang="en-US" dirty="0"/>
                  <a:t>mpoint_oid</a:t>
                </a:r>
                <a:r>
                  <a:rPr lang="en-US" sz="1700" dirty="0"/>
                  <a:t>))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C4D13-9FC9-C92D-16E1-735D488F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65" y="2899405"/>
                <a:ext cx="4775291" cy="369332"/>
              </a:xfrm>
              <a:prstGeom prst="rect">
                <a:avLst/>
              </a:prstGeom>
              <a:blipFill>
                <a:blip r:embed="rId3"/>
                <a:stretch>
                  <a:fillRect l="-8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08A99C-4789-8308-CAAB-41EAD97A5AF0}"/>
                  </a:ext>
                </a:extLst>
              </p:cNvPr>
              <p:cNvSpPr txBox="1"/>
              <p:nvPr/>
            </p:nvSpPr>
            <p:spPr>
              <a:xfrm>
                <a:off x="3325515" y="2510771"/>
                <a:ext cx="2463777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700" dirty="0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700" baseline="-25000" dirty="0"/>
                  <a:t>count(*)</a:t>
                </a:r>
                <a:r>
                  <a:rPr lang="en-US" sz="1700" dirty="0"/>
                  <a:t>(M)</a:t>
                </a:r>
                <a:endParaRPr lang="en-US" sz="1700" baseline="-25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08A99C-4789-8308-CAAB-41EAD97A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15" y="2510771"/>
                <a:ext cx="2463777" cy="353943"/>
              </a:xfrm>
              <a:prstGeom prst="rect">
                <a:avLst/>
              </a:prstGeom>
              <a:blipFill>
                <a:blip r:embed="rId4"/>
                <a:stretch>
                  <a:fillRect l="-495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293C9C6-4DBC-78E0-9994-1B52C7BCD3E5}"/>
              </a:ext>
            </a:extLst>
          </p:cNvPr>
          <p:cNvSpPr txBox="1"/>
          <p:nvPr/>
        </p:nvSpPr>
        <p:spPr>
          <a:xfrm>
            <a:off x="4602948" y="2531878"/>
            <a:ext cx="149107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&lt; k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454F2-DC3E-5ADB-36CD-4A07E2872759}"/>
              </a:ext>
            </a:extLst>
          </p:cNvPr>
          <p:cNvCxnSpPr/>
          <p:nvPr/>
        </p:nvCxnSpPr>
        <p:spPr>
          <a:xfrm>
            <a:off x="4501197" y="2604809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8294AC-510E-54A9-2233-BD772BC1A6EE}"/>
              </a:ext>
            </a:extLst>
          </p:cNvPr>
          <p:cNvCxnSpPr>
            <a:cxnSpLocks/>
          </p:cNvCxnSpPr>
          <p:nvPr/>
        </p:nvCxnSpPr>
        <p:spPr>
          <a:xfrm flipH="1">
            <a:off x="4486125" y="2824412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1A97-C24D-9789-A2C2-095541BE45BC}"/>
                  </a:ext>
                </a:extLst>
              </p:cNvPr>
              <p:cNvSpPr txBox="1"/>
              <p:nvPr/>
            </p:nvSpPr>
            <p:spPr>
              <a:xfrm>
                <a:off x="5077405" y="2516631"/>
                <a:ext cx="1904498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700" dirty="0"/>
                  <a:t>σ</a:t>
                </a:r>
                <a:r>
                  <a:rPr lang="en-US" sz="1700" baseline="-25000" dirty="0"/>
                  <a:t>radius = </a:t>
                </a:r>
                <a:r>
                  <a:rPr lang="el-GR" sz="1700" baseline="-25000" dirty="0"/>
                  <a:t>α</a:t>
                </a:r>
                <a:r>
                  <a:rPr lang="en-US" sz="1700" baseline="-25000" dirty="0"/>
                  <a:t> * 2</a:t>
                </a:r>
                <a14:m>
                  <m:oMath xmlns:m="http://schemas.openxmlformats.org/officeDocument/2006/math">
                    <m:r>
                      <a:rPr lang="en-US" sz="17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(M)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1A97-C24D-9789-A2C2-095541BE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05" y="2516631"/>
                <a:ext cx="1904498" cy="353943"/>
              </a:xfrm>
              <a:prstGeom prst="rect">
                <a:avLst/>
              </a:prstGeom>
              <a:blipFill>
                <a:blip r:embed="rId5"/>
                <a:stretch>
                  <a:fillRect l="-2244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7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3186284" y="4084804"/>
            <a:ext cx="483342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sfunc(s1.trajectory, s2.trajectory, k)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4320629" y="2081131"/>
            <a:ext cx="149107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ffunc(M)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/>
              <p:nvPr/>
            </p:nvSpPr>
            <p:spPr>
              <a:xfrm>
                <a:off x="3448170" y="1508922"/>
                <a:ext cx="4076667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baseline="-25000" dirty="0"/>
                  <a:t>knn(T1.</a:t>
                </a:r>
                <a:r>
                  <a:rPr lang="en-US" altLang="zh-CN" sz="2800" baseline="-25000" dirty="0"/>
                  <a:t>mpid</a:t>
                </a:r>
                <a:r>
                  <a:rPr lang="en-US" sz="2800" baseline="-25000" dirty="0"/>
                  <a:t>, T2.</a:t>
                </a:r>
                <a:r>
                  <a:rPr lang="en-US" altLang="zh-CN" sz="2800" baseline="-25000" dirty="0"/>
                  <a:t>mpid</a:t>
                </a:r>
                <a:r>
                  <a:rPr lang="en-US" sz="2800" baseline="-25000" dirty="0"/>
                  <a:t>, k)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170" y="1508922"/>
                <a:ext cx="4076667" cy="513282"/>
              </a:xfrm>
              <a:prstGeom prst="rect">
                <a:avLst/>
              </a:prstGeom>
              <a:blipFill>
                <a:blip r:embed="rId2"/>
                <a:stretch>
                  <a:fillRect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3337258" y="5242215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668258" y="5247706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670923" y="4517150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6001923" y="4479303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3135962" y="2053055"/>
            <a:ext cx="3626915" cy="23699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0DD88F-4E79-A712-E225-F5E47C880A6B}"/>
              </a:ext>
            </a:extLst>
          </p:cNvPr>
          <p:cNvCxnSpPr>
            <a:cxnSpLocks/>
          </p:cNvCxnSpPr>
          <p:nvPr/>
        </p:nvCxnSpPr>
        <p:spPr>
          <a:xfrm>
            <a:off x="4720335" y="3811025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6DF6C0-1BB2-776D-73F3-38B89F523555}"/>
              </a:ext>
            </a:extLst>
          </p:cNvPr>
          <p:cNvSpPr txBox="1"/>
          <p:nvPr/>
        </p:nvSpPr>
        <p:spPr>
          <a:xfrm>
            <a:off x="4136399" y="3468776"/>
            <a:ext cx="185938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mpoint_oid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80DF8E-CBEE-23C8-7591-79A532200035}"/>
              </a:ext>
            </a:extLst>
          </p:cNvPr>
          <p:cNvCxnSpPr>
            <a:cxnSpLocks/>
          </p:cNvCxnSpPr>
          <p:nvPr/>
        </p:nvCxnSpPr>
        <p:spPr>
          <a:xfrm>
            <a:off x="4738772" y="1341320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909F-CF37-0A53-24F8-E44A0345DE15}"/>
              </a:ext>
            </a:extLst>
          </p:cNvPr>
          <p:cNvSpPr txBox="1"/>
          <p:nvPr/>
        </p:nvSpPr>
        <p:spPr>
          <a:xfrm>
            <a:off x="4535372" y="886855"/>
            <a:ext cx="734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π</a:t>
            </a:r>
            <a:r>
              <a:rPr lang="en-US" sz="2100" baseline="-25000" dirty="0"/>
              <a:t>M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E1B2529-2CA4-483E-7DC9-E0EE1BACD66D}"/>
              </a:ext>
            </a:extLst>
          </p:cNvPr>
          <p:cNvCxnSpPr>
            <a:cxnSpLocks/>
          </p:cNvCxnSpPr>
          <p:nvPr/>
        </p:nvCxnSpPr>
        <p:spPr>
          <a:xfrm>
            <a:off x="4720335" y="3219600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65CFE35-2437-2907-8EA2-66F240C8ED47}"/>
              </a:ext>
            </a:extLst>
          </p:cNvPr>
          <p:cNvCxnSpPr>
            <a:cxnSpLocks/>
          </p:cNvCxnSpPr>
          <p:nvPr/>
        </p:nvCxnSpPr>
        <p:spPr>
          <a:xfrm>
            <a:off x="4731610" y="2365162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362FEBD-2777-DBB0-E71D-14276C1293A5}"/>
              </a:ext>
            </a:extLst>
          </p:cNvPr>
          <p:cNvCxnSpPr>
            <a:cxnSpLocks/>
          </p:cNvCxnSpPr>
          <p:nvPr/>
        </p:nvCxnSpPr>
        <p:spPr>
          <a:xfrm>
            <a:off x="4724448" y="2824412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C4D13-9FC9-C92D-16E1-735D488F73E3}"/>
                  </a:ext>
                </a:extLst>
              </p:cNvPr>
              <p:cNvSpPr txBox="1"/>
              <p:nvPr/>
            </p:nvSpPr>
            <p:spPr>
              <a:xfrm>
                <a:off x="3497265" y="2899405"/>
                <a:ext cx="47752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700" dirty="0"/>
                  <a:t>ρ</a:t>
                </a:r>
                <a:r>
                  <a:rPr lang="en-US" sz="1700" baseline="-25000" dirty="0"/>
                  <a:t>M</a:t>
                </a:r>
                <a:r>
                  <a:rPr lang="el-GR" sz="1700" dirty="0"/>
                  <a:t>π</a:t>
                </a:r>
                <a:r>
                  <a:rPr lang="en-US" sz="1700" baseline="-40000" dirty="0"/>
                  <a:t>*</a:t>
                </a:r>
                <a:r>
                  <a:rPr lang="en-US" sz="1700" dirty="0"/>
                  <a:t>(</a:t>
                </a:r>
                <a:r>
                  <a:rPr lang="el-GR" sz="1700" dirty="0"/>
                  <a:t>σ</a:t>
                </a:r>
                <a:r>
                  <a:rPr lang="en-US" sz="1700" baseline="-25000" dirty="0"/>
                  <a:t>radius = </a:t>
                </a:r>
                <a:r>
                  <a:rPr lang="el-GR" sz="1700" baseline="-25000" dirty="0"/>
                  <a:t>α</a:t>
                </a:r>
                <a14:m>
                  <m:oMath xmlns:m="http://schemas.openxmlformats.org/officeDocument/2006/math">
                    <m:r>
                      <a:rPr lang="en-US" sz="17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</a:t>
                </a:r>
                <a:r>
                  <a:rPr lang="en-US" dirty="0"/>
                  <a:t>mpoint_oid</a:t>
                </a:r>
                <a:r>
                  <a:rPr lang="en-US" sz="1700" dirty="0"/>
                  <a:t>))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6C4D13-9FC9-C92D-16E1-735D488F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65" y="2899405"/>
                <a:ext cx="4775291" cy="369332"/>
              </a:xfrm>
              <a:prstGeom prst="rect">
                <a:avLst/>
              </a:prstGeom>
              <a:blipFill>
                <a:blip r:embed="rId3"/>
                <a:stretch>
                  <a:fillRect l="-8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08A99C-4789-8308-CAAB-41EAD97A5AF0}"/>
                  </a:ext>
                </a:extLst>
              </p:cNvPr>
              <p:cNvSpPr txBox="1"/>
              <p:nvPr/>
            </p:nvSpPr>
            <p:spPr>
              <a:xfrm>
                <a:off x="3325515" y="2510771"/>
                <a:ext cx="2463777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700" dirty="0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1700" baseline="-25000" dirty="0"/>
                  <a:t>count(*)</a:t>
                </a:r>
                <a:r>
                  <a:rPr lang="en-US" sz="1700" dirty="0"/>
                  <a:t>(M)</a:t>
                </a:r>
                <a:endParaRPr lang="en-US" sz="1700" baseline="-25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08A99C-4789-8308-CAAB-41EAD97A5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15" y="2510771"/>
                <a:ext cx="2463777" cy="353943"/>
              </a:xfrm>
              <a:prstGeom prst="rect">
                <a:avLst/>
              </a:prstGeom>
              <a:blipFill>
                <a:blip r:embed="rId4"/>
                <a:stretch>
                  <a:fillRect l="-495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293C9C6-4DBC-78E0-9994-1B52C7BCD3E5}"/>
              </a:ext>
            </a:extLst>
          </p:cNvPr>
          <p:cNvSpPr txBox="1"/>
          <p:nvPr/>
        </p:nvSpPr>
        <p:spPr>
          <a:xfrm>
            <a:off x="4602948" y="2531878"/>
            <a:ext cx="149107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&lt; k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454F2-DC3E-5ADB-36CD-4A07E2872759}"/>
              </a:ext>
            </a:extLst>
          </p:cNvPr>
          <p:cNvCxnSpPr/>
          <p:nvPr/>
        </p:nvCxnSpPr>
        <p:spPr>
          <a:xfrm>
            <a:off x="4501197" y="2604809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8294AC-510E-54A9-2233-BD772BC1A6EE}"/>
              </a:ext>
            </a:extLst>
          </p:cNvPr>
          <p:cNvCxnSpPr>
            <a:cxnSpLocks/>
          </p:cNvCxnSpPr>
          <p:nvPr/>
        </p:nvCxnSpPr>
        <p:spPr>
          <a:xfrm flipH="1">
            <a:off x="4486125" y="2824412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1A97-C24D-9789-A2C2-095541BE45BC}"/>
                  </a:ext>
                </a:extLst>
              </p:cNvPr>
              <p:cNvSpPr txBox="1"/>
              <p:nvPr/>
            </p:nvSpPr>
            <p:spPr>
              <a:xfrm>
                <a:off x="5077405" y="2516631"/>
                <a:ext cx="1904498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700" dirty="0"/>
                  <a:t>σ</a:t>
                </a:r>
                <a:r>
                  <a:rPr lang="en-US" sz="1700" baseline="-25000" dirty="0"/>
                  <a:t>radius = </a:t>
                </a:r>
                <a:r>
                  <a:rPr lang="el-GR" sz="1700" baseline="-25000" dirty="0"/>
                  <a:t>α</a:t>
                </a:r>
                <a:r>
                  <a:rPr lang="en-US" sz="1700" baseline="-25000" dirty="0"/>
                  <a:t> * 2</a:t>
                </a:r>
                <a14:m>
                  <m:oMath xmlns:m="http://schemas.openxmlformats.org/officeDocument/2006/math">
                    <m:r>
                      <a:rPr lang="en-US" sz="17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(M)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6E1A97-C24D-9789-A2C2-095541BE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05" y="2516631"/>
                <a:ext cx="1904498" cy="353943"/>
              </a:xfrm>
              <a:prstGeom prst="rect">
                <a:avLst/>
              </a:prstGeom>
              <a:blipFill>
                <a:blip r:embed="rId5"/>
                <a:stretch>
                  <a:fillRect l="-2244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77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2E2606-67D7-C9D8-2F1D-7E1540E163FA}"/>
              </a:ext>
            </a:extLst>
          </p:cNvPr>
          <p:cNvCxnSpPr>
            <a:cxnSpLocks/>
          </p:cNvCxnSpPr>
          <p:nvPr/>
        </p:nvCxnSpPr>
        <p:spPr>
          <a:xfrm flipV="1">
            <a:off x="3995127" y="3331000"/>
            <a:ext cx="399666" cy="7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CB0EF9-F2C9-860E-3F39-7D3A24420BFF}"/>
              </a:ext>
            </a:extLst>
          </p:cNvPr>
          <p:cNvCxnSpPr>
            <a:cxnSpLocks/>
          </p:cNvCxnSpPr>
          <p:nvPr/>
        </p:nvCxnSpPr>
        <p:spPr>
          <a:xfrm>
            <a:off x="5405546" y="3340528"/>
            <a:ext cx="394903" cy="700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3225509" y="2966377"/>
            <a:ext cx="483342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SFUNC(s1.trajectory, s2.trajectory, k)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4111925" y="1850613"/>
            <a:ext cx="149107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FFUNC(Arr)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/>
              <p:nvPr/>
            </p:nvSpPr>
            <p:spPr>
              <a:xfrm>
                <a:off x="3115176" y="397254"/>
                <a:ext cx="4076667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baseline="-25000" dirty="0"/>
                  <a:t>knn(s1.trajectory, s2.trajectory, k)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176" y="397254"/>
                <a:ext cx="4076667" cy="513282"/>
              </a:xfrm>
              <a:prstGeom prst="rect">
                <a:avLst/>
              </a:prstGeom>
              <a:blipFill>
                <a:blip r:embed="rId2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560938" y="6006553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74838E-53EB-A86F-C1B8-80DD9EDD12E7}"/>
              </a:ext>
            </a:extLst>
          </p:cNvPr>
          <p:cNvCxnSpPr>
            <a:cxnSpLocks/>
          </p:cNvCxnSpPr>
          <p:nvPr/>
        </p:nvCxnSpPr>
        <p:spPr>
          <a:xfrm>
            <a:off x="2868010" y="5417409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6858178" y="6006553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BCCCBBA-F4E3-7553-733A-E93C51176197}"/>
              </a:ext>
            </a:extLst>
          </p:cNvPr>
          <p:cNvCxnSpPr>
            <a:cxnSpLocks/>
          </p:cNvCxnSpPr>
          <p:nvPr/>
        </p:nvCxnSpPr>
        <p:spPr>
          <a:xfrm>
            <a:off x="7138791" y="5378831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E1BE7E8-0843-4E96-4C36-830055A0B85C}"/>
              </a:ext>
            </a:extLst>
          </p:cNvPr>
          <p:cNvSpPr txBox="1"/>
          <p:nvPr/>
        </p:nvSpPr>
        <p:spPr>
          <a:xfrm>
            <a:off x="2090955" y="4894189"/>
            <a:ext cx="3512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σ</a:t>
            </a:r>
            <a:r>
              <a:rPr lang="en-US" sz="2100" baseline="-25000" dirty="0"/>
              <a:t>segtableoid = trip.oid 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670923" y="4517150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6210555" y="4410235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91897F7-DA15-551D-B074-A8F03FCE3FA1}"/>
              </a:ext>
            </a:extLst>
          </p:cNvPr>
          <p:cNvSpPr txBox="1"/>
          <p:nvPr/>
        </p:nvSpPr>
        <p:spPr>
          <a:xfrm>
            <a:off x="5655563" y="4855611"/>
            <a:ext cx="2096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σ</a:t>
            </a:r>
            <a:r>
              <a:rPr lang="en-US" sz="2100" baseline="-25000" dirty="0"/>
              <a:t>segtableoid = trip.oid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3142099" y="936135"/>
            <a:ext cx="3626915" cy="23699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2DC4D3-5818-726F-CB1F-F8C678954897}"/>
              </a:ext>
            </a:extLst>
          </p:cNvPr>
          <p:cNvSpPr txBox="1"/>
          <p:nvPr/>
        </p:nvSpPr>
        <p:spPr>
          <a:xfrm>
            <a:off x="3527630" y="4045394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B4A6D7-CC68-9C0E-3237-191181A725D9}"/>
              </a:ext>
            </a:extLst>
          </p:cNvPr>
          <p:cNvSpPr txBox="1"/>
          <p:nvPr/>
        </p:nvSpPr>
        <p:spPr>
          <a:xfrm>
            <a:off x="5681449" y="4062243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0DD88F-4E79-A712-E225-F5E47C880A6B}"/>
              </a:ext>
            </a:extLst>
          </p:cNvPr>
          <p:cNvCxnSpPr>
            <a:cxnSpLocks/>
          </p:cNvCxnSpPr>
          <p:nvPr/>
        </p:nvCxnSpPr>
        <p:spPr>
          <a:xfrm>
            <a:off x="4726472" y="2694105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072AEF7-026E-3548-282B-1F5D255CA507}"/>
              </a:ext>
            </a:extLst>
          </p:cNvPr>
          <p:cNvSpPr txBox="1"/>
          <p:nvPr/>
        </p:nvSpPr>
        <p:spPr>
          <a:xfrm>
            <a:off x="3899286" y="2271470"/>
            <a:ext cx="23112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 dirty="0"/>
              <a:t>mpoint</a:t>
            </a:r>
            <a:r>
              <a:rPr lang="en-US" sz="2100" dirty="0"/>
              <a:t>_oid</a:t>
            </a:r>
          </a:p>
        </p:txBody>
      </p:sp>
    </p:spTree>
    <p:extLst>
      <p:ext uri="{BB962C8B-B14F-4D97-AF65-F5344CB8AC3E}">
        <p14:creationId xmlns:p14="http://schemas.microsoft.com/office/powerpoint/2010/main" val="104382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12DD82-5010-559D-A3B0-E05434D3C605}"/>
              </a:ext>
            </a:extLst>
          </p:cNvPr>
          <p:cNvSpPr txBox="1"/>
          <p:nvPr/>
        </p:nvSpPr>
        <p:spPr>
          <a:xfrm>
            <a:off x="2298082" y="4482951"/>
            <a:ext cx="173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ρ</a:t>
            </a:r>
            <a:r>
              <a:rPr lang="en-US" sz="2100" baseline="-25000" dirty="0"/>
              <a:t>S1</a:t>
            </a:r>
            <a:r>
              <a:rPr lang="en-US" sz="2100" dirty="0"/>
              <a:t>(segtable)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2E2606-67D7-C9D8-2F1D-7E1540E163FA}"/>
              </a:ext>
            </a:extLst>
          </p:cNvPr>
          <p:cNvCxnSpPr>
            <a:cxnSpLocks/>
          </p:cNvCxnSpPr>
          <p:nvPr/>
        </p:nvCxnSpPr>
        <p:spPr>
          <a:xfrm flipV="1">
            <a:off x="2993642" y="3844107"/>
            <a:ext cx="399666" cy="7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CB0EF9-F2C9-860E-3F39-7D3A24420BFF}"/>
              </a:ext>
            </a:extLst>
          </p:cNvPr>
          <p:cNvCxnSpPr>
            <a:cxnSpLocks/>
          </p:cNvCxnSpPr>
          <p:nvPr/>
        </p:nvCxnSpPr>
        <p:spPr>
          <a:xfrm>
            <a:off x="6336581" y="3910266"/>
            <a:ext cx="417050" cy="664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2999219" y="2345210"/>
            <a:ext cx="46228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SFUNC(s1.trajectory, M.trajectory, k)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BB6742D-B679-DD62-C213-10BD0358A5B1}"/>
              </a:ext>
            </a:extLst>
          </p:cNvPr>
          <p:cNvCxnSpPr>
            <a:cxnSpLocks/>
          </p:cNvCxnSpPr>
          <p:nvPr/>
        </p:nvCxnSpPr>
        <p:spPr>
          <a:xfrm>
            <a:off x="4935282" y="283985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64F03B-7F9C-0376-4A10-2A492657AF19}"/>
                  </a:ext>
                </a:extLst>
              </p:cNvPr>
              <p:cNvSpPr txBox="1"/>
              <p:nvPr/>
            </p:nvSpPr>
            <p:spPr>
              <a:xfrm>
                <a:off x="4289861" y="1341538"/>
                <a:ext cx="24637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dirty="0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baseline="-25000" dirty="0"/>
                  <a:t>count(*)</a:t>
                </a:r>
                <a:r>
                  <a:rPr lang="en-US" sz="2400" dirty="0"/>
                  <a:t>(M)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64F03B-7F9C-0376-4A10-2A492657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61" y="1341538"/>
                <a:ext cx="2463777" cy="461665"/>
              </a:xfrm>
              <a:prstGeom prst="rect">
                <a:avLst/>
              </a:prstGeom>
              <a:blipFill>
                <a:blip r:embed="rId2"/>
                <a:stretch>
                  <a:fillRect l="-19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F2F2166-FF82-0542-41C8-39DC96C3A6FC}"/>
              </a:ext>
            </a:extLst>
          </p:cNvPr>
          <p:cNvCxnSpPr>
            <a:cxnSpLocks/>
          </p:cNvCxnSpPr>
          <p:nvPr/>
        </p:nvCxnSpPr>
        <p:spPr>
          <a:xfrm>
            <a:off x="4935282" y="1803203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DE81381-0F8C-F889-4D52-B7E02884A7B4}"/>
                  </a:ext>
                </a:extLst>
              </p:cNvPr>
              <p:cNvSpPr txBox="1"/>
              <p:nvPr/>
            </p:nvSpPr>
            <p:spPr>
              <a:xfrm>
                <a:off x="5844959" y="4447615"/>
                <a:ext cx="230748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800" dirty="0"/>
                  <a:t>π</a:t>
                </a:r>
                <a:r>
                  <a:rPr lang="en-US" sz="2800" baseline="-40000" dirty="0"/>
                  <a:t>*</a:t>
                </a:r>
                <a:r>
                  <a:rPr lang="en-US" sz="2800" dirty="0"/>
                  <a:t>(</a:t>
                </a:r>
                <a:r>
                  <a:rPr lang="el-GR" sz="2400" dirty="0"/>
                  <a:t>σ</a:t>
                </a:r>
                <a:r>
                  <a:rPr lang="en-US" sz="2100" baseline="-25000" dirty="0"/>
                  <a:t>radius = </a:t>
                </a:r>
                <a:r>
                  <a:rPr lang="el-GR" sz="2100" baseline="-25000" dirty="0"/>
                  <a:t>α</a:t>
                </a:r>
                <a14:m>
                  <m:oMath xmlns:m="http://schemas.openxmlformats.org/officeDocument/2006/math">
                    <m:r>
                      <a:rPr lang="en-US" sz="21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(M))</a:t>
                </a: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DE81381-0F8C-F889-4D52-B7E02884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59" y="4447615"/>
                <a:ext cx="2307481" cy="523220"/>
              </a:xfrm>
              <a:prstGeom prst="rect">
                <a:avLst/>
              </a:prstGeom>
              <a:blipFill>
                <a:blip r:embed="rId3"/>
                <a:stretch>
                  <a:fillRect l="-5556" t="-11765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/>
              <p:nvPr/>
            </p:nvSpPr>
            <p:spPr>
              <a:xfrm>
                <a:off x="3113824" y="3245743"/>
                <a:ext cx="3642917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dirty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baseline="-25000" dirty="0"/>
                  <a:t>knn(s1.trajectory, M.trajectory, k)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0D9A58-0055-3A97-5C05-AD609118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24" y="3245743"/>
                <a:ext cx="3642917" cy="513282"/>
              </a:xfrm>
              <a:prstGeom prst="rect">
                <a:avLst/>
              </a:prstGeom>
              <a:blipFill>
                <a:blip r:embed="rId4"/>
                <a:stretch>
                  <a:fillRect r="-503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2A8B163-5B35-ADF5-8D47-0E4BB279BC16}"/>
              </a:ext>
            </a:extLst>
          </p:cNvPr>
          <p:cNvSpPr txBox="1"/>
          <p:nvPr/>
        </p:nvSpPr>
        <p:spPr>
          <a:xfrm>
            <a:off x="5844959" y="1391957"/>
            <a:ext cx="14910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&lt; k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929433B-7001-198E-F80A-7BB0280CEAC7}"/>
              </a:ext>
            </a:extLst>
          </p:cNvPr>
          <p:cNvCxnSpPr>
            <a:cxnSpLocks/>
          </p:cNvCxnSpPr>
          <p:nvPr/>
        </p:nvCxnSpPr>
        <p:spPr>
          <a:xfrm>
            <a:off x="4969878" y="824985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E88BAD5-5452-4951-9FB3-E9414F319292}"/>
              </a:ext>
            </a:extLst>
          </p:cNvPr>
          <p:cNvCxnSpPr>
            <a:cxnSpLocks/>
          </p:cNvCxnSpPr>
          <p:nvPr/>
        </p:nvCxnSpPr>
        <p:spPr>
          <a:xfrm>
            <a:off x="6836516" y="4970835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3DB20E1-FAE5-2669-AF32-BC9665782797}"/>
              </a:ext>
            </a:extLst>
          </p:cNvPr>
          <p:cNvSpPr txBox="1"/>
          <p:nvPr/>
        </p:nvSpPr>
        <p:spPr>
          <a:xfrm>
            <a:off x="6189293" y="5418828"/>
            <a:ext cx="2169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ρ</a:t>
            </a:r>
            <a:r>
              <a:rPr lang="en-US" sz="2400" baseline="-25000" dirty="0"/>
              <a:t>M </a:t>
            </a:r>
            <a:r>
              <a:rPr lang="en-US" sz="2100" dirty="0"/>
              <a:t>(segtable)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BAF8AF6-E0F2-D445-D491-1BFA446C4462}"/>
              </a:ext>
            </a:extLst>
          </p:cNvPr>
          <p:cNvCxnSpPr>
            <a:cxnSpLocks/>
          </p:cNvCxnSpPr>
          <p:nvPr/>
        </p:nvCxnSpPr>
        <p:spPr>
          <a:xfrm>
            <a:off x="6836516" y="598500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E5B6728-ED09-E7FD-5C7F-527620A566ED}"/>
              </a:ext>
            </a:extLst>
          </p:cNvPr>
          <p:cNvSpPr txBox="1"/>
          <p:nvPr/>
        </p:nvSpPr>
        <p:spPr>
          <a:xfrm>
            <a:off x="6533536" y="6489816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EED41A9-14E9-FD7E-BC1C-DA07EFABAC96}"/>
              </a:ext>
            </a:extLst>
          </p:cNvPr>
          <p:cNvCxnSpPr>
            <a:cxnSpLocks/>
          </p:cNvCxnSpPr>
          <p:nvPr/>
        </p:nvCxnSpPr>
        <p:spPr>
          <a:xfrm>
            <a:off x="2847724" y="500370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B1996-2B06-84CB-0F04-2EBA4ECC40BB}"/>
              </a:ext>
            </a:extLst>
          </p:cNvPr>
          <p:cNvSpPr txBox="1"/>
          <p:nvPr/>
        </p:nvSpPr>
        <p:spPr>
          <a:xfrm>
            <a:off x="2526145" y="6483615"/>
            <a:ext cx="667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Trip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674E12-A7A7-7722-A23A-3E0B7C0D6382}"/>
              </a:ext>
            </a:extLst>
          </p:cNvPr>
          <p:cNvCxnSpPr/>
          <p:nvPr/>
        </p:nvCxnSpPr>
        <p:spPr>
          <a:xfrm>
            <a:off x="5731872" y="1466720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C74458-5B52-DE1C-9A36-E5CD00862F80}"/>
              </a:ext>
            </a:extLst>
          </p:cNvPr>
          <p:cNvCxnSpPr>
            <a:cxnSpLocks/>
          </p:cNvCxnSpPr>
          <p:nvPr/>
        </p:nvCxnSpPr>
        <p:spPr>
          <a:xfrm flipH="1">
            <a:off x="5718573" y="1735723"/>
            <a:ext cx="73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9256817-A425-2D5B-B2CC-AE53E0F66AC3}"/>
                  </a:ext>
                </a:extLst>
              </p:cNvPr>
              <p:cNvSpPr txBox="1"/>
              <p:nvPr/>
            </p:nvSpPr>
            <p:spPr>
              <a:xfrm>
                <a:off x="6455000" y="1286535"/>
                <a:ext cx="19044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800" dirty="0"/>
                  <a:t>σ</a:t>
                </a:r>
                <a:r>
                  <a:rPr lang="en-US" sz="2100" baseline="-25000" dirty="0"/>
                  <a:t>radius = </a:t>
                </a:r>
                <a:r>
                  <a:rPr lang="el-GR" sz="2100" baseline="-25000" dirty="0"/>
                  <a:t>α</a:t>
                </a:r>
                <a:r>
                  <a:rPr lang="en-US" sz="2100" baseline="-25000" dirty="0"/>
                  <a:t> * 2</a:t>
                </a:r>
                <a14:m>
                  <m:oMath xmlns:m="http://schemas.openxmlformats.org/officeDocument/2006/math">
                    <m:r>
                      <a:rPr lang="en-US" sz="21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(M)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9256817-A425-2D5B-B2CC-AE53E0F6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000" y="1286535"/>
                <a:ext cx="1904498" cy="523220"/>
              </a:xfrm>
              <a:prstGeom prst="rect">
                <a:avLst/>
              </a:prstGeom>
              <a:blipFill>
                <a:blip r:embed="rId5"/>
                <a:stretch>
                  <a:fillRect l="-673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AE8D7D7A-0E82-2BC3-4D02-2A3A9F7EBFBF}"/>
              </a:ext>
            </a:extLst>
          </p:cNvPr>
          <p:cNvSpPr txBox="1"/>
          <p:nvPr/>
        </p:nvSpPr>
        <p:spPr>
          <a:xfrm>
            <a:off x="4331830" y="421043"/>
            <a:ext cx="149107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FFUNC(M)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2602A4-62EA-9050-BB3F-3DA0E007F5C4}"/>
              </a:ext>
            </a:extLst>
          </p:cNvPr>
          <p:cNvSpPr txBox="1"/>
          <p:nvPr/>
        </p:nvSpPr>
        <p:spPr>
          <a:xfrm>
            <a:off x="2087776" y="5461787"/>
            <a:ext cx="3512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σ</a:t>
            </a:r>
            <a:r>
              <a:rPr lang="en-US" sz="2100" baseline="-25000" dirty="0"/>
              <a:t>segtableoid = Trip.trip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17AEAB-29E3-3201-6518-055EB3D190B3}"/>
              </a:ext>
            </a:extLst>
          </p:cNvPr>
          <p:cNvCxnSpPr>
            <a:cxnSpLocks/>
          </p:cNvCxnSpPr>
          <p:nvPr/>
        </p:nvCxnSpPr>
        <p:spPr>
          <a:xfrm>
            <a:off x="2847724" y="5942048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8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346414C-8842-C30F-8949-41706096B7DF}"/>
              </a:ext>
            </a:extLst>
          </p:cNvPr>
          <p:cNvSpPr/>
          <p:nvPr/>
        </p:nvSpPr>
        <p:spPr>
          <a:xfrm>
            <a:off x="1190561" y="1865619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707332" y="2289059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61615" y="2197009"/>
            <a:ext cx="3436670" cy="26511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F6D19-9E62-6BB9-3AAE-4CAAC6120E93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4934F-E26D-0E35-05AE-3B6D679CFD2D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EC236-AE8D-F6BB-F04E-BCED0BC4E23E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83115-9DC2-384A-A68B-7D7D3A628EDE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B75189-0626-9B62-A638-F806716864ED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246F5-7E14-A8CD-C84F-93DAFF9E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A8867E-FCB9-71A1-C74A-5D16A4D8EC5A}"/>
              </a:ext>
            </a:extLst>
          </p:cNvPr>
          <p:cNvSpPr txBox="1"/>
          <p:nvPr/>
        </p:nvSpPr>
        <p:spPr>
          <a:xfrm>
            <a:off x="2765162" y="1860145"/>
            <a:ext cx="4676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σ</a:t>
            </a:r>
            <a:r>
              <a:rPr lang="pt-BR" sz="3600" baseline="-25000" dirty="0"/>
              <a:t>T</a:t>
            </a:r>
            <a:r>
              <a:rPr lang="pt-BR" b="1" baseline="-75000" dirty="0"/>
              <a:t>1</a:t>
            </a:r>
            <a:r>
              <a:rPr lang="pt-BR" b="1" baseline="-50000" dirty="0"/>
              <a:t>.</a:t>
            </a:r>
            <a:r>
              <a:rPr lang="pt-BR" sz="3600" baseline="-25000" dirty="0"/>
              <a:t>Carid</a:t>
            </a:r>
            <a:r>
              <a:rPr lang="pt-BR" sz="3600" b="1" baseline="-25000" dirty="0"/>
              <a:t>&lt;</a:t>
            </a:r>
            <a:r>
              <a:rPr lang="pt-BR" sz="3600" baseline="-25000" dirty="0"/>
              <a:t>T</a:t>
            </a:r>
            <a:r>
              <a:rPr lang="pt-BR" b="1" baseline="-75000" dirty="0"/>
              <a:t>2</a:t>
            </a:r>
            <a:r>
              <a:rPr lang="pt-BR" b="1" baseline="-50000" dirty="0"/>
              <a:t> </a:t>
            </a:r>
            <a:r>
              <a:rPr lang="pt-BR" baseline="-50000" dirty="0"/>
              <a:t>.</a:t>
            </a:r>
            <a:r>
              <a:rPr lang="pt-BR" sz="3600" baseline="-25000" dirty="0"/>
              <a:t>Carid</a:t>
            </a:r>
            <a:r>
              <a:rPr lang="pt-BR" sz="3600" baseline="-75000" dirty="0"/>
              <a:t> </a:t>
            </a:r>
            <a:r>
              <a:rPr lang="pt-BR" sz="3600" dirty="0"/>
              <a:t>(T</a:t>
            </a:r>
            <a:r>
              <a:rPr lang="pt-BR" sz="3600" baseline="-25000" dirty="0"/>
              <a:t>1</a:t>
            </a:r>
            <a:r>
              <a:rPr lang="pt-BR" sz="3600" dirty="0"/>
              <a:t>×C</a:t>
            </a:r>
            <a:r>
              <a:rPr lang="pt-BR" sz="3600" baseline="-25000" dirty="0"/>
              <a:t>2</a:t>
            </a:r>
            <a:r>
              <a:rPr lang="pt-BR" sz="3600" dirty="0"/>
              <a:t>)</a:t>
            </a:r>
            <a:endParaRPr lang="en-US" sz="36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D6AA2ED-806A-51FB-7B75-75449A684423}"/>
              </a:ext>
            </a:extLst>
          </p:cNvPr>
          <p:cNvCxnSpPr>
            <a:cxnSpLocks/>
          </p:cNvCxnSpPr>
          <p:nvPr/>
        </p:nvCxnSpPr>
        <p:spPr>
          <a:xfrm flipH="1">
            <a:off x="3184681" y="2579046"/>
            <a:ext cx="1037492" cy="99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F90F58-C2B1-00AE-C86C-133BE48130B4}"/>
              </a:ext>
            </a:extLst>
          </p:cNvPr>
          <p:cNvCxnSpPr>
            <a:cxnSpLocks/>
          </p:cNvCxnSpPr>
          <p:nvPr/>
        </p:nvCxnSpPr>
        <p:spPr>
          <a:xfrm>
            <a:off x="4835889" y="2579046"/>
            <a:ext cx="1037492" cy="99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E4831A-AE89-A578-9B4B-671CAE181516}"/>
              </a:ext>
            </a:extLst>
          </p:cNvPr>
          <p:cNvSpPr txBox="1"/>
          <p:nvPr/>
        </p:nvSpPr>
        <p:spPr>
          <a:xfrm>
            <a:off x="1082734" y="3649612"/>
            <a:ext cx="358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Π</a:t>
            </a:r>
            <a:r>
              <a:rPr lang="en-US" sz="3600" baseline="-25000" dirty="0"/>
              <a:t>Carid,Trip</a:t>
            </a:r>
            <a:r>
              <a:rPr lang="en-US" sz="3600" dirty="0"/>
              <a:t>(</a:t>
            </a:r>
            <a:r>
              <a:rPr lang="el-GR" sz="3600" b="0" i="0" dirty="0">
                <a:effectLst/>
                <a:latin typeface="Arial" panose="020B0604020202020204" pitchFamily="34" charset="0"/>
              </a:rPr>
              <a:t>ρ</a:t>
            </a:r>
            <a:r>
              <a:rPr lang="en-US" sz="3600" b="0" i="0" baseline="-25000" dirty="0">
                <a:effectLst/>
                <a:latin typeface="Arial" panose="020B0604020202020204" pitchFamily="34" charset="0"/>
              </a:rPr>
              <a:t>T</a:t>
            </a:r>
            <a:r>
              <a:rPr lang="en-US" b="1" i="0" baseline="-50000" dirty="0">
                <a:effectLst/>
                <a:latin typeface="Arial" panose="020B0604020202020204" pitchFamily="34" charset="0"/>
              </a:rPr>
              <a:t>1</a:t>
            </a:r>
            <a:r>
              <a:rPr lang="en-US" sz="3600" dirty="0"/>
              <a:t>(Trip))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813D004-F40C-05D5-046E-1F06D77D3AD5}"/>
              </a:ext>
            </a:extLst>
          </p:cNvPr>
          <p:cNvCxnSpPr>
            <a:cxnSpLocks/>
          </p:cNvCxnSpPr>
          <p:nvPr/>
        </p:nvCxnSpPr>
        <p:spPr>
          <a:xfrm>
            <a:off x="4510599" y="1356651"/>
            <a:ext cx="0" cy="644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22D569A-A13D-C274-EF66-23BE07C85C78}"/>
              </a:ext>
            </a:extLst>
          </p:cNvPr>
          <p:cNvSpPr txBox="1"/>
          <p:nvPr/>
        </p:nvSpPr>
        <p:spPr>
          <a:xfrm>
            <a:off x="4952492" y="3649612"/>
            <a:ext cx="3877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Sort</a:t>
            </a:r>
            <a:r>
              <a:rPr lang="pt-BR" sz="3600" baseline="-25000" dirty="0"/>
              <a:t>Distance</a:t>
            </a:r>
            <a:endParaRPr lang="en-US" sz="3600" baseline="-25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530CFB-87A9-C40D-AA9A-8917F7B7D2B4}"/>
              </a:ext>
            </a:extLst>
          </p:cNvPr>
          <p:cNvSpPr txBox="1"/>
          <p:nvPr/>
        </p:nvSpPr>
        <p:spPr>
          <a:xfrm>
            <a:off x="1371930" y="6006598"/>
            <a:ext cx="77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0" i="0" dirty="0">
                <a:effectLst/>
                <a:latin typeface="Arial" panose="020B0604020202020204" pitchFamily="34" charset="0"/>
              </a:rPr>
              <a:t>ρ</a:t>
            </a:r>
            <a:r>
              <a:rPr lang="en-US" sz="3600" b="0" i="0" baseline="-25000" dirty="0">
                <a:effectLst/>
                <a:latin typeface="Arial" panose="020B0604020202020204" pitchFamily="34" charset="0"/>
              </a:rPr>
              <a:t>T</a:t>
            </a:r>
            <a:r>
              <a:rPr lang="en-US" b="1" i="0" baseline="-50000" dirty="0">
                <a:effectLst/>
                <a:latin typeface="Arial" panose="020B0604020202020204" pitchFamily="34" charset="0"/>
              </a:rPr>
              <a:t>2</a:t>
            </a:r>
            <a:r>
              <a:rPr lang="en-US" sz="3600" i="0" baseline="-25000" dirty="0">
                <a:effectLst/>
                <a:latin typeface="Arial" panose="020B0604020202020204" pitchFamily="34" charset="0"/>
              </a:rPr>
              <a:t>(Carid,minvalue(T</a:t>
            </a:r>
            <a:r>
              <a:rPr lang="en-US" b="1" i="0" baseline="-50000" dirty="0">
                <a:effectLst/>
                <a:latin typeface="Arial" panose="020B0604020202020204" pitchFamily="34" charset="0"/>
              </a:rPr>
              <a:t>1</a:t>
            </a:r>
            <a:r>
              <a:rPr lang="en-US" sz="3600" i="0" baseline="-25000" dirty="0">
                <a:effectLst/>
                <a:latin typeface="Arial" panose="020B0604020202020204" pitchFamily="34" charset="0"/>
              </a:rPr>
              <a:t>.Trip, T</a:t>
            </a:r>
            <a:r>
              <a:rPr lang="en-US" b="1" i="0" baseline="-50000" dirty="0">
                <a:effectLst/>
                <a:latin typeface="Arial" panose="020B0604020202020204" pitchFamily="34" charset="0"/>
              </a:rPr>
              <a:t>2</a:t>
            </a:r>
            <a:r>
              <a:rPr lang="en-US" sz="3600" i="0" baseline="-25000" dirty="0">
                <a:effectLst/>
                <a:latin typeface="Arial" panose="020B0604020202020204" pitchFamily="34" charset="0"/>
              </a:rPr>
              <a:t>.Trip) as Distance)</a:t>
            </a:r>
            <a:r>
              <a:rPr lang="en-US" sz="3600" dirty="0"/>
              <a:t>(Trip)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48BB694-171E-0D29-FE86-3538B5E0FCD2}"/>
              </a:ext>
            </a:extLst>
          </p:cNvPr>
          <p:cNvCxnSpPr>
            <a:cxnSpLocks/>
          </p:cNvCxnSpPr>
          <p:nvPr/>
        </p:nvCxnSpPr>
        <p:spPr>
          <a:xfrm>
            <a:off x="6277007" y="4295943"/>
            <a:ext cx="0" cy="644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5EC210-34CA-4883-381D-E08A73468324}"/>
              </a:ext>
            </a:extLst>
          </p:cNvPr>
          <p:cNvCxnSpPr>
            <a:cxnSpLocks/>
          </p:cNvCxnSpPr>
          <p:nvPr/>
        </p:nvCxnSpPr>
        <p:spPr>
          <a:xfrm>
            <a:off x="6262656" y="5473207"/>
            <a:ext cx="0" cy="64453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AD9F9A8-83ED-C6D5-FDFB-F5B8ECC1A93B}"/>
              </a:ext>
            </a:extLst>
          </p:cNvPr>
          <p:cNvSpPr txBox="1"/>
          <p:nvPr/>
        </p:nvSpPr>
        <p:spPr>
          <a:xfrm>
            <a:off x="4669275" y="4792748"/>
            <a:ext cx="404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Π</a:t>
            </a:r>
            <a:r>
              <a:rPr lang="en-US" sz="3600" baseline="-25000" dirty="0"/>
              <a:t>Carid,Distance</a:t>
            </a:r>
            <a:r>
              <a:rPr lang="en-US" sz="3600" dirty="0"/>
              <a:t>(</a:t>
            </a:r>
            <a:r>
              <a:rPr lang="el-GR" sz="3600" b="0" i="0" dirty="0">
                <a:effectLst/>
                <a:latin typeface="Arial" panose="020B0604020202020204" pitchFamily="34" charset="0"/>
              </a:rPr>
              <a:t>ρ</a:t>
            </a:r>
            <a:r>
              <a:rPr lang="en-US" sz="3600" b="0" i="0" baseline="-25000" dirty="0">
                <a:effectLst/>
                <a:latin typeface="Arial" panose="020B0604020202020204" pitchFamily="34" charset="0"/>
              </a:rPr>
              <a:t>C</a:t>
            </a:r>
            <a:r>
              <a:rPr lang="en-US" b="1" i="0" baseline="-50000" dirty="0">
                <a:effectLst/>
                <a:latin typeface="Arial" panose="020B0604020202020204" pitchFamily="34" charset="0"/>
              </a:rPr>
              <a:t>1</a:t>
            </a:r>
            <a:r>
              <a:rPr lang="en-US" sz="3600" dirty="0"/>
              <a:t>(T</a:t>
            </a:r>
            <a:r>
              <a:rPr lang="en-US" sz="3600" baseline="-25000" dirty="0"/>
              <a:t>2</a:t>
            </a:r>
            <a:r>
              <a:rPr lang="en-US" sz="3600" dirty="0"/>
              <a:t>))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E40D04-2884-E9D4-21F1-907571DD4847}"/>
              </a:ext>
            </a:extLst>
          </p:cNvPr>
          <p:cNvSpPr txBox="1"/>
          <p:nvPr/>
        </p:nvSpPr>
        <p:spPr>
          <a:xfrm>
            <a:off x="3611373" y="498300"/>
            <a:ext cx="4676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Sort</a:t>
            </a:r>
            <a:r>
              <a:rPr lang="pt-BR" sz="3600" baseline="-25000" dirty="0"/>
              <a:t>T</a:t>
            </a:r>
            <a:r>
              <a:rPr lang="pt-BR" b="1" baseline="-50000" dirty="0"/>
              <a:t>1</a:t>
            </a:r>
            <a:r>
              <a:rPr lang="pt-BR" sz="3600" baseline="-25000" dirty="0"/>
              <a:t>.Carid,T</a:t>
            </a:r>
            <a:r>
              <a:rPr lang="pt-BR" b="1" baseline="-50000" dirty="0"/>
              <a:t>2</a:t>
            </a:r>
            <a:r>
              <a:rPr lang="pt-BR" sz="3600" baseline="-25000" dirty="0"/>
              <a:t>.Carid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02113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AEDC7-E005-A08A-0D87-BF54AC9F7AF8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F6D19-9E62-6BB9-3AAE-4CAAC6120E93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4934F-E26D-0E35-05AE-3B6D679CFD2D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EC236-AE8D-F6BB-F04E-BCED0BC4E23E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83115-9DC2-384A-A68B-7D7D3A628EDE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B75189-0626-9B62-A638-F806716864ED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726E-E480-E5D6-B30E-07FA3D073364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CDEB36-1FA8-3049-B4D2-89A113D92A95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246F5-7E14-A8CD-C84F-93DAFF9E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885768-A23F-19A1-853E-58ABA77E795E}"/>
              </a:ext>
            </a:extLst>
          </p:cNvPr>
          <p:cNvSpPr txBox="1"/>
          <p:nvPr/>
        </p:nvSpPr>
        <p:spPr>
          <a:xfrm>
            <a:off x="2357738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531E3C-B363-2674-0991-B2FF008E0597}"/>
              </a:ext>
            </a:extLst>
          </p:cNvPr>
          <p:cNvCxnSpPr>
            <a:cxnSpLocks/>
          </p:cNvCxnSpPr>
          <p:nvPr/>
        </p:nvCxnSpPr>
        <p:spPr>
          <a:xfrm flipH="1">
            <a:off x="2743197" y="3485291"/>
            <a:ext cx="1752929" cy="1117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3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AEDC7-E005-A08A-0D87-BF54AC9F7AF8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F6D19-9E62-6BB9-3AAE-4CAAC6120E93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4934F-E26D-0E35-05AE-3B6D679CFD2D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EC236-AE8D-F6BB-F04E-BCED0BC4E23E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83115-9DC2-384A-A68B-7D7D3A628EDE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B75189-0626-9B62-A638-F806716864ED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726E-E480-E5D6-B30E-07FA3D073364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CDEB36-1FA8-3049-B4D2-89A113D92A95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246F5-7E14-A8CD-C84F-93DAFF9E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885768-A23F-19A1-853E-58ABA77E795E}"/>
              </a:ext>
            </a:extLst>
          </p:cNvPr>
          <p:cNvSpPr txBox="1"/>
          <p:nvPr/>
        </p:nvSpPr>
        <p:spPr>
          <a:xfrm>
            <a:off x="2357738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531E3C-B363-2674-0991-B2FF008E0597}"/>
              </a:ext>
            </a:extLst>
          </p:cNvPr>
          <p:cNvCxnSpPr>
            <a:cxnSpLocks/>
          </p:cNvCxnSpPr>
          <p:nvPr/>
        </p:nvCxnSpPr>
        <p:spPr>
          <a:xfrm flipH="1">
            <a:off x="2743197" y="3485291"/>
            <a:ext cx="1752929" cy="1117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E70F45E-F977-2986-E0A4-7EBD58B45327}"/>
              </a:ext>
            </a:extLst>
          </p:cNvPr>
          <p:cNvSpPr/>
          <p:nvPr/>
        </p:nvSpPr>
        <p:spPr>
          <a:xfrm>
            <a:off x="1534228" y="1563676"/>
            <a:ext cx="5972749" cy="38122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476274-D06B-785A-865D-F16B5928569B}"/>
              </a:ext>
            </a:extLst>
          </p:cNvPr>
          <p:cNvCxnSpPr>
            <a:cxnSpLocks/>
          </p:cNvCxnSpPr>
          <p:nvPr/>
        </p:nvCxnSpPr>
        <p:spPr>
          <a:xfrm flipH="1">
            <a:off x="1534228" y="3485291"/>
            <a:ext cx="2961898" cy="18906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1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346414C-8842-C30F-8949-41706096B7DF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25788" y="5891425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88A143-C1A0-4FFE-E512-BA911FF8E4C1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32B4B-0990-2CA4-FB54-17FCD6F71165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578D09-CBA8-F25C-19C9-63B63EB429D0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2516A6-CD8F-2871-44DC-A664F0AE9053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C9EBF8-5E26-026C-FC74-A1E0E12C5E4C}"/>
              </a:ext>
            </a:extLst>
          </p:cNvPr>
          <p:cNvCxnSpPr>
            <a:cxnSpLocks/>
          </p:cNvCxnSpPr>
          <p:nvPr/>
        </p:nvCxnSpPr>
        <p:spPr>
          <a:xfrm flipH="1">
            <a:off x="1534228" y="3485291"/>
            <a:ext cx="2961898" cy="18906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CA25256-6C94-85AD-1FF1-77E3E9ACD1EB}"/>
              </a:ext>
            </a:extLst>
          </p:cNvPr>
          <p:cNvSpPr/>
          <p:nvPr/>
        </p:nvSpPr>
        <p:spPr>
          <a:xfrm>
            <a:off x="1534228" y="1563676"/>
            <a:ext cx="5972749" cy="38122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BCB276-45AB-3D1C-9E75-0E3D17676009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713DAE-BAB1-3534-E003-B8A0F4C14425}"/>
              </a:ext>
            </a:extLst>
          </p:cNvPr>
          <p:cNvSpPr txBox="1"/>
          <p:nvPr/>
        </p:nvSpPr>
        <p:spPr>
          <a:xfrm>
            <a:off x="3346925" y="369887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E4977E-F1A4-4EF5-23B5-A86CE1C3F056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6BC54A-2E5E-B713-2921-1114CF9A8D0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1D7219E-57DF-7A5D-3BCE-DA75E62D82A2}"/>
              </a:ext>
            </a:extLst>
          </p:cNvPr>
          <p:cNvSpPr txBox="1"/>
          <p:nvPr/>
        </p:nvSpPr>
        <p:spPr>
          <a:xfrm>
            <a:off x="2370012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0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AEDC7-E005-A08A-0D87-BF54AC9F7AF8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F6D19-9E62-6BB9-3AAE-4CAAC6120E93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4934F-E26D-0E35-05AE-3B6D679CFD2D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EC236-AE8D-F6BB-F04E-BCED0BC4E23E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83115-9DC2-384A-A68B-7D7D3A628EDE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B75189-0626-9B62-A638-F806716864ED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726E-E480-E5D6-B30E-07FA3D073364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CDEB36-1FA8-3049-B4D2-89A113D92A95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246F5-7E14-A8CD-C84F-93DAFF9E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885768-A23F-19A1-853E-58ABA77E795E}"/>
              </a:ext>
            </a:extLst>
          </p:cNvPr>
          <p:cNvSpPr txBox="1"/>
          <p:nvPr/>
        </p:nvSpPr>
        <p:spPr>
          <a:xfrm>
            <a:off x="2357738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0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88A143-C1A0-4FFE-E512-BA911FF8E4C1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332B4B-0990-2CA4-FB54-17FCD6F71165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578D09-CBA8-F25C-19C9-63B63EB429D0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2516A6-CD8F-2871-44DC-A664F0AE9053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172702B-1F98-5E69-D92E-4FF7695A58E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743197" y="3485291"/>
            <a:ext cx="1752929" cy="11173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FF66823-F479-DCBF-5E7B-B319A00EE185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24E7F1D-5DDC-9E8F-2CBF-102084EFADC5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F7BC60-5287-5E91-DA3E-8F4DDEA01C29}"/>
              </a:ext>
            </a:extLst>
          </p:cNvPr>
          <p:cNvSpPr txBox="1"/>
          <p:nvPr/>
        </p:nvSpPr>
        <p:spPr>
          <a:xfrm>
            <a:off x="3346925" y="369887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0FF546-2F1D-621D-182E-4BF34D1596BF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4B9294-1DC4-497F-8BE7-D40902E6A7D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25E6BD-555C-CA93-4836-878E9E4BC3F3}"/>
              </a:ext>
            </a:extLst>
          </p:cNvPr>
          <p:cNvSpPr txBox="1"/>
          <p:nvPr/>
        </p:nvSpPr>
        <p:spPr>
          <a:xfrm>
            <a:off x="2357738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8E4A7D1-3BE6-D175-51A3-A69B884E7446}"/>
              </a:ext>
            </a:extLst>
          </p:cNvPr>
          <p:cNvSpPr/>
          <p:nvPr/>
        </p:nvSpPr>
        <p:spPr>
          <a:xfrm>
            <a:off x="3185062" y="1939250"/>
            <a:ext cx="859168" cy="1963812"/>
          </a:xfrm>
          <a:custGeom>
            <a:avLst/>
            <a:gdLst>
              <a:gd name="connsiteX0" fmla="*/ 859168 w 859168"/>
              <a:gd name="connsiteY0" fmla="*/ 0 h 1963812"/>
              <a:gd name="connsiteX1" fmla="*/ 724156 w 859168"/>
              <a:gd name="connsiteY1" fmla="*/ 245476 h 1963812"/>
              <a:gd name="connsiteX2" fmla="*/ 846894 w 859168"/>
              <a:gd name="connsiteY2" fmla="*/ 472542 h 1963812"/>
              <a:gd name="connsiteX3" fmla="*/ 546185 w 859168"/>
              <a:gd name="connsiteY3" fmla="*/ 589143 h 1963812"/>
              <a:gd name="connsiteX4" fmla="*/ 546185 w 859168"/>
              <a:gd name="connsiteY4" fmla="*/ 748703 h 1963812"/>
              <a:gd name="connsiteX5" fmla="*/ 564596 w 859168"/>
              <a:gd name="connsiteY5" fmla="*/ 865304 h 1963812"/>
              <a:gd name="connsiteX6" fmla="*/ 638239 w 859168"/>
              <a:gd name="connsiteY6" fmla="*/ 1024864 h 1963812"/>
              <a:gd name="connsiteX7" fmla="*/ 0 w 859168"/>
              <a:gd name="connsiteY7" fmla="*/ 1294888 h 1963812"/>
              <a:gd name="connsiteX8" fmla="*/ 288435 w 859168"/>
              <a:gd name="connsiteY8" fmla="*/ 1503543 h 1963812"/>
              <a:gd name="connsiteX9" fmla="*/ 135012 w 859168"/>
              <a:gd name="connsiteY9" fmla="*/ 1773568 h 1963812"/>
              <a:gd name="connsiteX10" fmla="*/ 36821 w 859168"/>
              <a:gd name="connsiteY10" fmla="*/ 1963812 h 196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9168" h="1963812">
                <a:moveTo>
                  <a:pt x="859168" y="0"/>
                </a:moveTo>
                <a:lnTo>
                  <a:pt x="724156" y="245476"/>
                </a:lnTo>
                <a:lnTo>
                  <a:pt x="846894" y="472542"/>
                </a:lnTo>
                <a:lnTo>
                  <a:pt x="546185" y="589143"/>
                </a:lnTo>
                <a:lnTo>
                  <a:pt x="546185" y="748703"/>
                </a:lnTo>
                <a:lnTo>
                  <a:pt x="564596" y="865304"/>
                </a:lnTo>
                <a:lnTo>
                  <a:pt x="638239" y="1024864"/>
                </a:lnTo>
                <a:lnTo>
                  <a:pt x="0" y="1294888"/>
                </a:lnTo>
                <a:lnTo>
                  <a:pt x="288435" y="1503543"/>
                </a:lnTo>
                <a:lnTo>
                  <a:pt x="135012" y="1773568"/>
                </a:lnTo>
                <a:lnTo>
                  <a:pt x="36821" y="196381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A4D279-2387-C78E-124C-4691E236A92B}"/>
              </a:ext>
            </a:extLst>
          </p:cNvPr>
          <p:cNvSpPr/>
          <p:nvPr/>
        </p:nvSpPr>
        <p:spPr>
          <a:xfrm>
            <a:off x="4436989" y="984970"/>
            <a:ext cx="337530" cy="797798"/>
          </a:xfrm>
          <a:custGeom>
            <a:avLst/>
            <a:gdLst>
              <a:gd name="connsiteX0" fmla="*/ 270024 w 337530"/>
              <a:gd name="connsiteY0" fmla="*/ 0 h 797798"/>
              <a:gd name="connsiteX1" fmla="*/ 270024 w 337530"/>
              <a:gd name="connsiteY1" fmla="*/ 135012 h 797798"/>
              <a:gd name="connsiteX2" fmla="*/ 227066 w 337530"/>
              <a:gd name="connsiteY2" fmla="*/ 251613 h 797798"/>
              <a:gd name="connsiteX3" fmla="*/ 337530 w 337530"/>
              <a:gd name="connsiteY3" fmla="*/ 319119 h 797798"/>
              <a:gd name="connsiteX4" fmla="*/ 276161 w 337530"/>
              <a:gd name="connsiteY4" fmla="*/ 478679 h 797798"/>
              <a:gd name="connsiteX5" fmla="*/ 0 w 337530"/>
              <a:gd name="connsiteY5" fmla="*/ 546185 h 797798"/>
              <a:gd name="connsiteX6" fmla="*/ 18411 w 337530"/>
              <a:gd name="connsiteY6" fmla="*/ 797798 h 7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530" h="797798">
                <a:moveTo>
                  <a:pt x="270024" y="0"/>
                </a:moveTo>
                <a:lnTo>
                  <a:pt x="270024" y="135012"/>
                </a:lnTo>
                <a:lnTo>
                  <a:pt x="227066" y="251613"/>
                </a:lnTo>
                <a:lnTo>
                  <a:pt x="337530" y="319119"/>
                </a:lnTo>
                <a:lnTo>
                  <a:pt x="276161" y="478679"/>
                </a:lnTo>
                <a:lnTo>
                  <a:pt x="0" y="546185"/>
                </a:lnTo>
                <a:lnTo>
                  <a:pt x="18411" y="79779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77384C1-E9A5-4BD7-017F-F844F5FF1B8B}"/>
              </a:ext>
            </a:extLst>
          </p:cNvPr>
          <p:cNvSpPr/>
          <p:nvPr/>
        </p:nvSpPr>
        <p:spPr>
          <a:xfrm>
            <a:off x="1466722" y="3676008"/>
            <a:ext cx="208655" cy="1061686"/>
          </a:xfrm>
          <a:custGeom>
            <a:avLst/>
            <a:gdLst>
              <a:gd name="connsiteX0" fmla="*/ 85917 w 208655"/>
              <a:gd name="connsiteY0" fmla="*/ 0 h 1061686"/>
              <a:gd name="connsiteX1" fmla="*/ 0 w 208655"/>
              <a:gd name="connsiteY1" fmla="*/ 227066 h 1061686"/>
              <a:gd name="connsiteX2" fmla="*/ 202518 w 208655"/>
              <a:gd name="connsiteY2" fmla="*/ 405036 h 1061686"/>
              <a:gd name="connsiteX3" fmla="*/ 208655 w 208655"/>
              <a:gd name="connsiteY3" fmla="*/ 583006 h 1061686"/>
              <a:gd name="connsiteX4" fmla="*/ 24548 w 208655"/>
              <a:gd name="connsiteY4" fmla="*/ 767114 h 1061686"/>
              <a:gd name="connsiteX5" fmla="*/ 61369 w 208655"/>
              <a:gd name="connsiteY5" fmla="*/ 1061686 h 106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55" h="1061686">
                <a:moveTo>
                  <a:pt x="85917" y="0"/>
                </a:moveTo>
                <a:lnTo>
                  <a:pt x="0" y="227066"/>
                </a:lnTo>
                <a:lnTo>
                  <a:pt x="202518" y="405036"/>
                </a:lnTo>
                <a:lnTo>
                  <a:pt x="208655" y="583006"/>
                </a:lnTo>
                <a:lnTo>
                  <a:pt x="24548" y="767114"/>
                </a:lnTo>
                <a:lnTo>
                  <a:pt x="61369" y="106168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EE77D0B-C318-E02B-2803-34620FF4BF0D}"/>
              </a:ext>
            </a:extLst>
          </p:cNvPr>
          <p:cNvSpPr/>
          <p:nvPr/>
        </p:nvSpPr>
        <p:spPr>
          <a:xfrm>
            <a:off x="5688921" y="2264511"/>
            <a:ext cx="454131" cy="1319437"/>
          </a:xfrm>
          <a:custGeom>
            <a:avLst/>
            <a:gdLst>
              <a:gd name="connsiteX0" fmla="*/ 202518 w 454131"/>
              <a:gd name="connsiteY0" fmla="*/ 0 h 1319437"/>
              <a:gd name="connsiteX1" fmla="*/ 92054 w 454131"/>
              <a:gd name="connsiteY1" fmla="*/ 319120 h 1319437"/>
              <a:gd name="connsiteX2" fmla="*/ 135012 w 454131"/>
              <a:gd name="connsiteY2" fmla="*/ 478680 h 1319437"/>
              <a:gd name="connsiteX3" fmla="*/ 0 w 454131"/>
              <a:gd name="connsiteY3" fmla="*/ 681198 h 1319437"/>
              <a:gd name="connsiteX4" fmla="*/ 454131 w 454131"/>
              <a:gd name="connsiteY4" fmla="*/ 1000317 h 1319437"/>
              <a:gd name="connsiteX5" fmla="*/ 435721 w 454131"/>
              <a:gd name="connsiteY5" fmla="*/ 1319437 h 131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131" h="1319437">
                <a:moveTo>
                  <a:pt x="202518" y="0"/>
                </a:moveTo>
                <a:lnTo>
                  <a:pt x="92054" y="319120"/>
                </a:lnTo>
                <a:lnTo>
                  <a:pt x="135012" y="478680"/>
                </a:lnTo>
                <a:lnTo>
                  <a:pt x="0" y="681198"/>
                </a:lnTo>
                <a:lnTo>
                  <a:pt x="454131" y="1000317"/>
                </a:lnTo>
                <a:lnTo>
                  <a:pt x="435721" y="131943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BF26D35-0EB1-B834-D2E2-82A40D208808}"/>
              </a:ext>
            </a:extLst>
          </p:cNvPr>
          <p:cNvSpPr/>
          <p:nvPr/>
        </p:nvSpPr>
        <p:spPr>
          <a:xfrm>
            <a:off x="3946036" y="567669"/>
            <a:ext cx="294571" cy="1251930"/>
          </a:xfrm>
          <a:custGeom>
            <a:avLst/>
            <a:gdLst>
              <a:gd name="connsiteX0" fmla="*/ 294571 w 294571"/>
              <a:gd name="connsiteY0" fmla="*/ 0 h 1251930"/>
              <a:gd name="connsiteX1" fmla="*/ 141149 w 294571"/>
              <a:gd name="connsiteY1" fmla="*/ 349804 h 1251930"/>
              <a:gd name="connsiteX2" fmla="*/ 270024 w 294571"/>
              <a:gd name="connsiteY2" fmla="*/ 546185 h 1251930"/>
              <a:gd name="connsiteX3" fmla="*/ 92053 w 294571"/>
              <a:gd name="connsiteY3" fmla="*/ 822346 h 1251930"/>
              <a:gd name="connsiteX4" fmla="*/ 110464 w 294571"/>
              <a:gd name="connsiteY4" fmla="*/ 1116918 h 1251930"/>
              <a:gd name="connsiteX5" fmla="*/ 0 w 294571"/>
              <a:gd name="connsiteY5" fmla="*/ 1251930 h 125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571" h="1251930">
                <a:moveTo>
                  <a:pt x="294571" y="0"/>
                </a:moveTo>
                <a:lnTo>
                  <a:pt x="141149" y="349804"/>
                </a:lnTo>
                <a:lnTo>
                  <a:pt x="270024" y="546185"/>
                </a:lnTo>
                <a:lnTo>
                  <a:pt x="92053" y="822346"/>
                </a:lnTo>
                <a:lnTo>
                  <a:pt x="110464" y="1116918"/>
                </a:lnTo>
                <a:lnTo>
                  <a:pt x="0" y="125193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3B9B4FD-B7AB-3A08-9D59-D49CD92AE319}"/>
              </a:ext>
            </a:extLst>
          </p:cNvPr>
          <p:cNvSpPr/>
          <p:nvPr/>
        </p:nvSpPr>
        <p:spPr>
          <a:xfrm>
            <a:off x="5142733" y="1755154"/>
            <a:ext cx="3418260" cy="312983"/>
          </a:xfrm>
          <a:custGeom>
            <a:avLst/>
            <a:gdLst>
              <a:gd name="connsiteX0" fmla="*/ 0 w 3418260"/>
              <a:gd name="connsiteY0" fmla="*/ 177971 h 312983"/>
              <a:gd name="connsiteX1" fmla="*/ 632102 w 3418260"/>
              <a:gd name="connsiteY1" fmla="*/ 141149 h 312983"/>
              <a:gd name="connsiteX2" fmla="*/ 748703 w 3418260"/>
              <a:gd name="connsiteY2" fmla="*/ 110465 h 312983"/>
              <a:gd name="connsiteX3" fmla="*/ 975769 w 3418260"/>
              <a:gd name="connsiteY3" fmla="*/ 270024 h 312983"/>
              <a:gd name="connsiteX4" fmla="*/ 1092370 w 3418260"/>
              <a:gd name="connsiteY4" fmla="*/ 312983 h 312983"/>
              <a:gd name="connsiteX5" fmla="*/ 1730609 w 3418260"/>
              <a:gd name="connsiteY5" fmla="*/ 0 h 312983"/>
              <a:gd name="connsiteX6" fmla="*/ 2160193 w 3418260"/>
              <a:gd name="connsiteY6" fmla="*/ 18411 h 312983"/>
              <a:gd name="connsiteX7" fmla="*/ 2957992 w 3418260"/>
              <a:gd name="connsiteY7" fmla="*/ 312983 h 312983"/>
              <a:gd name="connsiteX8" fmla="*/ 3418260 w 3418260"/>
              <a:gd name="connsiteY8" fmla="*/ 49095 h 31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312983">
                <a:moveTo>
                  <a:pt x="0" y="177971"/>
                </a:moveTo>
                <a:lnTo>
                  <a:pt x="632102" y="141149"/>
                </a:lnTo>
                <a:lnTo>
                  <a:pt x="748703" y="110465"/>
                </a:lnTo>
                <a:lnTo>
                  <a:pt x="975769" y="270024"/>
                </a:lnTo>
                <a:lnTo>
                  <a:pt x="1092370" y="312983"/>
                </a:lnTo>
                <a:lnTo>
                  <a:pt x="1730609" y="0"/>
                </a:lnTo>
                <a:lnTo>
                  <a:pt x="2160193" y="18411"/>
                </a:lnTo>
                <a:lnTo>
                  <a:pt x="2957992" y="312983"/>
                </a:lnTo>
                <a:lnTo>
                  <a:pt x="3418260" y="4909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CB911C-F96C-9915-7D62-47EA672ED4CC}"/>
              </a:ext>
            </a:extLst>
          </p:cNvPr>
          <p:cNvSpPr/>
          <p:nvPr/>
        </p:nvSpPr>
        <p:spPr>
          <a:xfrm>
            <a:off x="2779260" y="2227685"/>
            <a:ext cx="724156" cy="380489"/>
          </a:xfrm>
          <a:custGeom>
            <a:avLst/>
            <a:gdLst>
              <a:gd name="connsiteX0" fmla="*/ 0 w 724156"/>
              <a:gd name="connsiteY0" fmla="*/ 0 h 380489"/>
              <a:gd name="connsiteX1" fmla="*/ 0 w 724156"/>
              <a:gd name="connsiteY1" fmla="*/ 0 h 380489"/>
              <a:gd name="connsiteX2" fmla="*/ 61370 w 724156"/>
              <a:gd name="connsiteY2" fmla="*/ 0 h 380489"/>
              <a:gd name="connsiteX3" fmla="*/ 515501 w 724156"/>
              <a:gd name="connsiteY3" fmla="*/ 85917 h 380489"/>
              <a:gd name="connsiteX4" fmla="*/ 435721 w 724156"/>
              <a:gd name="connsiteY4" fmla="*/ 220929 h 380489"/>
              <a:gd name="connsiteX5" fmla="*/ 724156 w 724156"/>
              <a:gd name="connsiteY5" fmla="*/ 380489 h 38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156" h="380489">
                <a:moveTo>
                  <a:pt x="0" y="0"/>
                </a:moveTo>
                <a:lnTo>
                  <a:pt x="0" y="0"/>
                </a:lnTo>
                <a:lnTo>
                  <a:pt x="61370" y="0"/>
                </a:lnTo>
                <a:lnTo>
                  <a:pt x="515501" y="85917"/>
                </a:lnTo>
                <a:lnTo>
                  <a:pt x="435721" y="220929"/>
                </a:lnTo>
                <a:lnTo>
                  <a:pt x="724156" y="380489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0F2C69-ED09-5873-7397-86A47BABAE60}"/>
              </a:ext>
            </a:extLst>
          </p:cNvPr>
          <p:cNvSpPr/>
          <p:nvPr/>
        </p:nvSpPr>
        <p:spPr>
          <a:xfrm>
            <a:off x="6353238" y="2160191"/>
            <a:ext cx="1153739" cy="1337847"/>
          </a:xfrm>
          <a:custGeom>
            <a:avLst/>
            <a:gdLst>
              <a:gd name="connsiteX0" fmla="*/ 319119 w 1153739"/>
              <a:gd name="connsiteY0" fmla="*/ 0 h 1337847"/>
              <a:gd name="connsiteX1" fmla="*/ 0 w 1153739"/>
              <a:gd name="connsiteY1" fmla="*/ 331393 h 1337847"/>
              <a:gd name="connsiteX2" fmla="*/ 288435 w 1153739"/>
              <a:gd name="connsiteY2" fmla="*/ 834620 h 1337847"/>
              <a:gd name="connsiteX3" fmla="*/ 632102 w 1153739"/>
              <a:gd name="connsiteY3" fmla="*/ 1018728 h 1337847"/>
              <a:gd name="connsiteX4" fmla="*/ 1067823 w 1153739"/>
              <a:gd name="connsiteY4" fmla="*/ 1000317 h 1337847"/>
              <a:gd name="connsiteX5" fmla="*/ 1153739 w 1153739"/>
              <a:gd name="connsiteY5" fmla="*/ 1337847 h 133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739" h="1337847">
                <a:moveTo>
                  <a:pt x="319119" y="0"/>
                </a:moveTo>
                <a:lnTo>
                  <a:pt x="0" y="331393"/>
                </a:lnTo>
                <a:lnTo>
                  <a:pt x="288435" y="834620"/>
                </a:lnTo>
                <a:lnTo>
                  <a:pt x="632102" y="1018728"/>
                </a:lnTo>
                <a:lnTo>
                  <a:pt x="1067823" y="1000317"/>
                </a:lnTo>
                <a:lnTo>
                  <a:pt x="1153739" y="1337847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22144F-B450-CB9B-E0AE-47931A28F641}"/>
              </a:ext>
            </a:extLst>
          </p:cNvPr>
          <p:cNvSpPr/>
          <p:nvPr/>
        </p:nvSpPr>
        <p:spPr>
          <a:xfrm>
            <a:off x="2994813" y="681197"/>
            <a:ext cx="337531" cy="951222"/>
          </a:xfrm>
          <a:custGeom>
            <a:avLst/>
            <a:gdLst>
              <a:gd name="connsiteX0" fmla="*/ 110465 w 337531"/>
              <a:gd name="connsiteY0" fmla="*/ 0 h 951222"/>
              <a:gd name="connsiteX1" fmla="*/ 18411 w 337531"/>
              <a:gd name="connsiteY1" fmla="*/ 227066 h 951222"/>
              <a:gd name="connsiteX2" fmla="*/ 0 w 337531"/>
              <a:gd name="connsiteY2" fmla="*/ 337531 h 951222"/>
              <a:gd name="connsiteX3" fmla="*/ 110465 w 337531"/>
              <a:gd name="connsiteY3" fmla="*/ 472543 h 951222"/>
              <a:gd name="connsiteX4" fmla="*/ 24548 w 337531"/>
              <a:gd name="connsiteY4" fmla="*/ 681198 h 951222"/>
              <a:gd name="connsiteX5" fmla="*/ 337531 w 337531"/>
              <a:gd name="connsiteY5" fmla="*/ 951222 h 95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531" h="951222">
                <a:moveTo>
                  <a:pt x="110465" y="0"/>
                </a:moveTo>
                <a:lnTo>
                  <a:pt x="18411" y="227066"/>
                </a:lnTo>
                <a:lnTo>
                  <a:pt x="0" y="337531"/>
                </a:lnTo>
                <a:lnTo>
                  <a:pt x="110465" y="472543"/>
                </a:lnTo>
                <a:lnTo>
                  <a:pt x="24548" y="681198"/>
                </a:lnTo>
                <a:lnTo>
                  <a:pt x="337531" y="95122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45AB27F9-42C3-CB20-666B-39E2967323F5}"/>
              </a:ext>
            </a:extLst>
          </p:cNvPr>
          <p:cNvSpPr/>
          <p:nvPr/>
        </p:nvSpPr>
        <p:spPr>
          <a:xfrm>
            <a:off x="4977036" y="420373"/>
            <a:ext cx="1325573" cy="963496"/>
          </a:xfrm>
          <a:custGeom>
            <a:avLst/>
            <a:gdLst>
              <a:gd name="connsiteX0" fmla="*/ 0 w 1325573"/>
              <a:gd name="connsiteY0" fmla="*/ 0 h 963496"/>
              <a:gd name="connsiteX1" fmla="*/ 619829 w 1325573"/>
              <a:gd name="connsiteY1" fmla="*/ 276161 h 963496"/>
              <a:gd name="connsiteX2" fmla="*/ 576870 w 1325573"/>
              <a:gd name="connsiteY2" fmla="*/ 435721 h 963496"/>
              <a:gd name="connsiteX3" fmla="*/ 509364 w 1325573"/>
              <a:gd name="connsiteY3" fmla="*/ 546186 h 963496"/>
              <a:gd name="connsiteX4" fmla="*/ 938948 w 1325573"/>
              <a:gd name="connsiteY4" fmla="*/ 705745 h 963496"/>
              <a:gd name="connsiteX5" fmla="*/ 1325573 w 1325573"/>
              <a:gd name="connsiteY5" fmla="*/ 963496 h 9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5573" h="963496">
                <a:moveTo>
                  <a:pt x="0" y="0"/>
                </a:moveTo>
                <a:lnTo>
                  <a:pt x="619829" y="276161"/>
                </a:lnTo>
                <a:lnTo>
                  <a:pt x="576870" y="435721"/>
                </a:lnTo>
                <a:lnTo>
                  <a:pt x="509364" y="546186"/>
                </a:lnTo>
                <a:lnTo>
                  <a:pt x="938948" y="705745"/>
                </a:lnTo>
                <a:lnTo>
                  <a:pt x="1325573" y="96349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7E198F4-A446-4BBA-55C4-90FD51F21D94}"/>
              </a:ext>
            </a:extLst>
          </p:cNvPr>
          <p:cNvSpPr/>
          <p:nvPr/>
        </p:nvSpPr>
        <p:spPr>
          <a:xfrm>
            <a:off x="7873659" y="2826033"/>
            <a:ext cx="1024865" cy="1043275"/>
          </a:xfrm>
          <a:custGeom>
            <a:avLst/>
            <a:gdLst>
              <a:gd name="connsiteX0" fmla="*/ 1024865 w 1024865"/>
              <a:gd name="connsiteY0" fmla="*/ 0 h 1043275"/>
              <a:gd name="connsiteX1" fmla="*/ 552323 w 1024865"/>
              <a:gd name="connsiteY1" fmla="*/ 423447 h 1043275"/>
              <a:gd name="connsiteX2" fmla="*/ 589144 w 1024865"/>
              <a:gd name="connsiteY2" fmla="*/ 742566 h 1043275"/>
              <a:gd name="connsiteX3" fmla="*/ 0 w 1024865"/>
              <a:gd name="connsiteY3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865" h="1043275">
                <a:moveTo>
                  <a:pt x="1024865" y="0"/>
                </a:moveTo>
                <a:lnTo>
                  <a:pt x="552323" y="423447"/>
                </a:lnTo>
                <a:lnTo>
                  <a:pt x="589144" y="742566"/>
                </a:lnTo>
                <a:lnTo>
                  <a:pt x="0" y="1043275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E2DB966-A75C-2D08-D041-186841EB179F}"/>
              </a:ext>
            </a:extLst>
          </p:cNvPr>
          <p:cNvSpPr/>
          <p:nvPr/>
        </p:nvSpPr>
        <p:spPr>
          <a:xfrm>
            <a:off x="540048" y="4737694"/>
            <a:ext cx="1454448" cy="1884032"/>
          </a:xfrm>
          <a:custGeom>
            <a:avLst/>
            <a:gdLst>
              <a:gd name="connsiteX0" fmla="*/ 110464 w 1454448"/>
              <a:gd name="connsiteY0" fmla="*/ 0 h 1884032"/>
              <a:gd name="connsiteX1" fmla="*/ 607554 w 1454448"/>
              <a:gd name="connsiteY1" fmla="*/ 926674 h 1884032"/>
              <a:gd name="connsiteX2" fmla="*/ 0 w 1454448"/>
              <a:gd name="connsiteY2" fmla="*/ 1497407 h 1884032"/>
              <a:gd name="connsiteX3" fmla="*/ 1454448 w 1454448"/>
              <a:gd name="connsiteY3" fmla="*/ 1884032 h 18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448" h="1884032">
                <a:moveTo>
                  <a:pt x="110464" y="0"/>
                </a:moveTo>
                <a:lnTo>
                  <a:pt x="607554" y="926674"/>
                </a:lnTo>
                <a:lnTo>
                  <a:pt x="0" y="1497407"/>
                </a:lnTo>
                <a:lnTo>
                  <a:pt x="1454448" y="18840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822F0DB-3B5A-E123-EDE3-C3058DCB9504}"/>
              </a:ext>
            </a:extLst>
          </p:cNvPr>
          <p:cNvSpPr/>
          <p:nvPr/>
        </p:nvSpPr>
        <p:spPr>
          <a:xfrm>
            <a:off x="5142733" y="4529041"/>
            <a:ext cx="3332343" cy="1380806"/>
          </a:xfrm>
          <a:custGeom>
            <a:avLst/>
            <a:gdLst>
              <a:gd name="connsiteX0" fmla="*/ 0 w 3332343"/>
              <a:gd name="connsiteY0" fmla="*/ 1380806 h 1380806"/>
              <a:gd name="connsiteX1" fmla="*/ 1301025 w 3332343"/>
              <a:gd name="connsiteY1" fmla="*/ 1159877 h 1380806"/>
              <a:gd name="connsiteX2" fmla="*/ 1853347 w 3332343"/>
              <a:gd name="connsiteY2" fmla="*/ 1362395 h 1380806"/>
              <a:gd name="connsiteX3" fmla="*/ 2651146 w 3332343"/>
              <a:gd name="connsiteY3" fmla="*/ 975769 h 1380806"/>
              <a:gd name="connsiteX4" fmla="*/ 2246110 w 3332343"/>
              <a:gd name="connsiteY4" fmla="*/ 0 h 1380806"/>
              <a:gd name="connsiteX5" fmla="*/ 3332343 w 3332343"/>
              <a:gd name="connsiteY5" fmla="*/ 355941 h 138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2343" h="1380806">
                <a:moveTo>
                  <a:pt x="0" y="1380806"/>
                </a:moveTo>
                <a:lnTo>
                  <a:pt x="1301025" y="1159877"/>
                </a:lnTo>
                <a:lnTo>
                  <a:pt x="1853347" y="1362395"/>
                </a:lnTo>
                <a:lnTo>
                  <a:pt x="2651146" y="975769"/>
                </a:lnTo>
                <a:lnTo>
                  <a:pt x="2246110" y="0"/>
                </a:lnTo>
                <a:lnTo>
                  <a:pt x="3332343" y="355941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415E7E5-5769-1F20-E9E6-BC0EBE2C7A59}"/>
              </a:ext>
            </a:extLst>
          </p:cNvPr>
          <p:cNvSpPr/>
          <p:nvPr/>
        </p:nvSpPr>
        <p:spPr>
          <a:xfrm>
            <a:off x="693471" y="613691"/>
            <a:ext cx="1773568" cy="521638"/>
          </a:xfrm>
          <a:custGeom>
            <a:avLst/>
            <a:gdLst>
              <a:gd name="connsiteX0" fmla="*/ 0 w 1773568"/>
              <a:gd name="connsiteY0" fmla="*/ 429584 h 521638"/>
              <a:gd name="connsiteX1" fmla="*/ 1270341 w 1773568"/>
              <a:gd name="connsiteY1" fmla="*/ 319120 h 521638"/>
              <a:gd name="connsiteX2" fmla="*/ 1521955 w 1773568"/>
              <a:gd name="connsiteY2" fmla="*/ 521638 h 521638"/>
              <a:gd name="connsiteX3" fmla="*/ 1773568 w 1773568"/>
              <a:gd name="connsiteY3" fmla="*/ 0 h 5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3568" h="521638">
                <a:moveTo>
                  <a:pt x="0" y="429584"/>
                </a:moveTo>
                <a:lnTo>
                  <a:pt x="1270341" y="319120"/>
                </a:lnTo>
                <a:lnTo>
                  <a:pt x="1521955" y="521638"/>
                </a:lnTo>
                <a:lnTo>
                  <a:pt x="1773568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16033B6-6CE0-3F93-683A-C66EF0AAE13E}"/>
              </a:ext>
            </a:extLst>
          </p:cNvPr>
          <p:cNvSpPr/>
          <p:nvPr/>
        </p:nvSpPr>
        <p:spPr>
          <a:xfrm>
            <a:off x="3553277" y="3829427"/>
            <a:ext cx="2626598" cy="748703"/>
          </a:xfrm>
          <a:custGeom>
            <a:avLst/>
            <a:gdLst>
              <a:gd name="connsiteX0" fmla="*/ 0 w 2626598"/>
              <a:gd name="connsiteY0" fmla="*/ 423447 h 748703"/>
              <a:gd name="connsiteX1" fmla="*/ 662786 w 2626598"/>
              <a:gd name="connsiteY1" fmla="*/ 386625 h 748703"/>
              <a:gd name="connsiteX2" fmla="*/ 1301025 w 2626598"/>
              <a:gd name="connsiteY2" fmla="*/ 748703 h 748703"/>
              <a:gd name="connsiteX3" fmla="*/ 1779704 w 2626598"/>
              <a:gd name="connsiteY3" fmla="*/ 0 h 748703"/>
              <a:gd name="connsiteX4" fmla="*/ 2626598 w 2626598"/>
              <a:gd name="connsiteY4" fmla="*/ 177970 h 7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6598" h="748703">
                <a:moveTo>
                  <a:pt x="0" y="423447"/>
                </a:moveTo>
                <a:lnTo>
                  <a:pt x="662786" y="386625"/>
                </a:lnTo>
                <a:lnTo>
                  <a:pt x="1301025" y="748703"/>
                </a:lnTo>
                <a:lnTo>
                  <a:pt x="1779704" y="0"/>
                </a:lnTo>
                <a:lnTo>
                  <a:pt x="2626598" y="17797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B92BBC9-752E-7516-4414-C472E33AA753}"/>
              </a:ext>
            </a:extLst>
          </p:cNvPr>
          <p:cNvSpPr/>
          <p:nvPr/>
        </p:nvSpPr>
        <p:spPr>
          <a:xfrm>
            <a:off x="6916301" y="816209"/>
            <a:ext cx="1914716" cy="546186"/>
          </a:xfrm>
          <a:custGeom>
            <a:avLst/>
            <a:gdLst>
              <a:gd name="connsiteX0" fmla="*/ 0 w 1914716"/>
              <a:gd name="connsiteY0" fmla="*/ 135012 h 546186"/>
              <a:gd name="connsiteX1" fmla="*/ 503227 w 1914716"/>
              <a:gd name="connsiteY1" fmla="*/ 0 h 546186"/>
              <a:gd name="connsiteX2" fmla="*/ 1073959 w 1914716"/>
              <a:gd name="connsiteY2" fmla="*/ 546186 h 546186"/>
              <a:gd name="connsiteX3" fmla="*/ 1914716 w 1914716"/>
              <a:gd name="connsiteY3" fmla="*/ 0 h 54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4716" h="546186">
                <a:moveTo>
                  <a:pt x="0" y="135012"/>
                </a:moveTo>
                <a:lnTo>
                  <a:pt x="503227" y="0"/>
                </a:lnTo>
                <a:lnTo>
                  <a:pt x="1073959" y="546186"/>
                </a:lnTo>
                <a:lnTo>
                  <a:pt x="191471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CF91431-F179-AC7A-8651-D18EF54EB9DE}"/>
              </a:ext>
            </a:extLst>
          </p:cNvPr>
          <p:cNvSpPr/>
          <p:nvPr/>
        </p:nvSpPr>
        <p:spPr>
          <a:xfrm>
            <a:off x="4652551" y="2540669"/>
            <a:ext cx="337530" cy="1043275"/>
          </a:xfrm>
          <a:custGeom>
            <a:avLst/>
            <a:gdLst>
              <a:gd name="connsiteX0" fmla="*/ 49095 w 337530"/>
              <a:gd name="connsiteY0" fmla="*/ 0 h 1043275"/>
              <a:gd name="connsiteX1" fmla="*/ 0 w 337530"/>
              <a:gd name="connsiteY1" fmla="*/ 270024 h 1043275"/>
              <a:gd name="connsiteX2" fmla="*/ 135012 w 337530"/>
              <a:gd name="connsiteY2" fmla="*/ 497090 h 1043275"/>
              <a:gd name="connsiteX3" fmla="*/ 49095 w 337530"/>
              <a:gd name="connsiteY3" fmla="*/ 705745 h 1043275"/>
              <a:gd name="connsiteX4" fmla="*/ 337530 w 337530"/>
              <a:gd name="connsiteY4" fmla="*/ 1043275 h 104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530" h="1043275">
                <a:moveTo>
                  <a:pt x="49095" y="0"/>
                </a:moveTo>
                <a:lnTo>
                  <a:pt x="0" y="270024"/>
                </a:lnTo>
                <a:lnTo>
                  <a:pt x="135012" y="497090"/>
                </a:lnTo>
                <a:lnTo>
                  <a:pt x="49095" y="705745"/>
                </a:lnTo>
                <a:lnTo>
                  <a:pt x="337530" y="10432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14D14E-98BA-93E8-40F2-32424B92C8E5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C0428456-3548-D329-B47D-F4880F6FCBD5}"/>
              </a:ext>
            </a:extLst>
          </p:cNvPr>
          <p:cNvSpPr/>
          <p:nvPr/>
        </p:nvSpPr>
        <p:spPr>
          <a:xfrm>
            <a:off x="2700242" y="5909847"/>
            <a:ext cx="2730926" cy="724156"/>
          </a:xfrm>
          <a:custGeom>
            <a:avLst/>
            <a:gdLst>
              <a:gd name="connsiteX0" fmla="*/ 0 w 2730926"/>
              <a:gd name="connsiteY0" fmla="*/ 0 h 724156"/>
              <a:gd name="connsiteX1" fmla="*/ 521637 w 2730926"/>
              <a:gd name="connsiteY1" fmla="*/ 583007 h 724156"/>
              <a:gd name="connsiteX2" fmla="*/ 1773567 w 2730926"/>
              <a:gd name="connsiteY2" fmla="*/ 724156 h 724156"/>
              <a:gd name="connsiteX3" fmla="*/ 1865621 w 2730926"/>
              <a:gd name="connsiteY3" fmla="*/ 724156 h 724156"/>
              <a:gd name="connsiteX4" fmla="*/ 2730926 w 2730926"/>
              <a:gd name="connsiteY4" fmla="*/ 454132 h 72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926" h="724156">
                <a:moveTo>
                  <a:pt x="0" y="0"/>
                </a:moveTo>
                <a:lnTo>
                  <a:pt x="521637" y="583007"/>
                </a:lnTo>
                <a:lnTo>
                  <a:pt x="1773567" y="724156"/>
                </a:lnTo>
                <a:lnTo>
                  <a:pt x="1865621" y="724156"/>
                </a:lnTo>
                <a:lnTo>
                  <a:pt x="2730926" y="454132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F63AC8-9272-9B5A-2BC2-C9C36D75621F}"/>
              </a:ext>
            </a:extLst>
          </p:cNvPr>
          <p:cNvSpPr/>
          <p:nvPr/>
        </p:nvSpPr>
        <p:spPr>
          <a:xfrm>
            <a:off x="4479949" y="3375302"/>
            <a:ext cx="110466" cy="128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AEDC7-E005-A08A-0D87-BF54AC9F7AF8}"/>
              </a:ext>
            </a:extLst>
          </p:cNvPr>
          <p:cNvSpPr/>
          <p:nvPr/>
        </p:nvSpPr>
        <p:spPr>
          <a:xfrm>
            <a:off x="2743197" y="2218479"/>
            <a:ext cx="3436670" cy="238419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F6D19-9E62-6BB9-3AAE-4CAAC6120E93}"/>
              </a:ext>
            </a:extLst>
          </p:cNvPr>
          <p:cNvSpPr txBox="1"/>
          <p:nvPr/>
        </p:nvSpPr>
        <p:spPr>
          <a:xfrm>
            <a:off x="4796770" y="2608174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24934F-E26D-0E35-05AE-3B6D679CFD2D}"/>
              </a:ext>
            </a:extLst>
          </p:cNvPr>
          <p:cNvSpPr txBox="1"/>
          <p:nvPr/>
        </p:nvSpPr>
        <p:spPr>
          <a:xfrm>
            <a:off x="5180709" y="4084538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EC236-AE8D-F6BB-F04E-BCED0BC4E23E}"/>
              </a:ext>
            </a:extLst>
          </p:cNvPr>
          <p:cNvSpPr txBox="1"/>
          <p:nvPr/>
        </p:nvSpPr>
        <p:spPr>
          <a:xfrm>
            <a:off x="3052746" y="2506921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E83115-9DC2-384A-A68B-7D7D3A628EDE}"/>
              </a:ext>
            </a:extLst>
          </p:cNvPr>
          <p:cNvSpPr txBox="1"/>
          <p:nvPr/>
        </p:nvSpPr>
        <p:spPr>
          <a:xfrm>
            <a:off x="5242846" y="2254756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BB75189-0626-9B62-A638-F806716864ED}"/>
              </a:ext>
            </a:extLst>
          </p:cNvPr>
          <p:cNvSpPr/>
          <p:nvPr/>
        </p:nvSpPr>
        <p:spPr>
          <a:xfrm>
            <a:off x="801275" y="1859472"/>
            <a:ext cx="1595597" cy="681197"/>
          </a:xfrm>
          <a:custGeom>
            <a:avLst/>
            <a:gdLst>
              <a:gd name="connsiteX0" fmla="*/ 0 w 1595597"/>
              <a:gd name="connsiteY0" fmla="*/ 0 h 681197"/>
              <a:gd name="connsiteX1" fmla="*/ 325256 w 1595597"/>
              <a:gd name="connsiteY1" fmla="*/ 135012 h 681197"/>
              <a:gd name="connsiteX2" fmla="*/ 362078 w 1595597"/>
              <a:gd name="connsiteY2" fmla="*/ 251613 h 681197"/>
              <a:gd name="connsiteX3" fmla="*/ 908263 w 1595597"/>
              <a:gd name="connsiteY3" fmla="*/ 190244 h 681197"/>
              <a:gd name="connsiteX4" fmla="*/ 208655 w 1595597"/>
              <a:gd name="connsiteY4" fmla="*/ 570732 h 681197"/>
              <a:gd name="connsiteX5" fmla="*/ 705745 w 1595597"/>
              <a:gd name="connsiteY5" fmla="*/ 681197 h 681197"/>
              <a:gd name="connsiteX6" fmla="*/ 1067823 w 1595597"/>
              <a:gd name="connsiteY6" fmla="*/ 509363 h 681197"/>
              <a:gd name="connsiteX7" fmla="*/ 1595597 w 1595597"/>
              <a:gd name="connsiteY7" fmla="*/ 570732 h 68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5597" h="681197">
                <a:moveTo>
                  <a:pt x="0" y="0"/>
                </a:moveTo>
                <a:lnTo>
                  <a:pt x="325256" y="135012"/>
                </a:lnTo>
                <a:lnTo>
                  <a:pt x="362078" y="251613"/>
                </a:lnTo>
                <a:lnTo>
                  <a:pt x="908263" y="190244"/>
                </a:lnTo>
                <a:lnTo>
                  <a:pt x="208655" y="570732"/>
                </a:lnTo>
                <a:lnTo>
                  <a:pt x="705745" y="681197"/>
                </a:lnTo>
                <a:lnTo>
                  <a:pt x="1067823" y="509363"/>
                </a:lnTo>
                <a:lnTo>
                  <a:pt x="1595597" y="570732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726E-E480-E5D6-B30E-07FA3D073364}"/>
              </a:ext>
            </a:extLst>
          </p:cNvPr>
          <p:cNvSpPr txBox="1"/>
          <p:nvPr/>
        </p:nvSpPr>
        <p:spPr>
          <a:xfrm>
            <a:off x="4223422" y="3070400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CDEB36-1FA8-3049-B4D2-89A113D92A95}"/>
              </a:ext>
            </a:extLst>
          </p:cNvPr>
          <p:cNvSpPr txBox="1"/>
          <p:nvPr/>
        </p:nvSpPr>
        <p:spPr>
          <a:xfrm>
            <a:off x="4211151" y="4629157"/>
            <a:ext cx="7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mbr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246F5-7E14-A8CD-C84F-93DAFF9EBD0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885768-A23F-19A1-853E-58ABA77E795E}"/>
              </a:ext>
            </a:extLst>
          </p:cNvPr>
          <p:cNvSpPr txBox="1"/>
          <p:nvPr/>
        </p:nvSpPr>
        <p:spPr>
          <a:xfrm>
            <a:off x="2357738" y="4629157"/>
            <a:ext cx="91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2E2606-67D7-C9D8-2F1D-7E1540E163FA}"/>
              </a:ext>
            </a:extLst>
          </p:cNvPr>
          <p:cNvCxnSpPr>
            <a:cxnSpLocks/>
          </p:cNvCxnSpPr>
          <p:nvPr/>
        </p:nvCxnSpPr>
        <p:spPr>
          <a:xfrm flipV="1">
            <a:off x="3811019" y="5126421"/>
            <a:ext cx="399666" cy="7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CB0EF9-F2C9-860E-3F39-7D3A24420BFF}"/>
              </a:ext>
            </a:extLst>
          </p:cNvPr>
          <p:cNvCxnSpPr>
            <a:cxnSpLocks/>
          </p:cNvCxnSpPr>
          <p:nvPr/>
        </p:nvCxnSpPr>
        <p:spPr>
          <a:xfrm>
            <a:off x="4787048" y="5126422"/>
            <a:ext cx="417050" cy="664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611A-BBC2-0D34-D588-A1FDF809B30D}"/>
              </a:ext>
            </a:extLst>
          </p:cNvPr>
          <p:cNvSpPr txBox="1"/>
          <p:nvPr/>
        </p:nvSpPr>
        <p:spPr>
          <a:xfrm>
            <a:off x="4294965" y="3823208"/>
            <a:ext cx="492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dirty="0"/>
              <a:t>×</a:t>
            </a:r>
            <a:endParaRPr lang="en-US" sz="3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4D20DF-0FBD-4AE5-F97A-0C5FAE8EC44A}"/>
              </a:ext>
            </a:extLst>
          </p:cNvPr>
          <p:cNvCxnSpPr>
            <a:cxnSpLocks/>
          </p:cNvCxnSpPr>
          <p:nvPr/>
        </p:nvCxnSpPr>
        <p:spPr>
          <a:xfrm>
            <a:off x="4496819" y="3712832"/>
            <a:ext cx="0" cy="25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3386292" y="4528121"/>
            <a:ext cx="2630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T1.carid &lt; T2.carid</a:t>
            </a:r>
            <a:endParaRPr 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EA107-CE29-2D63-ED26-8C201225A373}"/>
              </a:ext>
            </a:extLst>
          </p:cNvPr>
          <p:cNvSpPr txBox="1"/>
          <p:nvPr/>
        </p:nvSpPr>
        <p:spPr>
          <a:xfrm>
            <a:off x="3746103" y="1441267"/>
            <a:ext cx="19104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Order By</a:t>
            </a:r>
            <a:r>
              <a:rPr lang="en-US" sz="2100" baseline="-25000" dirty="0"/>
              <a:t>minValue</a:t>
            </a:r>
            <a:endParaRPr lang="en-US" sz="2100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F2F2166-FF82-0542-41C8-39DC96C3A6FC}"/>
              </a:ext>
            </a:extLst>
          </p:cNvPr>
          <p:cNvCxnSpPr>
            <a:cxnSpLocks/>
          </p:cNvCxnSpPr>
          <p:nvPr/>
        </p:nvCxnSpPr>
        <p:spPr>
          <a:xfrm>
            <a:off x="4478922" y="1801414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94F3304-7963-4C2A-0D23-303158B0D29A}"/>
              </a:ext>
            </a:extLst>
          </p:cNvPr>
          <p:cNvCxnSpPr>
            <a:cxnSpLocks/>
          </p:cNvCxnSpPr>
          <p:nvPr/>
        </p:nvCxnSpPr>
        <p:spPr>
          <a:xfrm>
            <a:off x="4491703" y="1176422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11849D7-9186-A19E-3EB4-C4E782E2C2F4}"/>
              </a:ext>
            </a:extLst>
          </p:cNvPr>
          <p:cNvCxnSpPr>
            <a:cxnSpLocks/>
          </p:cNvCxnSpPr>
          <p:nvPr/>
        </p:nvCxnSpPr>
        <p:spPr>
          <a:xfrm>
            <a:off x="4478922" y="522395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8ED3BD5-6A39-3BF7-10C1-AB278FD38537}"/>
              </a:ext>
            </a:extLst>
          </p:cNvPr>
          <p:cNvSpPr txBox="1"/>
          <p:nvPr/>
        </p:nvSpPr>
        <p:spPr>
          <a:xfrm>
            <a:off x="3386292" y="0"/>
            <a:ext cx="2734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/>
              <a:t>π</a:t>
            </a:r>
            <a:r>
              <a:rPr lang="en-US" sz="2100" baseline="-25000" dirty="0"/>
              <a:t>T1.carid, T2.carid, minValue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692F80B-8DEE-D4AA-A27D-B19692D9694A}"/>
              </a:ext>
            </a:extLst>
          </p:cNvPr>
          <p:cNvSpPr txBox="1"/>
          <p:nvPr/>
        </p:nvSpPr>
        <p:spPr>
          <a:xfrm>
            <a:off x="4010852" y="809551"/>
            <a:ext cx="19104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Limit  k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BAA026-4BB3-34AE-922A-E90B99408732}"/>
              </a:ext>
            </a:extLst>
          </p:cNvPr>
          <p:cNvSpPr txBox="1"/>
          <p:nvPr/>
        </p:nvSpPr>
        <p:spPr>
          <a:xfrm>
            <a:off x="3465854" y="5749207"/>
            <a:ext cx="756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Trip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AF9EA9-103E-69E6-5C1F-9864B5931D8B}"/>
              </a:ext>
            </a:extLst>
          </p:cNvPr>
          <p:cNvSpPr txBox="1"/>
          <p:nvPr/>
        </p:nvSpPr>
        <p:spPr>
          <a:xfrm>
            <a:off x="4885299" y="5749207"/>
            <a:ext cx="756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Trip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E8296C-5B17-B203-51FA-29590E7C8470}"/>
              </a:ext>
            </a:extLst>
          </p:cNvPr>
          <p:cNvSpPr txBox="1"/>
          <p:nvPr/>
        </p:nvSpPr>
        <p:spPr>
          <a:xfrm>
            <a:off x="3187351" y="1912691"/>
            <a:ext cx="351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𝒢</a:t>
            </a:r>
            <a:r>
              <a:rPr lang="en-US" sz="2800" baseline="-25000" dirty="0"/>
              <a:t>minValue(T1.Trip &lt;-&gt; T2.Trip)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0AB5151-9E5D-6D74-1EE4-4A979813D3F5}"/>
              </a:ext>
            </a:extLst>
          </p:cNvPr>
          <p:cNvCxnSpPr>
            <a:cxnSpLocks/>
          </p:cNvCxnSpPr>
          <p:nvPr/>
        </p:nvCxnSpPr>
        <p:spPr>
          <a:xfrm>
            <a:off x="4491703" y="4318790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6C8156E-A477-9C47-1F91-7884E3EA753E}"/>
              </a:ext>
            </a:extLst>
          </p:cNvPr>
          <p:cNvSpPr/>
          <p:nvPr/>
        </p:nvSpPr>
        <p:spPr>
          <a:xfrm>
            <a:off x="3269100" y="2476684"/>
            <a:ext cx="2802539" cy="12177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2A7BE1-251E-6A3D-1EAA-E7ECC276EE0E}"/>
              </a:ext>
            </a:extLst>
          </p:cNvPr>
          <p:cNvSpPr txBox="1"/>
          <p:nvPr/>
        </p:nvSpPr>
        <p:spPr>
          <a:xfrm>
            <a:off x="3465854" y="3097704"/>
            <a:ext cx="2630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aseline="-25000" dirty="0"/>
              <a:t>T1.</a:t>
            </a:r>
            <a:r>
              <a:rPr lang="en-US" altLang="zh-CN" sz="2800" baseline="-25000" dirty="0"/>
              <a:t>trip       </a:t>
            </a:r>
            <a:r>
              <a:rPr lang="en-US" sz="2800" baseline="-25000" dirty="0"/>
              <a:t>      T2.</a:t>
            </a:r>
            <a:r>
              <a:rPr lang="en-US" altLang="zh-CN" sz="2800" baseline="-25000" dirty="0"/>
              <a:t>trip</a:t>
            </a:r>
            <a:endParaRPr lang="en-US" sz="28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039E2F-3FB8-3F92-6B53-1793AD623765}"/>
              </a:ext>
            </a:extLst>
          </p:cNvPr>
          <p:cNvCxnSpPr>
            <a:cxnSpLocks/>
          </p:cNvCxnSpPr>
          <p:nvPr/>
        </p:nvCxnSpPr>
        <p:spPr>
          <a:xfrm flipV="1">
            <a:off x="3975817" y="3022623"/>
            <a:ext cx="284113" cy="329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2AA1CB-E69C-FA52-9208-7D3E81A81ED8}"/>
              </a:ext>
            </a:extLst>
          </p:cNvPr>
          <p:cNvCxnSpPr>
            <a:cxnSpLocks/>
          </p:cNvCxnSpPr>
          <p:nvPr/>
        </p:nvCxnSpPr>
        <p:spPr>
          <a:xfrm>
            <a:off x="4884072" y="3022623"/>
            <a:ext cx="234327" cy="3366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E1EB0-A669-DEBA-186E-273CF6432C4F}"/>
              </a:ext>
            </a:extLst>
          </p:cNvPr>
          <p:cNvSpPr txBox="1"/>
          <p:nvPr/>
        </p:nvSpPr>
        <p:spPr>
          <a:xfrm>
            <a:off x="3651041" y="2494720"/>
            <a:ext cx="2630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aseline="-25000" dirty="0"/>
              <a:t>Distance(trip, trip)</a:t>
            </a:r>
            <a:endParaRPr lang="en-US" sz="2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F6A63E6-BF9A-063E-520F-60BCA552DE6D}"/>
              </a:ext>
            </a:extLst>
          </p:cNvPr>
          <p:cNvCxnSpPr>
            <a:cxnSpLocks/>
          </p:cNvCxnSpPr>
          <p:nvPr/>
        </p:nvCxnSpPr>
        <p:spPr>
          <a:xfrm>
            <a:off x="4476361" y="2533558"/>
            <a:ext cx="0" cy="25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3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1527324" y="3915763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sfunc(</a:t>
            </a:r>
            <a:r>
              <a:rPr lang="en-US" altLang="zh-CN" sz="4000" baseline="-25000" dirty="0"/>
              <a:t>t</a:t>
            </a:r>
            <a:r>
              <a:rPr lang="en-US" sz="4000" baseline="-25000" dirty="0"/>
              <a:t>1.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t2.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k)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1696734" y="1414184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(T1.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,T2.mpid,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1710971" y="5527644"/>
            <a:ext cx="1148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3943783" y="5528024"/>
            <a:ext cx="1376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Trip2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2191925" y="4802579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4522925" y="4789280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318767" y="2153370"/>
            <a:ext cx="6075484" cy="25475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622835-CDB4-6B1F-CE30-B2C3A188C3E1}"/>
              </a:ext>
            </a:extLst>
          </p:cNvPr>
          <p:cNvSpPr txBox="1"/>
          <p:nvPr/>
        </p:nvSpPr>
        <p:spPr>
          <a:xfrm>
            <a:off x="592599" y="2163640"/>
            <a:ext cx="597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i="0" dirty="0">
                <a:effectLst/>
                <a:latin typeface="Arial" panose="020B0604020202020204" pitchFamily="34" charset="0"/>
              </a:rPr>
              <a:t>ρ</a:t>
            </a:r>
            <a:r>
              <a:rPr lang="en-US" sz="2800" i="0" baseline="-25000" dirty="0">
                <a:effectLst/>
                <a:latin typeface="Arial" panose="020B0604020202020204" pitchFamily="34" charset="0"/>
              </a:rPr>
              <a:t>(Distance(T</a:t>
            </a:r>
            <a:r>
              <a:rPr lang="en-US" sz="2800" b="1" i="0" baseline="-50000" dirty="0">
                <a:effectLst/>
                <a:latin typeface="Arial" panose="020B0604020202020204" pitchFamily="34" charset="0"/>
              </a:rPr>
              <a:t>1</a:t>
            </a:r>
            <a:r>
              <a:rPr lang="en-US" sz="2800" i="0" baseline="-25000" dirty="0">
                <a:effectLst/>
                <a:latin typeface="Arial" panose="020B0604020202020204" pitchFamily="34" charset="0"/>
              </a:rPr>
              <a:t>.Trajectory, T</a:t>
            </a:r>
            <a:r>
              <a:rPr lang="en-US" sz="2800" b="1" i="0" baseline="-50000" dirty="0">
                <a:effectLst/>
                <a:latin typeface="Arial" panose="020B0604020202020204" pitchFamily="34" charset="0"/>
              </a:rPr>
              <a:t>2</a:t>
            </a:r>
            <a:r>
              <a:rPr lang="en-US" sz="2800" i="0" baseline="-25000" dirty="0">
                <a:effectLst/>
                <a:latin typeface="Arial" panose="020B0604020202020204" pitchFamily="34" charset="0"/>
              </a:rPr>
              <a:t>.Trajectory) as Distance)</a:t>
            </a:r>
            <a:endParaRPr 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DDE301-D587-FA53-2B1C-2979E38FCA30}"/>
              </a:ext>
            </a:extLst>
          </p:cNvPr>
          <p:cNvSpPr txBox="1"/>
          <p:nvPr/>
        </p:nvSpPr>
        <p:spPr>
          <a:xfrm>
            <a:off x="1640482" y="2923918"/>
            <a:ext cx="3626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aseline="-25000" dirty="0"/>
              <a:t>getsegmenttable(mpid)</a:t>
            </a:r>
            <a:endParaRPr lang="en-US" sz="40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AEAE56D-D224-7F1B-30F7-630C1CD50FF8}"/>
              </a:ext>
            </a:extLst>
          </p:cNvPr>
          <p:cNvCxnSpPr/>
          <p:nvPr/>
        </p:nvCxnSpPr>
        <p:spPr>
          <a:xfrm>
            <a:off x="5240923" y="3461215"/>
            <a:ext cx="184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F0C7576-37B4-50BC-3350-91FA64A9BB76}"/>
              </a:ext>
            </a:extLst>
          </p:cNvPr>
          <p:cNvSpPr txBox="1"/>
          <p:nvPr/>
        </p:nvSpPr>
        <p:spPr>
          <a:xfrm>
            <a:off x="7110756" y="3066782"/>
            <a:ext cx="1841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segment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36915A-70CF-4A23-030F-B4CB63FF92F3}"/>
              </a:ext>
            </a:extLst>
          </p:cNvPr>
          <p:cNvCxnSpPr>
            <a:cxnSpLocks/>
          </p:cNvCxnSpPr>
          <p:nvPr/>
        </p:nvCxnSpPr>
        <p:spPr>
          <a:xfrm flipH="1" flipV="1">
            <a:off x="5510948" y="2707667"/>
            <a:ext cx="1565963" cy="7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489CBFA-B62A-4CF6-2EA8-7999E069D1F4}"/>
              </a:ext>
            </a:extLst>
          </p:cNvPr>
          <p:cNvCxnSpPr/>
          <p:nvPr/>
        </p:nvCxnSpPr>
        <p:spPr>
          <a:xfrm flipV="1">
            <a:off x="3510314" y="3694422"/>
            <a:ext cx="0" cy="42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B906B0-97EC-12DF-2AD6-4F773A715DA1}"/>
              </a:ext>
            </a:extLst>
          </p:cNvPr>
          <p:cNvCxnSpPr>
            <a:cxnSpLocks/>
          </p:cNvCxnSpPr>
          <p:nvPr/>
        </p:nvCxnSpPr>
        <p:spPr>
          <a:xfrm flipV="1">
            <a:off x="3521563" y="2128482"/>
            <a:ext cx="0" cy="3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6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4D20DF-0FBD-4AE5-F97A-0C5FAE8EC44A}"/>
              </a:ext>
            </a:extLst>
          </p:cNvPr>
          <p:cNvCxnSpPr>
            <a:cxnSpLocks/>
          </p:cNvCxnSpPr>
          <p:nvPr/>
        </p:nvCxnSpPr>
        <p:spPr>
          <a:xfrm>
            <a:off x="4521365" y="5764538"/>
            <a:ext cx="0" cy="25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EA107-CE29-2D63-ED26-8C201225A373}"/>
              </a:ext>
            </a:extLst>
          </p:cNvPr>
          <p:cNvSpPr txBox="1"/>
          <p:nvPr/>
        </p:nvSpPr>
        <p:spPr>
          <a:xfrm>
            <a:off x="3283885" y="3025165"/>
            <a:ext cx="345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Order By</a:t>
            </a:r>
            <a:r>
              <a:rPr lang="en-US" sz="3600" baseline="-50000" dirty="0"/>
              <a:t>MinDistance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F2F2166-FF82-0542-41C8-39DC96C3A6FC}"/>
              </a:ext>
            </a:extLst>
          </p:cNvPr>
          <p:cNvCxnSpPr>
            <a:cxnSpLocks/>
          </p:cNvCxnSpPr>
          <p:nvPr/>
        </p:nvCxnSpPr>
        <p:spPr>
          <a:xfrm>
            <a:off x="4460511" y="3562707"/>
            <a:ext cx="12781" cy="862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94F3304-7963-4C2A-0D23-303158B0D29A}"/>
              </a:ext>
            </a:extLst>
          </p:cNvPr>
          <p:cNvCxnSpPr>
            <a:cxnSpLocks/>
          </p:cNvCxnSpPr>
          <p:nvPr/>
        </p:nvCxnSpPr>
        <p:spPr>
          <a:xfrm>
            <a:off x="4473292" y="2937715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11849D7-9186-A19E-3EB4-C4E782E2C2F4}"/>
              </a:ext>
            </a:extLst>
          </p:cNvPr>
          <p:cNvCxnSpPr>
            <a:cxnSpLocks/>
          </p:cNvCxnSpPr>
          <p:nvPr/>
        </p:nvCxnSpPr>
        <p:spPr>
          <a:xfrm>
            <a:off x="4460511" y="2283688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8ED3BD5-6A39-3BF7-10C1-AB278FD38537}"/>
              </a:ext>
            </a:extLst>
          </p:cNvPr>
          <p:cNvSpPr txBox="1"/>
          <p:nvPr/>
        </p:nvSpPr>
        <p:spPr>
          <a:xfrm>
            <a:off x="3086616" y="1576829"/>
            <a:ext cx="4517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π</a:t>
            </a:r>
            <a:r>
              <a:rPr lang="en-US" sz="3600" baseline="-25000" dirty="0"/>
              <a:t>Trip.carid, Distance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692F80B-8DEE-D4AA-A27D-B19692D9694A}"/>
              </a:ext>
            </a:extLst>
          </p:cNvPr>
          <p:cNvSpPr txBox="1"/>
          <p:nvPr/>
        </p:nvSpPr>
        <p:spPr>
          <a:xfrm>
            <a:off x="3918797" y="2456546"/>
            <a:ext cx="19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Limit  k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BAA026-4BB3-34AE-922A-E90B99408732}"/>
              </a:ext>
            </a:extLst>
          </p:cNvPr>
          <p:cNvSpPr txBox="1"/>
          <p:nvPr/>
        </p:nvSpPr>
        <p:spPr>
          <a:xfrm>
            <a:off x="4129146" y="6018260"/>
            <a:ext cx="891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Trip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2A7BE1-251E-6A3D-1EAA-E7ECC276EE0E}"/>
              </a:ext>
            </a:extLst>
          </p:cNvPr>
          <p:cNvSpPr txBox="1"/>
          <p:nvPr/>
        </p:nvSpPr>
        <p:spPr>
          <a:xfrm>
            <a:off x="3086616" y="5172902"/>
            <a:ext cx="4491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Trip.</a:t>
            </a:r>
            <a:r>
              <a:rPr lang="en-US" altLang="zh-CN" sz="3600" baseline="-25000" dirty="0"/>
              <a:t>trip       </a:t>
            </a:r>
            <a:r>
              <a:rPr lang="en-US" sz="3600" baseline="-25000" dirty="0"/>
              <a:t>   ‘POINT (10, 10)’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039E2F-3FB8-3F92-6B53-1793AD623765}"/>
              </a:ext>
            </a:extLst>
          </p:cNvPr>
          <p:cNvCxnSpPr>
            <a:cxnSpLocks/>
          </p:cNvCxnSpPr>
          <p:nvPr/>
        </p:nvCxnSpPr>
        <p:spPr>
          <a:xfrm flipV="1">
            <a:off x="3839802" y="4933383"/>
            <a:ext cx="284113" cy="329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2AA1CB-E69C-FA52-9208-7D3E81A81ED8}"/>
              </a:ext>
            </a:extLst>
          </p:cNvPr>
          <p:cNvCxnSpPr>
            <a:cxnSpLocks/>
          </p:cNvCxnSpPr>
          <p:nvPr/>
        </p:nvCxnSpPr>
        <p:spPr>
          <a:xfrm>
            <a:off x="4932692" y="4933385"/>
            <a:ext cx="284113" cy="329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E1EB0-A669-DEBA-186E-273CF6432C4F}"/>
              </a:ext>
            </a:extLst>
          </p:cNvPr>
          <p:cNvSpPr txBox="1"/>
          <p:nvPr/>
        </p:nvSpPr>
        <p:spPr>
          <a:xfrm>
            <a:off x="1597570" y="4170148"/>
            <a:ext cx="6190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aseline="-25000" dirty="0"/>
              <a:t>MinDistance(trajectory(trip), ‘POINT (10, 10)’)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23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2E2606-67D7-C9D8-2F1D-7E1540E163FA}"/>
              </a:ext>
            </a:extLst>
          </p:cNvPr>
          <p:cNvCxnSpPr>
            <a:cxnSpLocks/>
          </p:cNvCxnSpPr>
          <p:nvPr/>
        </p:nvCxnSpPr>
        <p:spPr>
          <a:xfrm flipV="1">
            <a:off x="3811019" y="5441587"/>
            <a:ext cx="399666" cy="730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0CB0EF9-F2C9-860E-3F39-7D3A24420BFF}"/>
              </a:ext>
            </a:extLst>
          </p:cNvPr>
          <p:cNvCxnSpPr>
            <a:cxnSpLocks/>
          </p:cNvCxnSpPr>
          <p:nvPr/>
        </p:nvCxnSpPr>
        <p:spPr>
          <a:xfrm>
            <a:off x="4787048" y="5441588"/>
            <a:ext cx="417050" cy="664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90611A-BBC2-0D34-D588-A1FDF809B30D}"/>
              </a:ext>
            </a:extLst>
          </p:cNvPr>
          <p:cNvSpPr txBox="1"/>
          <p:nvPr/>
        </p:nvSpPr>
        <p:spPr>
          <a:xfrm>
            <a:off x="4285346" y="4012332"/>
            <a:ext cx="492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dirty="0"/>
              <a:t>×</a:t>
            </a:r>
            <a:endParaRPr lang="en-US" sz="4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4D20DF-0FBD-4AE5-F97A-0C5FAE8EC44A}"/>
              </a:ext>
            </a:extLst>
          </p:cNvPr>
          <p:cNvCxnSpPr>
            <a:cxnSpLocks/>
          </p:cNvCxnSpPr>
          <p:nvPr/>
        </p:nvCxnSpPr>
        <p:spPr>
          <a:xfrm>
            <a:off x="4496819" y="3994185"/>
            <a:ext cx="0" cy="25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3245614" y="4703966"/>
            <a:ext cx="3051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σ</a:t>
            </a:r>
            <a:r>
              <a:rPr lang="en-US" sz="3600" baseline="-25000" dirty="0"/>
              <a:t>T1.carid &lt; T2.carid</a:t>
            </a:r>
            <a:endParaRPr lang="en-US" sz="3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26EA107-CE29-2D63-ED26-8C201225A373}"/>
              </a:ext>
            </a:extLst>
          </p:cNvPr>
          <p:cNvSpPr txBox="1"/>
          <p:nvPr/>
        </p:nvSpPr>
        <p:spPr>
          <a:xfrm>
            <a:off x="3320707" y="1337516"/>
            <a:ext cx="345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Order By</a:t>
            </a:r>
            <a:r>
              <a:rPr lang="en-US" sz="3600" baseline="-50000" dirty="0"/>
              <a:t>minValue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F2F2166-FF82-0542-41C8-39DC96C3A6FC}"/>
              </a:ext>
            </a:extLst>
          </p:cNvPr>
          <p:cNvCxnSpPr>
            <a:cxnSpLocks/>
          </p:cNvCxnSpPr>
          <p:nvPr/>
        </p:nvCxnSpPr>
        <p:spPr>
          <a:xfrm>
            <a:off x="4478922" y="1801414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94F3304-7963-4C2A-0D23-303158B0D29A}"/>
              </a:ext>
            </a:extLst>
          </p:cNvPr>
          <p:cNvCxnSpPr>
            <a:cxnSpLocks/>
          </p:cNvCxnSpPr>
          <p:nvPr/>
        </p:nvCxnSpPr>
        <p:spPr>
          <a:xfrm>
            <a:off x="4491703" y="1176422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11849D7-9186-A19E-3EB4-C4E782E2C2F4}"/>
              </a:ext>
            </a:extLst>
          </p:cNvPr>
          <p:cNvCxnSpPr>
            <a:cxnSpLocks/>
          </p:cNvCxnSpPr>
          <p:nvPr/>
        </p:nvCxnSpPr>
        <p:spPr>
          <a:xfrm>
            <a:off x="4478922" y="522395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8ED3BD5-6A39-3BF7-10C1-AB278FD38537}"/>
              </a:ext>
            </a:extLst>
          </p:cNvPr>
          <p:cNvSpPr txBox="1"/>
          <p:nvPr/>
        </p:nvSpPr>
        <p:spPr>
          <a:xfrm>
            <a:off x="2707100" y="-175870"/>
            <a:ext cx="4517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π</a:t>
            </a:r>
            <a:r>
              <a:rPr lang="en-US" sz="3600" baseline="-25000" dirty="0"/>
              <a:t>T1.carid, T2.carid, minValue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692F80B-8DEE-D4AA-A27D-B19692D9694A}"/>
              </a:ext>
            </a:extLst>
          </p:cNvPr>
          <p:cNvSpPr txBox="1"/>
          <p:nvPr/>
        </p:nvSpPr>
        <p:spPr>
          <a:xfrm>
            <a:off x="4010852" y="695253"/>
            <a:ext cx="19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Limit  k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BAA026-4BB3-34AE-922A-E90B99408732}"/>
              </a:ext>
            </a:extLst>
          </p:cNvPr>
          <p:cNvSpPr txBox="1"/>
          <p:nvPr/>
        </p:nvSpPr>
        <p:spPr>
          <a:xfrm>
            <a:off x="3465853" y="6064373"/>
            <a:ext cx="891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Trip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AF9EA9-103E-69E6-5C1F-9864B5931D8B}"/>
              </a:ext>
            </a:extLst>
          </p:cNvPr>
          <p:cNvSpPr txBox="1"/>
          <p:nvPr/>
        </p:nvSpPr>
        <p:spPr>
          <a:xfrm>
            <a:off x="4885299" y="6064373"/>
            <a:ext cx="981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Trip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E8296C-5B17-B203-51FA-29590E7C8470}"/>
              </a:ext>
            </a:extLst>
          </p:cNvPr>
          <p:cNvSpPr txBox="1"/>
          <p:nvPr/>
        </p:nvSpPr>
        <p:spPr>
          <a:xfrm>
            <a:off x="2654610" y="1807176"/>
            <a:ext cx="4198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𝒢</a:t>
            </a:r>
            <a:r>
              <a:rPr lang="en-US" sz="3600" baseline="-25000" dirty="0"/>
              <a:t>minValue(T1.Trip &lt;-&gt; T2.Trip)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0AB5151-9E5D-6D74-1EE4-4A979813D3F5}"/>
              </a:ext>
            </a:extLst>
          </p:cNvPr>
          <p:cNvCxnSpPr>
            <a:cxnSpLocks/>
          </p:cNvCxnSpPr>
          <p:nvPr/>
        </p:nvCxnSpPr>
        <p:spPr>
          <a:xfrm>
            <a:off x="4491703" y="4553351"/>
            <a:ext cx="0" cy="38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6C8156E-A477-9C47-1F91-7884E3EA753E}"/>
              </a:ext>
            </a:extLst>
          </p:cNvPr>
          <p:cNvSpPr/>
          <p:nvPr/>
        </p:nvSpPr>
        <p:spPr>
          <a:xfrm>
            <a:off x="2306232" y="2451317"/>
            <a:ext cx="4469547" cy="13879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2A7BE1-251E-6A3D-1EAA-E7ECC276EE0E}"/>
              </a:ext>
            </a:extLst>
          </p:cNvPr>
          <p:cNvSpPr txBox="1"/>
          <p:nvPr/>
        </p:nvSpPr>
        <p:spPr>
          <a:xfrm>
            <a:off x="3346421" y="3163029"/>
            <a:ext cx="3239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T1.</a:t>
            </a:r>
            <a:r>
              <a:rPr lang="en-US" altLang="zh-CN" sz="3600" baseline="-25000" dirty="0"/>
              <a:t>trip       </a:t>
            </a:r>
            <a:r>
              <a:rPr lang="en-US" sz="3600" baseline="-25000" dirty="0"/>
              <a:t>   T2.</a:t>
            </a:r>
            <a:r>
              <a:rPr lang="en-US" altLang="zh-CN" sz="3600" baseline="-25000" dirty="0"/>
              <a:t>trip</a:t>
            </a:r>
            <a:endParaRPr 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039E2F-3FB8-3F92-6B53-1793AD623765}"/>
              </a:ext>
            </a:extLst>
          </p:cNvPr>
          <p:cNvCxnSpPr>
            <a:cxnSpLocks/>
          </p:cNvCxnSpPr>
          <p:nvPr/>
        </p:nvCxnSpPr>
        <p:spPr>
          <a:xfrm flipV="1">
            <a:off x="3931857" y="3172090"/>
            <a:ext cx="284113" cy="329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2AA1CB-E69C-FA52-9208-7D3E81A81ED8}"/>
              </a:ext>
            </a:extLst>
          </p:cNvPr>
          <p:cNvCxnSpPr>
            <a:cxnSpLocks/>
          </p:cNvCxnSpPr>
          <p:nvPr/>
        </p:nvCxnSpPr>
        <p:spPr>
          <a:xfrm>
            <a:off x="5024747" y="3172092"/>
            <a:ext cx="284113" cy="329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1BE1EB0-A669-DEBA-186E-273CF6432C4F}"/>
              </a:ext>
            </a:extLst>
          </p:cNvPr>
          <p:cNvSpPr txBox="1"/>
          <p:nvPr/>
        </p:nvSpPr>
        <p:spPr>
          <a:xfrm>
            <a:off x="3438646" y="2488636"/>
            <a:ext cx="2630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aseline="-25000" dirty="0"/>
              <a:t>Distance(trip, trip)</a:t>
            </a:r>
            <a:endParaRPr lang="en-US" sz="36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F6A63E6-BF9A-063E-520F-60BCA552DE6D}"/>
              </a:ext>
            </a:extLst>
          </p:cNvPr>
          <p:cNvCxnSpPr>
            <a:cxnSpLocks/>
          </p:cNvCxnSpPr>
          <p:nvPr/>
        </p:nvCxnSpPr>
        <p:spPr>
          <a:xfrm>
            <a:off x="4476361" y="2559934"/>
            <a:ext cx="0" cy="25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2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16A463D-A749-898A-110E-DB73BB08319F}"/>
              </a:ext>
            </a:extLst>
          </p:cNvPr>
          <p:cNvSpPr txBox="1"/>
          <p:nvPr/>
        </p:nvSpPr>
        <p:spPr>
          <a:xfrm>
            <a:off x="2914265" y="4541723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sfunc(</a:t>
            </a:r>
            <a:r>
              <a:rPr lang="en-US" altLang="zh-CN" sz="4000" baseline="-25000" dirty="0"/>
              <a:t>t</a:t>
            </a:r>
            <a:r>
              <a:rPr lang="en-US" sz="4000" baseline="-25000" dirty="0"/>
              <a:t>1.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t2.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k)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2814327" y="175355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1764238" y="1187115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(T1.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,T2.mpid,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017820" y="6024731"/>
            <a:ext cx="909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4348820" y="6030222"/>
            <a:ext cx="909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2351486" y="529966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4682486" y="528636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386271" y="1926300"/>
            <a:ext cx="6075484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80DF8E-CBEE-23C8-7591-79A532200035}"/>
              </a:ext>
            </a:extLst>
          </p:cNvPr>
          <p:cNvCxnSpPr>
            <a:cxnSpLocks/>
          </p:cNvCxnSpPr>
          <p:nvPr/>
        </p:nvCxnSpPr>
        <p:spPr>
          <a:xfrm>
            <a:off x="3389333" y="1187115"/>
            <a:ext cx="0" cy="365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909F-CF37-0A53-24F8-E44A0345DE15}"/>
              </a:ext>
            </a:extLst>
          </p:cNvPr>
          <p:cNvSpPr txBox="1"/>
          <p:nvPr/>
        </p:nvSpPr>
        <p:spPr>
          <a:xfrm>
            <a:off x="3043194" y="583021"/>
            <a:ext cx="977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000" dirty="0"/>
              <a:t>π</a:t>
            </a:r>
            <a:r>
              <a:rPr lang="en-US" sz="3000" baseline="-25000" dirty="0"/>
              <a:t>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080444" y="3403628"/>
            <a:ext cx="373959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aseline="-25000" dirty="0"/>
              <a:t>create an array N</a:t>
            </a:r>
            <a:endParaRPr lang="en-US" sz="4000" baseline="-250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65CFE35-2437-2907-8EA2-66F240C8ED47}"/>
              </a:ext>
            </a:extLst>
          </p:cNvPr>
          <p:cNvCxnSpPr>
            <a:cxnSpLocks/>
          </p:cNvCxnSpPr>
          <p:nvPr/>
        </p:nvCxnSpPr>
        <p:spPr>
          <a:xfrm>
            <a:off x="3399899" y="2365162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362FEBD-2777-DBB0-E71D-14276C1293A5}"/>
              </a:ext>
            </a:extLst>
          </p:cNvPr>
          <p:cNvCxnSpPr>
            <a:cxnSpLocks/>
          </p:cNvCxnSpPr>
          <p:nvPr/>
        </p:nvCxnSpPr>
        <p:spPr>
          <a:xfrm>
            <a:off x="3405011" y="2848960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45BF5F-E3BD-5BDA-2577-6841C5924A54}"/>
              </a:ext>
            </a:extLst>
          </p:cNvPr>
          <p:cNvCxnSpPr>
            <a:cxnSpLocks/>
          </p:cNvCxnSpPr>
          <p:nvPr/>
        </p:nvCxnSpPr>
        <p:spPr>
          <a:xfrm>
            <a:off x="3403987" y="4541723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283775-29F9-12F6-7A09-DBFF06D9A935}"/>
              </a:ext>
            </a:extLst>
          </p:cNvPr>
          <p:cNvSpPr txBox="1"/>
          <p:nvPr/>
        </p:nvSpPr>
        <p:spPr>
          <a:xfrm>
            <a:off x="1759595" y="2875026"/>
            <a:ext cx="3906507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aseline="-25000" dirty="0"/>
              <a:t>N.add((mpid, distance ))</a:t>
            </a:r>
            <a:endParaRPr lang="en-US" sz="4000" baseline="-25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B12F6C-76E7-8C5F-DDE4-14CD3D537623}"/>
              </a:ext>
            </a:extLst>
          </p:cNvPr>
          <p:cNvCxnSpPr>
            <a:cxnSpLocks/>
          </p:cNvCxnSpPr>
          <p:nvPr/>
        </p:nvCxnSpPr>
        <p:spPr>
          <a:xfrm>
            <a:off x="3396825" y="3476237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FBF2440-344F-11F7-EC74-A63B20F91837}"/>
              </a:ext>
            </a:extLst>
          </p:cNvPr>
          <p:cNvCxnSpPr>
            <a:cxnSpLocks/>
          </p:cNvCxnSpPr>
          <p:nvPr/>
        </p:nvCxnSpPr>
        <p:spPr>
          <a:xfrm>
            <a:off x="3389333" y="3946775"/>
            <a:ext cx="0" cy="1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F99E921-7D13-CEE6-38BF-83D409EA15CA}"/>
              </a:ext>
            </a:extLst>
          </p:cNvPr>
          <p:cNvSpPr txBox="1"/>
          <p:nvPr/>
        </p:nvSpPr>
        <p:spPr>
          <a:xfrm>
            <a:off x="2678476" y="1835511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ffunc(M)</a:t>
            </a:r>
          </a:p>
        </p:txBody>
      </p:sp>
    </p:spTree>
    <p:extLst>
      <p:ext uri="{BB962C8B-B14F-4D97-AF65-F5344CB8AC3E}">
        <p14:creationId xmlns:p14="http://schemas.microsoft.com/office/powerpoint/2010/main" val="411461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2752280" y="1432595"/>
            <a:ext cx="4512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,P</a:t>
            </a:r>
            <a:r>
              <a:rPr lang="en-US" altLang="zh-CN" sz="4000" baseline="-25000" dirty="0"/>
              <a:t>oi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geo</a:t>
            </a:r>
            <a:r>
              <a:rPr lang="en-US" sz="4000" baseline="-25000" dirty="0"/>
              <a:t>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2946578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2281D-D9E2-2C6C-6B63-33F81088D409}"/>
              </a:ext>
            </a:extLst>
          </p:cNvPr>
          <p:cNvSpPr txBox="1"/>
          <p:nvPr/>
        </p:nvSpPr>
        <p:spPr>
          <a:xfrm>
            <a:off x="5287997" y="6087275"/>
            <a:ext cx="1312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POI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3339528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AEDB75-8104-53EC-5BE7-CB4F54E4F14C}"/>
              </a:ext>
            </a:extLst>
          </p:cNvPr>
          <p:cNvCxnSpPr>
            <a:cxnSpLocks/>
          </p:cNvCxnSpPr>
          <p:nvPr/>
        </p:nvCxnSpPr>
        <p:spPr>
          <a:xfrm>
            <a:off x="5670528" y="5531847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739745" y="3238927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50000" dirty="0"/>
              <a:t>M</a:t>
            </a:r>
            <a:r>
              <a:rPr lang="en-US" altLang="zh-CN" sz="3200" baseline="-75000" dirty="0"/>
              <a:t>trip</a:t>
            </a:r>
            <a:r>
              <a:rPr lang="en-US" altLang="zh-CN" sz="4000" baseline="-25000" dirty="0"/>
              <a:t> (kPQ.add(mpid, d))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2260329" y="4739104"/>
            <a:ext cx="5303565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POI.geo</a:t>
            </a:r>
            <a:r>
              <a:rPr lang="en-US" altLang="zh-CN" sz="4000" baseline="-25000" dirty="0"/>
              <a:t>,</a:t>
            </a:r>
            <a:r>
              <a:rPr lang="en-US" sz="4000" baseline="-25000" dirty="0"/>
              <a:t>k)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75E119-4379-0DFF-3CFD-1407014D941E}"/>
              </a:ext>
            </a:extLst>
          </p:cNvPr>
          <p:cNvCxnSpPr>
            <a:cxnSpLocks/>
          </p:cNvCxnSpPr>
          <p:nvPr/>
        </p:nvCxnSpPr>
        <p:spPr>
          <a:xfrm flipV="1">
            <a:off x="4259020" y="3996217"/>
            <a:ext cx="0" cy="80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/>
          <p:nvPr/>
        </p:nvCxnSpPr>
        <p:spPr>
          <a:xfrm flipV="1">
            <a:off x="4276409" y="3200043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878E96-6FFF-3B96-418F-125AADFABC4D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5A81B3-80BA-DEFF-CEE2-92FD70ADBB60}"/>
              </a:ext>
            </a:extLst>
          </p:cNvPr>
          <p:cNvSpPr txBox="1"/>
          <p:nvPr/>
        </p:nvSpPr>
        <p:spPr>
          <a:xfrm>
            <a:off x="3507407" y="2406385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25000" dirty="0"/>
              <a:t> (kPQ)</a:t>
            </a:r>
          </a:p>
        </p:txBody>
      </p:sp>
    </p:spTree>
    <p:extLst>
      <p:ext uri="{BB962C8B-B14F-4D97-AF65-F5344CB8AC3E}">
        <p14:creationId xmlns:p14="http://schemas.microsoft.com/office/powerpoint/2010/main" val="3423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9F64F03B-7F9C-0376-4A10-2A492657AF19}"/>
              </a:ext>
            </a:extLst>
          </p:cNvPr>
          <p:cNvSpPr txBox="1"/>
          <p:nvPr/>
        </p:nvSpPr>
        <p:spPr>
          <a:xfrm>
            <a:off x="3802369" y="1999039"/>
            <a:ext cx="1491073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9A58-0055-3A97-5C05-AD609118D222}"/>
              </a:ext>
            </a:extLst>
          </p:cNvPr>
          <p:cNvSpPr txBox="1"/>
          <p:nvPr/>
        </p:nvSpPr>
        <p:spPr>
          <a:xfrm>
            <a:off x="1895803" y="1428356"/>
            <a:ext cx="5514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𝒢</a:t>
            </a:r>
            <a:r>
              <a:rPr lang="en-US" altLang="zh-CN" sz="4000" baseline="-25000" dirty="0"/>
              <a:t>knn</a:t>
            </a:r>
            <a:r>
              <a:rPr lang="en-US" sz="4000" baseline="-25000" dirty="0"/>
              <a:t>(T</a:t>
            </a:r>
            <a:r>
              <a:rPr lang="en-US" altLang="zh-CN" sz="4000" baseline="-25000" dirty="0"/>
              <a:t>rip</a:t>
            </a:r>
            <a:r>
              <a:rPr lang="en-US" sz="4000" baseline="-25000" dirty="0"/>
              <a:t>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 , ‘POINT (10 ,10)’</a:t>
            </a:r>
            <a:r>
              <a:rPr lang="en-US" altLang="zh-CN" sz="4000" baseline="-25000" dirty="0"/>
              <a:t>,</a:t>
            </a:r>
            <a:r>
              <a:rPr lang="en-US" sz="4000" baseline="-25000" dirty="0"/>
              <a:t>, k)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72EE6-A848-7F0C-926E-EBD1113C8FE1}"/>
              </a:ext>
            </a:extLst>
          </p:cNvPr>
          <p:cNvSpPr txBox="1"/>
          <p:nvPr/>
        </p:nvSpPr>
        <p:spPr>
          <a:xfrm>
            <a:off x="3756651" y="6087276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Trip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365F435-A4BF-6D74-2E9D-D2CDBC6902AB}"/>
              </a:ext>
            </a:extLst>
          </p:cNvPr>
          <p:cNvCxnSpPr>
            <a:cxnSpLocks/>
          </p:cNvCxnSpPr>
          <p:nvPr/>
        </p:nvCxnSpPr>
        <p:spPr>
          <a:xfrm>
            <a:off x="4235518" y="5545146"/>
            <a:ext cx="0" cy="58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4F519C1-8847-E307-8D15-874A434F8D78}"/>
              </a:ext>
            </a:extLst>
          </p:cNvPr>
          <p:cNvSpPr/>
          <p:nvPr/>
        </p:nvSpPr>
        <p:spPr>
          <a:xfrm>
            <a:off x="1374313" y="2171780"/>
            <a:ext cx="6435060" cy="32374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9B4EFE-1ADD-6798-4088-609A65CEEBDE}"/>
              </a:ext>
            </a:extLst>
          </p:cNvPr>
          <p:cNvSpPr txBox="1"/>
          <p:nvPr/>
        </p:nvSpPr>
        <p:spPr>
          <a:xfrm>
            <a:off x="2715197" y="3404626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50000" dirty="0"/>
              <a:t>M</a:t>
            </a:r>
            <a:r>
              <a:rPr lang="en-US" altLang="zh-CN" sz="3200" baseline="-75000" dirty="0"/>
              <a:t>trip</a:t>
            </a:r>
            <a:r>
              <a:rPr lang="en-US" altLang="zh-CN" sz="4000" baseline="-25000" dirty="0"/>
              <a:t> (kPQ.add(mpid, d))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AC65-0EC3-3092-0891-8EE13849095B}"/>
              </a:ext>
            </a:extLst>
          </p:cNvPr>
          <p:cNvSpPr txBox="1"/>
          <p:nvPr/>
        </p:nvSpPr>
        <p:spPr>
          <a:xfrm>
            <a:off x="1867568" y="4788200"/>
            <a:ext cx="6208609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aseline="-25000" dirty="0"/>
              <a:t>Accumulate(Trip.</a:t>
            </a:r>
            <a:r>
              <a:rPr lang="en-US" altLang="zh-CN" sz="4000" baseline="-25000" dirty="0"/>
              <a:t>mpid</a:t>
            </a:r>
            <a:r>
              <a:rPr lang="en-US" sz="4000" baseline="-25000" dirty="0"/>
              <a:t>, ‘POINT (10 ,10)’</a:t>
            </a:r>
            <a:r>
              <a:rPr lang="en-US" altLang="zh-CN" sz="4000" baseline="-25000" dirty="0"/>
              <a:t>,</a:t>
            </a:r>
            <a:r>
              <a:rPr lang="en-US" sz="4000" baseline="-25000" dirty="0"/>
              <a:t>k)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AEAC72-48B9-747D-EB9B-31443A48EA81}"/>
              </a:ext>
            </a:extLst>
          </p:cNvPr>
          <p:cNvCxnSpPr>
            <a:cxnSpLocks/>
          </p:cNvCxnSpPr>
          <p:nvPr/>
        </p:nvCxnSpPr>
        <p:spPr>
          <a:xfrm flipV="1">
            <a:off x="4259020" y="4262149"/>
            <a:ext cx="0" cy="70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931604-23C4-77F6-F57F-976C1B9B6CE9}"/>
              </a:ext>
            </a:extLst>
          </p:cNvPr>
          <p:cNvCxnSpPr>
            <a:cxnSpLocks/>
          </p:cNvCxnSpPr>
          <p:nvPr/>
        </p:nvCxnSpPr>
        <p:spPr>
          <a:xfrm flipV="1">
            <a:off x="4276409" y="3200043"/>
            <a:ext cx="0" cy="46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A46A02-1D79-C566-F39A-57500F617115}"/>
              </a:ext>
            </a:extLst>
          </p:cNvPr>
          <p:cNvCxnSpPr/>
          <p:nvPr/>
        </p:nvCxnSpPr>
        <p:spPr>
          <a:xfrm flipV="1">
            <a:off x="4274366" y="2315872"/>
            <a:ext cx="0" cy="32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D3AD289-A349-2464-73F3-27C5D381A644}"/>
              </a:ext>
            </a:extLst>
          </p:cNvPr>
          <p:cNvCxnSpPr/>
          <p:nvPr/>
        </p:nvCxnSpPr>
        <p:spPr>
          <a:xfrm flipH="1">
            <a:off x="988043" y="4661048"/>
            <a:ext cx="1764237" cy="9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1878E96-6FFF-3B96-418F-125AADFABC4D}"/>
              </a:ext>
            </a:extLst>
          </p:cNvPr>
          <p:cNvSpPr txBox="1"/>
          <p:nvPr/>
        </p:nvSpPr>
        <p:spPr>
          <a:xfrm>
            <a:off x="583361" y="5590728"/>
            <a:ext cx="1312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</a:t>
            </a:r>
            <a:r>
              <a:rPr lang="en-US" altLang="zh-CN" sz="3600" baseline="-25000" dirty="0"/>
              <a:t>trip</a:t>
            </a:r>
            <a:endParaRPr lang="en-US" sz="3600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5A81B3-80BA-DEFF-CEE2-92FD70ADBB60}"/>
              </a:ext>
            </a:extLst>
          </p:cNvPr>
          <p:cNvSpPr txBox="1"/>
          <p:nvPr/>
        </p:nvSpPr>
        <p:spPr>
          <a:xfrm>
            <a:off x="3507407" y="2406385"/>
            <a:ext cx="4873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CN" sz="4000" dirty="0"/>
              <a:t>σ</a:t>
            </a:r>
            <a:r>
              <a:rPr lang="en-US" altLang="zh-CN" sz="4000" baseline="-25000" dirty="0"/>
              <a:t> (kPQ)</a:t>
            </a:r>
          </a:p>
        </p:txBody>
      </p:sp>
    </p:spTree>
    <p:extLst>
      <p:ext uri="{BB962C8B-B14F-4D97-AF65-F5344CB8AC3E}">
        <p14:creationId xmlns:p14="http://schemas.microsoft.com/office/powerpoint/2010/main" val="243250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100333</TotalTime>
  <Words>903</Words>
  <Application>Microsoft Office PowerPoint</Application>
  <PresentationFormat>全屏显示(4:3)</PresentationFormat>
  <Paragraphs>193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Dongjune</dc:creator>
  <cp:lastModifiedBy>Loulinghui</cp:lastModifiedBy>
  <cp:revision>1046</cp:revision>
  <cp:lastPrinted>2022-03-28T09:14:13Z</cp:lastPrinted>
  <dcterms:created xsi:type="dcterms:W3CDTF">2021-11-02T22:35:21Z</dcterms:created>
  <dcterms:modified xsi:type="dcterms:W3CDTF">2023-02-23T09:22:28Z</dcterms:modified>
</cp:coreProperties>
</file>