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6" y="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8968F-1933-95ED-89FC-FF7CCA9F4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37973-EB06-E443-FB7F-C8F0A38E6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D0AD2-933B-D512-11E7-F3F45113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62D5D-D879-2E50-8C95-5A0C03F1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4CF62-17BE-6FE8-0B0B-D61F7BED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E3D94-9669-6174-9B65-88D38038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8D9EF-B1A3-AD5D-E0B5-ED7086E95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6C813-607D-D2DF-69B9-D51013C0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E1F13-7B7D-8AF2-C731-0B7AEEC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3EEA-CD85-9941-C46B-5A7A8832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FA4C0-13C8-8DFC-A772-94A1F99BF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3A4B4-C662-32DC-8F73-4C089910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F0E74-A75C-EA26-70B4-206C5210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FF0C6-512A-3997-378C-CF8E633B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6B164-2A0D-7785-A2C3-12FE05E2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39E81-8A6E-BF61-59E4-6CB4DCFD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C788D-6E94-239C-D1B7-7DB2E9A6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1D549-AB19-A4EC-A436-02B9943C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876B4-973C-BA69-EBEB-490D090D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2C698-EA09-6D98-6446-9E12A5C2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887DC-91FF-213E-E40C-F7141829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8B0D5-08B9-775E-D2F1-9EB618E6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4338A-EC31-49C1-6AD7-63E3F9C9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FD3D3-CA16-933A-DAEC-2F28C7AD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5D0C3-116E-0D8F-095B-F27BF983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1760-2D76-859E-2A6B-0EE084B5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F91D3-6887-890E-7A31-C68677EDF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F2497-773A-B053-7C5A-8CFFD1F77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9EDB1-50D1-6ADA-CF49-48484D9D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05760-93B8-28F6-D6B3-E7D02300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63540-126F-D826-61E5-9FEA3DD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F83A-0979-E1C6-E995-71B09E10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A72EF-6166-1091-46F1-B2C06B4F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E33B6-98EA-4AB8-BE28-04387F1F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40C5DC-B574-1F48-634A-EF4E7F84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166D5B-A3AB-AE22-0775-EF7B215C7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5DE7DE-C7A3-88C8-668B-23ADA3E3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4049E-8BD3-A9D7-508F-A6188A95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52A359-59EF-A79A-82EE-2840726E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FEC45-09E7-6E09-050B-61C473E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586080-6AC1-058B-89DA-3918AB14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735E4-B101-812B-15E5-B6BFE3AD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90286D-8705-29B4-EFF5-D30580F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4CD3E-C6F8-6F07-420C-B2090B0D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9778D-7960-DFAB-9456-1B255E3F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542FEA-CB4E-D70F-FB80-EC52CD6F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4DF83-3EDD-0D79-21B6-9E2C7BA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0C9D2-2183-A550-3C43-214B95F7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532C1-E61F-6913-B04A-A98774FF8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6584C-2509-56F7-79FA-58C50EAC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36D56-8B63-EAE2-6947-1A3D0A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F0C7C-334C-0611-D3D8-AF098EAC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50040-94FD-89AE-C211-E56325A6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B3F305-6BA7-0F83-73D4-1FDD73D9B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29A57-E070-64C8-E097-F0215583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1FC75-CCB2-FBF7-B599-B5F0A7C5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6D21F-23A4-EEFF-C4FB-A3B4CC7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86335-8324-1CA4-659F-549AEE32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38BC35-10AE-5C20-144A-C49EE081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C3493-6770-2043-71EA-D26373D5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C42B7-A005-2AD6-3F69-651B98C2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AF14-D66C-41F1-AF8B-B9506ADFDB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D0811-48C5-ACED-59E3-98FFD18BE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54432-57E7-89DE-A90D-0DFA3E411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5E34-8830-4CA5-9905-427D73CC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FA909-C97B-E40A-DE0C-8247B695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Subsequent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8CDA2-89FA-D23A-097C-2C8B93F7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nstall </a:t>
            </a:r>
            <a:r>
              <a:rPr lang="en-US" dirty="0"/>
              <a:t>MADlib</a:t>
            </a:r>
          </a:p>
          <a:p>
            <a:r>
              <a:rPr lang="en-US" dirty="0"/>
              <a:t>C</a:t>
            </a:r>
            <a:r>
              <a:rPr lang="en-US" altLang="zh-CN" dirty="0"/>
              <a:t>hoose</a:t>
            </a:r>
            <a:r>
              <a:rPr lang="en-US" dirty="0"/>
              <a:t> the suitable dataset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8F2C97D4-6BDE-85CC-5448-B3C768A29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31" y="681037"/>
            <a:ext cx="54387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E01A6E-1C5C-7BAA-4245-534D71227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62899"/>
              </p:ext>
            </p:extLst>
          </p:nvPr>
        </p:nvGraphicFramePr>
        <p:xfrm>
          <a:off x="524035" y="566284"/>
          <a:ext cx="2847079" cy="17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91">
                  <a:extLst>
                    <a:ext uri="{9D8B030D-6E8A-4147-A177-3AD203B41FA5}">
                      <a16:colId xmlns:a16="http://schemas.microsoft.com/office/drawing/2014/main" val="31752489"/>
                    </a:ext>
                  </a:extLst>
                </a:gridCol>
                <a:gridCol w="802701">
                  <a:extLst>
                    <a:ext uri="{9D8B030D-6E8A-4147-A177-3AD203B41FA5}">
                      <a16:colId xmlns:a16="http://schemas.microsoft.com/office/drawing/2014/main" val="1683351491"/>
                    </a:ext>
                  </a:extLst>
                </a:gridCol>
                <a:gridCol w="1304387">
                  <a:extLst>
                    <a:ext uri="{9D8B030D-6E8A-4147-A177-3AD203B41FA5}">
                      <a16:colId xmlns:a16="http://schemas.microsoft.com/office/drawing/2014/main" val="2852001704"/>
                    </a:ext>
                  </a:extLst>
                </a:gridCol>
              </a:tblGrid>
              <a:tr h="386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tripid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mpid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261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(1,170573)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782557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(2,170573)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4209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91033"/>
                  </a:ext>
                </a:extLst>
              </a:tr>
            </a:tbl>
          </a:graphicData>
        </a:graphic>
      </p:graphicFrame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B0BFE375-E886-00BA-9777-3F27F501FB5E}"/>
              </a:ext>
            </a:extLst>
          </p:cNvPr>
          <p:cNvSpPr/>
          <p:nvPr/>
        </p:nvSpPr>
        <p:spPr>
          <a:xfrm rot="16200000">
            <a:off x="3154505" y="1465622"/>
            <a:ext cx="1236340" cy="518904"/>
          </a:xfrm>
          <a:prstGeom prst="flowChartMerge">
            <a:avLst/>
          </a:prstGeom>
          <a:scene3d>
            <a:camera prst="orthographicFront">
              <a:rot lat="2154000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04270F-856A-1346-F7F6-DD9AEB1B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54347"/>
              </p:ext>
            </p:extLst>
          </p:nvPr>
        </p:nvGraphicFramePr>
        <p:xfrm>
          <a:off x="4410354" y="571690"/>
          <a:ext cx="740895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88">
                  <a:extLst>
                    <a:ext uri="{9D8B030D-6E8A-4147-A177-3AD203B41FA5}">
                      <a16:colId xmlns:a16="http://schemas.microsoft.com/office/drawing/2014/main" val="411072197"/>
                    </a:ext>
                  </a:extLst>
                </a:gridCol>
                <a:gridCol w="1205841">
                  <a:extLst>
                    <a:ext uri="{9D8B030D-6E8A-4147-A177-3AD203B41FA5}">
                      <a16:colId xmlns:a16="http://schemas.microsoft.com/office/drawing/2014/main" val="3352824588"/>
                    </a:ext>
                  </a:extLst>
                </a:gridCol>
                <a:gridCol w="1106904">
                  <a:extLst>
                    <a:ext uri="{9D8B030D-6E8A-4147-A177-3AD203B41FA5}">
                      <a16:colId xmlns:a16="http://schemas.microsoft.com/office/drawing/2014/main" val="2665902779"/>
                    </a:ext>
                  </a:extLst>
                </a:gridCol>
                <a:gridCol w="1962506">
                  <a:extLst>
                    <a:ext uri="{9D8B030D-6E8A-4147-A177-3AD203B41FA5}">
                      <a16:colId xmlns:a16="http://schemas.microsoft.com/office/drawing/2014/main" val="2042914610"/>
                    </a:ext>
                  </a:extLst>
                </a:gridCol>
                <a:gridCol w="1977414">
                  <a:extLst>
                    <a:ext uri="{9D8B030D-6E8A-4147-A177-3AD203B41FA5}">
                      <a16:colId xmlns:a16="http://schemas.microsoft.com/office/drawing/2014/main" val="1261534535"/>
                    </a:ext>
                  </a:extLst>
                </a:gridCol>
              </a:tblGrid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segid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mbr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trajectory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371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trajectory1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87297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trajectory2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322665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trajectory3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68379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467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8DF88F9-9BD4-5484-5B50-C0322C90E542}"/>
              </a:ext>
            </a:extLst>
          </p:cNvPr>
          <p:cNvSpPr txBox="1"/>
          <p:nvPr/>
        </p:nvSpPr>
        <p:spPr>
          <a:xfrm>
            <a:off x="670692" y="3224463"/>
            <a:ext cx="368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m_knn(mpid, ’POINT (10 10)’, 5)</a:t>
            </a:r>
          </a:p>
          <a:p>
            <a:r>
              <a:rPr lang="en-US" dirty="0"/>
              <a:t>FROM Trip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C15DB-0FFC-3860-8BC2-AFE037A2DB87}"/>
              </a:ext>
            </a:extLst>
          </p:cNvPr>
          <p:cNvSpPr/>
          <p:nvPr/>
        </p:nvSpPr>
        <p:spPr>
          <a:xfrm>
            <a:off x="572593" y="3224462"/>
            <a:ext cx="3319105" cy="983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E21F6-72BC-3A13-420C-3AC10F7CDEB4}"/>
              </a:ext>
            </a:extLst>
          </p:cNvPr>
          <p:cNvSpPr txBox="1"/>
          <p:nvPr/>
        </p:nvSpPr>
        <p:spPr>
          <a:xfrm>
            <a:off x="3300975" y="696300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2E58A2-5C3C-BD82-BC09-C93E3C44C48A}"/>
              </a:ext>
            </a:extLst>
          </p:cNvPr>
          <p:cNvCxnSpPr/>
          <p:nvPr/>
        </p:nvCxnSpPr>
        <p:spPr>
          <a:xfrm flipH="1">
            <a:off x="1778050" y="2176427"/>
            <a:ext cx="545129" cy="13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0A19FFC-6ECE-D1D2-E446-ACFB8355945D}"/>
              </a:ext>
            </a:extLst>
          </p:cNvPr>
          <p:cNvSpPr txBox="1"/>
          <p:nvPr/>
        </p:nvSpPr>
        <p:spPr>
          <a:xfrm>
            <a:off x="540509" y="4987258"/>
            <a:ext cx="468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M_KNN_SFUNC(array, mpid,  ’POINT (10 10)’, 5)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2F50A2-0585-7EDD-3E50-096DA7C3EC7A}"/>
              </a:ext>
            </a:extLst>
          </p:cNvPr>
          <p:cNvSpPr txBox="1"/>
          <p:nvPr/>
        </p:nvSpPr>
        <p:spPr>
          <a:xfrm>
            <a:off x="579589" y="6093623"/>
            <a:ext cx="248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M_KNN_FFUNC(array)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30EB32A-7676-3477-0825-DCFBDF75C35F}"/>
              </a:ext>
            </a:extLst>
          </p:cNvPr>
          <p:cNvSpPr/>
          <p:nvPr/>
        </p:nvSpPr>
        <p:spPr>
          <a:xfrm>
            <a:off x="1574421" y="4353055"/>
            <a:ext cx="496865" cy="57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076A967-EED1-DB1B-810D-2B22B3C2AA54}"/>
              </a:ext>
            </a:extLst>
          </p:cNvPr>
          <p:cNvCxnSpPr/>
          <p:nvPr/>
        </p:nvCxnSpPr>
        <p:spPr>
          <a:xfrm flipV="1">
            <a:off x="4032127" y="2343244"/>
            <a:ext cx="4119115" cy="258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AF24646-064E-D5EC-76DB-C9C6C0D9D8CC}"/>
              </a:ext>
            </a:extLst>
          </p:cNvPr>
          <p:cNvSpPr/>
          <p:nvPr/>
        </p:nvSpPr>
        <p:spPr>
          <a:xfrm>
            <a:off x="1566401" y="5435896"/>
            <a:ext cx="496865" cy="57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4C4E455-A263-0BE8-D0F3-CE093AB14E65}"/>
              </a:ext>
            </a:extLst>
          </p:cNvPr>
          <p:cNvCxnSpPr>
            <a:cxnSpLocks/>
          </p:cNvCxnSpPr>
          <p:nvPr/>
        </p:nvCxnSpPr>
        <p:spPr>
          <a:xfrm>
            <a:off x="2435324" y="5346028"/>
            <a:ext cx="2892508" cy="366425"/>
          </a:xfrm>
          <a:prstGeom prst="bentConnector3">
            <a:avLst>
              <a:gd name="adj1" fmla="val 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901EF450-25DF-69E2-903F-19694F7F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60416"/>
              </p:ext>
            </p:extLst>
          </p:nvPr>
        </p:nvGraphicFramePr>
        <p:xfrm>
          <a:off x="5409890" y="5435897"/>
          <a:ext cx="640941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873">
                  <a:extLst>
                    <a:ext uri="{9D8B030D-6E8A-4147-A177-3AD203B41FA5}">
                      <a16:colId xmlns:a16="http://schemas.microsoft.com/office/drawing/2014/main" val="3650798504"/>
                    </a:ext>
                  </a:extLst>
                </a:gridCol>
                <a:gridCol w="1277136">
                  <a:extLst>
                    <a:ext uri="{9D8B030D-6E8A-4147-A177-3AD203B41FA5}">
                      <a16:colId xmlns:a16="http://schemas.microsoft.com/office/drawing/2014/main" val="1456095788"/>
                    </a:ext>
                  </a:extLst>
                </a:gridCol>
                <a:gridCol w="1277136">
                  <a:extLst>
                    <a:ext uri="{9D8B030D-6E8A-4147-A177-3AD203B41FA5}">
                      <a16:colId xmlns:a16="http://schemas.microsoft.com/office/drawing/2014/main" val="3621150870"/>
                    </a:ext>
                  </a:extLst>
                </a:gridCol>
                <a:gridCol w="1277136">
                  <a:extLst>
                    <a:ext uri="{9D8B030D-6E8A-4147-A177-3AD203B41FA5}">
                      <a16:colId xmlns:a16="http://schemas.microsoft.com/office/drawing/2014/main" val="705350992"/>
                    </a:ext>
                  </a:extLst>
                </a:gridCol>
                <a:gridCol w="1277136">
                  <a:extLst>
                    <a:ext uri="{9D8B030D-6E8A-4147-A177-3AD203B41FA5}">
                      <a16:colId xmlns:a16="http://schemas.microsoft.com/office/drawing/2014/main" val="1926194755"/>
                    </a:ext>
                  </a:extLst>
                </a:gridCol>
              </a:tblGrid>
              <a:tr h="3199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mpid,dis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mpid,dis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mpid,dis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mpid,dis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mpid,dis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907493"/>
                  </a:ext>
                </a:extLst>
              </a:tr>
            </a:tbl>
          </a:graphicData>
        </a:graphic>
      </p:graphicFrame>
      <p:sp>
        <p:nvSpPr>
          <p:cNvPr id="26" name="箭头: 下 25">
            <a:extLst>
              <a:ext uri="{FF2B5EF4-FFF2-40B4-BE49-F238E27FC236}">
                <a16:creationId xmlns:a16="http://schemas.microsoft.com/office/drawing/2014/main" id="{69FAA129-15BB-2648-9BA5-96DD787EB976}"/>
              </a:ext>
            </a:extLst>
          </p:cNvPr>
          <p:cNvSpPr/>
          <p:nvPr/>
        </p:nvSpPr>
        <p:spPr>
          <a:xfrm>
            <a:off x="8373364" y="5888716"/>
            <a:ext cx="496865" cy="57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9912D1-D89A-0EBF-6B91-E03140F54B6A}"/>
              </a:ext>
            </a:extLst>
          </p:cNvPr>
          <p:cNvSpPr txBox="1"/>
          <p:nvPr/>
        </p:nvSpPr>
        <p:spPr>
          <a:xfrm>
            <a:off x="7971871" y="6462955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result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262E0A-BB24-BCA9-4D26-B9ECB9B3DE8E}"/>
              </a:ext>
            </a:extLst>
          </p:cNvPr>
          <p:cNvSpPr txBox="1"/>
          <p:nvPr/>
        </p:nvSpPr>
        <p:spPr>
          <a:xfrm>
            <a:off x="3528636" y="3173416"/>
            <a:ext cx="4989096" cy="369332"/>
          </a:xfrm>
          <a:prstGeom prst="rect">
            <a:avLst/>
          </a:prstGeom>
          <a:noFill/>
          <a:scene3d>
            <a:camera prst="orthographicFront">
              <a:rot lat="0" lon="0" rev="198000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-US" dirty="0"/>
              <a:t>Calculate the min distance of point and trajectory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F558548-9066-311D-17E3-7EF0B3474B34}"/>
              </a:ext>
            </a:extLst>
          </p:cNvPr>
          <p:cNvCxnSpPr/>
          <p:nvPr/>
        </p:nvCxnSpPr>
        <p:spPr>
          <a:xfrm>
            <a:off x="8431979" y="2534653"/>
            <a:ext cx="0" cy="63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65AC98F3-8D92-256A-E472-C3CD1EDDF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59284"/>
              </p:ext>
            </p:extLst>
          </p:nvPr>
        </p:nvGraphicFramePr>
        <p:xfrm>
          <a:off x="7750190" y="3258229"/>
          <a:ext cx="1370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58">
                  <a:extLst>
                    <a:ext uri="{9D8B030D-6E8A-4147-A177-3AD203B41FA5}">
                      <a16:colId xmlns:a16="http://schemas.microsoft.com/office/drawing/2014/main" val="460572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mpid,dis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718087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93E0B917-EDE8-AD83-7826-0FF7F954C6BB}"/>
              </a:ext>
            </a:extLst>
          </p:cNvPr>
          <p:cNvSpPr/>
          <p:nvPr/>
        </p:nvSpPr>
        <p:spPr>
          <a:xfrm>
            <a:off x="6955663" y="3975968"/>
            <a:ext cx="1336007" cy="627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array </a:t>
            </a:r>
            <a:r>
              <a:rPr lang="en-US" dirty="0">
                <a:solidFill>
                  <a:schemeClr val="tx1"/>
                </a:solidFill>
              </a:rPr>
              <a:t>not</a:t>
            </a:r>
            <a:r>
              <a:rPr lang="en-US" dirty="0"/>
              <a:t> full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65A76C-C099-589A-1740-B73828B7B328}"/>
              </a:ext>
            </a:extLst>
          </p:cNvPr>
          <p:cNvCxnSpPr>
            <a:endCxn id="32" idx="0"/>
          </p:cNvCxnSpPr>
          <p:nvPr/>
        </p:nvCxnSpPr>
        <p:spPr>
          <a:xfrm flipH="1">
            <a:off x="7623667" y="3629069"/>
            <a:ext cx="527575" cy="34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C7D33-2E15-6F29-A680-1476A5B7D4D7}"/>
              </a:ext>
            </a:extLst>
          </p:cNvPr>
          <p:cNvCxnSpPr>
            <a:stCxn id="32" idx="4"/>
          </p:cNvCxnSpPr>
          <p:nvPr/>
        </p:nvCxnSpPr>
        <p:spPr>
          <a:xfrm>
            <a:off x="7623667" y="4603437"/>
            <a:ext cx="0" cy="8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C5029B-FFE7-370F-8EC3-B15FFCA0F2F8}"/>
              </a:ext>
            </a:extLst>
          </p:cNvPr>
          <p:cNvSpPr txBox="1"/>
          <p:nvPr/>
        </p:nvSpPr>
        <p:spPr>
          <a:xfrm>
            <a:off x="5781521" y="4812263"/>
            <a:ext cx="219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and sort array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C9BAF18-8EAB-F189-656D-43D9109B67AC}"/>
              </a:ext>
            </a:extLst>
          </p:cNvPr>
          <p:cNvSpPr/>
          <p:nvPr/>
        </p:nvSpPr>
        <p:spPr>
          <a:xfrm>
            <a:off x="8696453" y="3964579"/>
            <a:ext cx="1336007" cy="6274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B22BF2D-B985-0171-A614-BDF87FC4273B}"/>
              </a:ext>
            </a:extLst>
          </p:cNvPr>
          <p:cNvCxnSpPr>
            <a:endCxn id="38" idx="0"/>
          </p:cNvCxnSpPr>
          <p:nvPr/>
        </p:nvCxnSpPr>
        <p:spPr>
          <a:xfrm>
            <a:off x="8696453" y="3629069"/>
            <a:ext cx="668004" cy="3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E879C2C-D6C7-C012-5442-4A45E9FA195F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9836806" y="4500157"/>
            <a:ext cx="1426604" cy="93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BEA2FFF-9021-2779-6CB1-3F78D41FA4A9}"/>
              </a:ext>
            </a:extLst>
          </p:cNvPr>
          <p:cNvSpPr txBox="1"/>
          <p:nvPr/>
        </p:nvSpPr>
        <p:spPr>
          <a:xfrm>
            <a:off x="9956091" y="3736438"/>
            <a:ext cx="3982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Comparing from the </a:t>
            </a:r>
          </a:p>
          <a:p>
            <a:r>
              <a:rPr lang="en-US" dirty="0"/>
              <a:t>last element and </a:t>
            </a:r>
          </a:p>
          <a:p>
            <a:r>
              <a:rPr lang="en-US" dirty="0"/>
              <a:t>replace if smaller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B9E5F7-3503-ABAB-F1C2-093D93B67C79}"/>
              </a:ext>
            </a:extLst>
          </p:cNvPr>
          <p:cNvSpPr txBox="1"/>
          <p:nvPr/>
        </p:nvSpPr>
        <p:spPr>
          <a:xfrm>
            <a:off x="10550108" y="5888716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42184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E01A6E-1C5C-7BAA-4245-534D71227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97364"/>
              </p:ext>
            </p:extLst>
          </p:nvPr>
        </p:nvGraphicFramePr>
        <p:xfrm>
          <a:off x="862573" y="628937"/>
          <a:ext cx="2661139" cy="171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3">
                  <a:extLst>
                    <a:ext uri="{9D8B030D-6E8A-4147-A177-3AD203B41FA5}">
                      <a16:colId xmlns:a16="http://schemas.microsoft.com/office/drawing/2014/main" val="31752489"/>
                    </a:ext>
                  </a:extLst>
                </a:gridCol>
                <a:gridCol w="750277">
                  <a:extLst>
                    <a:ext uri="{9D8B030D-6E8A-4147-A177-3AD203B41FA5}">
                      <a16:colId xmlns:a16="http://schemas.microsoft.com/office/drawing/2014/main" val="1683351491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852001704"/>
                    </a:ext>
                  </a:extLst>
                </a:gridCol>
              </a:tblGrid>
              <a:tr h="386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tripid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mpid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261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(1,170573)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782557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(2,170573)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4209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91033"/>
                  </a:ext>
                </a:extLst>
              </a:tr>
            </a:tbl>
          </a:graphicData>
        </a:graphic>
      </p:graphicFrame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B0BFE375-E886-00BA-9777-3F27F501FB5E}"/>
              </a:ext>
            </a:extLst>
          </p:cNvPr>
          <p:cNvSpPr/>
          <p:nvPr/>
        </p:nvSpPr>
        <p:spPr>
          <a:xfrm rot="16200000">
            <a:off x="3377242" y="1465622"/>
            <a:ext cx="1236340" cy="518904"/>
          </a:xfrm>
          <a:prstGeom prst="flowChartMerge">
            <a:avLst/>
          </a:prstGeom>
          <a:scene3d>
            <a:camera prst="orthographicFront">
              <a:rot lat="2154000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04270F-856A-1346-F7F6-DD9AEB1B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0252"/>
              </p:ext>
            </p:extLst>
          </p:nvPr>
        </p:nvGraphicFramePr>
        <p:xfrm>
          <a:off x="4633091" y="571690"/>
          <a:ext cx="59546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28">
                  <a:extLst>
                    <a:ext uri="{9D8B030D-6E8A-4147-A177-3AD203B41FA5}">
                      <a16:colId xmlns:a16="http://schemas.microsoft.com/office/drawing/2014/main" val="411072197"/>
                    </a:ext>
                  </a:extLst>
                </a:gridCol>
                <a:gridCol w="969154">
                  <a:extLst>
                    <a:ext uri="{9D8B030D-6E8A-4147-A177-3AD203B41FA5}">
                      <a16:colId xmlns:a16="http://schemas.microsoft.com/office/drawing/2014/main" val="3352824588"/>
                    </a:ext>
                  </a:extLst>
                </a:gridCol>
                <a:gridCol w="889637">
                  <a:extLst>
                    <a:ext uri="{9D8B030D-6E8A-4147-A177-3AD203B41FA5}">
                      <a16:colId xmlns:a16="http://schemas.microsoft.com/office/drawing/2014/main" val="2665902779"/>
                    </a:ext>
                  </a:extLst>
                </a:gridCol>
                <a:gridCol w="1577298">
                  <a:extLst>
                    <a:ext uri="{9D8B030D-6E8A-4147-A177-3AD203B41FA5}">
                      <a16:colId xmlns:a16="http://schemas.microsoft.com/office/drawing/2014/main" val="2042914610"/>
                    </a:ext>
                  </a:extLst>
                </a:gridCol>
                <a:gridCol w="1589280">
                  <a:extLst>
                    <a:ext uri="{9D8B030D-6E8A-4147-A177-3AD203B41FA5}">
                      <a16:colId xmlns:a16="http://schemas.microsoft.com/office/drawing/2014/main" val="1261534535"/>
                    </a:ext>
                  </a:extLst>
                </a:gridCol>
              </a:tblGrid>
              <a:tr h="3428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mbr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trajectory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371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trajectory1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87297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trajectory2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322665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trajectory3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68379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467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8DF88F9-9BD4-5484-5B50-C0322C90E542}"/>
              </a:ext>
            </a:extLst>
          </p:cNvPr>
          <p:cNvSpPr txBox="1"/>
          <p:nvPr/>
        </p:nvSpPr>
        <p:spPr>
          <a:xfrm>
            <a:off x="893429" y="3224463"/>
            <a:ext cx="368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m_knn(t1.mpid, t2.mpid, 5)</a:t>
            </a:r>
          </a:p>
          <a:p>
            <a:r>
              <a:rPr lang="en-US" dirty="0"/>
              <a:t>FROM Trip t1,Trip t2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C15DB-0FFC-3860-8BC2-AFE037A2DB87}"/>
              </a:ext>
            </a:extLst>
          </p:cNvPr>
          <p:cNvSpPr/>
          <p:nvPr/>
        </p:nvSpPr>
        <p:spPr>
          <a:xfrm>
            <a:off x="795330" y="3224462"/>
            <a:ext cx="3319105" cy="983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E21F6-72BC-3A13-420C-3AC10F7CDEB4}"/>
              </a:ext>
            </a:extLst>
          </p:cNvPr>
          <p:cNvSpPr txBox="1"/>
          <p:nvPr/>
        </p:nvSpPr>
        <p:spPr>
          <a:xfrm>
            <a:off x="3545620" y="757818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2E58A2-5C3C-BD82-BC09-C93E3C44C48A}"/>
              </a:ext>
            </a:extLst>
          </p:cNvPr>
          <p:cNvCxnSpPr/>
          <p:nvPr/>
        </p:nvCxnSpPr>
        <p:spPr>
          <a:xfrm flipH="1">
            <a:off x="2000787" y="2176427"/>
            <a:ext cx="545129" cy="13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C4A6D820-10EA-4B00-692F-AD7B3103D6F9}"/>
              </a:ext>
            </a:extLst>
          </p:cNvPr>
          <p:cNvSpPr/>
          <p:nvPr/>
        </p:nvSpPr>
        <p:spPr>
          <a:xfrm>
            <a:off x="1797158" y="4353055"/>
            <a:ext cx="496865" cy="57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5AD111-D73B-5105-CCA5-18C2A9CF7588}"/>
              </a:ext>
            </a:extLst>
          </p:cNvPr>
          <p:cNvSpPr txBox="1"/>
          <p:nvPr/>
        </p:nvSpPr>
        <p:spPr>
          <a:xfrm>
            <a:off x="763246" y="4987258"/>
            <a:ext cx="468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M_KNN_SFUNC(array, mpid, ’POINT (10 10)’,5)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53E082-A8E2-7821-DAF7-D2C28A5CC208}"/>
              </a:ext>
            </a:extLst>
          </p:cNvPr>
          <p:cNvSpPr txBox="1"/>
          <p:nvPr/>
        </p:nvSpPr>
        <p:spPr>
          <a:xfrm>
            <a:off x="802326" y="6093623"/>
            <a:ext cx="248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M_KNN_FFUNC(array)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95B26A8-61BE-8E7A-F372-6B7DE0ACF523}"/>
              </a:ext>
            </a:extLst>
          </p:cNvPr>
          <p:cNvSpPr/>
          <p:nvPr/>
        </p:nvSpPr>
        <p:spPr>
          <a:xfrm>
            <a:off x="1789138" y="5435896"/>
            <a:ext cx="496865" cy="57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61920AC-47C3-34BB-A3BE-0FB555F2A9B2}"/>
              </a:ext>
            </a:extLst>
          </p:cNvPr>
          <p:cNvCxnSpPr/>
          <p:nvPr/>
        </p:nvCxnSpPr>
        <p:spPr>
          <a:xfrm flipH="1">
            <a:off x="3160295" y="2176427"/>
            <a:ext cx="128558" cy="13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AD9FA85-49EF-FEAD-1315-2AE0BAD67E3B}"/>
              </a:ext>
            </a:extLst>
          </p:cNvPr>
          <p:cNvSpPr txBox="1"/>
          <p:nvPr/>
        </p:nvSpPr>
        <p:spPr>
          <a:xfrm>
            <a:off x="4872102" y="2687872"/>
            <a:ext cx="440023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Predefined </a:t>
            </a:r>
            <a:r>
              <a:rPr lang="el-GR" altLang="zh-CN" dirty="0"/>
              <a:t>α</a:t>
            </a:r>
            <a:r>
              <a:rPr lang="en-US" altLang="zh-CN" dirty="0"/>
              <a:t> , and check sfunc is first run </a:t>
            </a:r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9BE5CE-AA10-79F7-E1F8-9FC60A28E1A3}"/>
              </a:ext>
            </a:extLst>
          </p:cNvPr>
          <p:cNvSpPr txBox="1"/>
          <p:nvPr/>
        </p:nvSpPr>
        <p:spPr>
          <a:xfrm>
            <a:off x="4784100" y="3525628"/>
            <a:ext cx="269977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Query includes “WHERE”</a:t>
            </a:r>
            <a:endParaRPr 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97F101-2F28-D033-56C4-F029F31AEDC6}"/>
              </a:ext>
            </a:extLst>
          </p:cNvPr>
          <p:cNvCxnSpPr>
            <a:cxnSpLocks/>
          </p:cNvCxnSpPr>
          <p:nvPr/>
        </p:nvCxnSpPr>
        <p:spPr>
          <a:xfrm flipH="1">
            <a:off x="6416843" y="3087102"/>
            <a:ext cx="657446" cy="39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78DEF2D-3000-224C-3AFD-60B2317FBE58}"/>
              </a:ext>
            </a:extLst>
          </p:cNvPr>
          <p:cNvCxnSpPr>
            <a:cxnSpLocks/>
          </p:cNvCxnSpPr>
          <p:nvPr/>
        </p:nvCxnSpPr>
        <p:spPr>
          <a:xfrm>
            <a:off x="7074289" y="3087102"/>
            <a:ext cx="722175" cy="39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4A002-EE00-CE2F-8763-D7A41C766BB8}"/>
              </a:ext>
            </a:extLst>
          </p:cNvPr>
          <p:cNvSpPr txBox="1"/>
          <p:nvPr/>
        </p:nvSpPr>
        <p:spPr>
          <a:xfrm>
            <a:off x="6125734" y="3080290"/>
            <a:ext cx="65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B1E715-4F89-186F-5FBC-65482F74B701}"/>
              </a:ext>
            </a:extLst>
          </p:cNvPr>
          <p:cNvSpPr txBox="1"/>
          <p:nvPr/>
        </p:nvSpPr>
        <p:spPr>
          <a:xfrm>
            <a:off x="7652313" y="3068973"/>
            <a:ext cx="65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DF7CAE-65CD-D36F-AF7B-124F1B041A70}"/>
              </a:ext>
            </a:extLst>
          </p:cNvPr>
          <p:cNvCxnSpPr>
            <a:cxnSpLocks/>
          </p:cNvCxnSpPr>
          <p:nvPr/>
        </p:nvCxnSpPr>
        <p:spPr>
          <a:xfrm flipH="1">
            <a:off x="5478379" y="3897229"/>
            <a:ext cx="657446" cy="39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5095148-68A1-FA14-790C-A00C54DE7B75}"/>
              </a:ext>
            </a:extLst>
          </p:cNvPr>
          <p:cNvCxnSpPr>
            <a:cxnSpLocks/>
          </p:cNvCxnSpPr>
          <p:nvPr/>
        </p:nvCxnSpPr>
        <p:spPr>
          <a:xfrm>
            <a:off x="6135825" y="3897229"/>
            <a:ext cx="722175" cy="39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A55854C-F858-60EC-9499-98C594516AAE}"/>
              </a:ext>
            </a:extLst>
          </p:cNvPr>
          <p:cNvSpPr txBox="1"/>
          <p:nvPr/>
        </p:nvSpPr>
        <p:spPr>
          <a:xfrm>
            <a:off x="5187270" y="3890417"/>
            <a:ext cx="65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A4740E-9ACB-0DBE-A203-3201BC0F15A7}"/>
              </a:ext>
            </a:extLst>
          </p:cNvPr>
          <p:cNvSpPr txBox="1"/>
          <p:nvPr/>
        </p:nvSpPr>
        <p:spPr>
          <a:xfrm>
            <a:off x="6713849" y="3879100"/>
            <a:ext cx="65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BAE207-CD5A-957B-B82D-EFDF34EA9D2C}"/>
              </a:ext>
            </a:extLst>
          </p:cNvPr>
          <p:cNvSpPr txBox="1"/>
          <p:nvPr/>
        </p:nvSpPr>
        <p:spPr>
          <a:xfrm>
            <a:off x="6201587" y="4340927"/>
            <a:ext cx="2074131" cy="64633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new a materialized view using </a:t>
            </a:r>
            <a:r>
              <a:rPr lang="el-GR" altLang="zh-CN" dirty="0"/>
              <a:t>α</a:t>
            </a:r>
            <a:r>
              <a:rPr lang="en-US" altLang="zh-CN" dirty="0"/>
              <a:t> radius  </a:t>
            </a:r>
            <a:endParaRPr 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39355BD-2381-5B3F-FE85-0559947B1858}"/>
              </a:ext>
            </a:extLst>
          </p:cNvPr>
          <p:cNvCxnSpPr>
            <a:cxnSpLocks/>
          </p:cNvCxnSpPr>
          <p:nvPr/>
        </p:nvCxnSpPr>
        <p:spPr>
          <a:xfrm flipV="1">
            <a:off x="4254864" y="3080290"/>
            <a:ext cx="529236" cy="190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EDA1F9B-5580-CC04-6B88-E865209FC70B}"/>
              </a:ext>
            </a:extLst>
          </p:cNvPr>
          <p:cNvSpPr txBox="1"/>
          <p:nvPr/>
        </p:nvSpPr>
        <p:spPr>
          <a:xfrm>
            <a:off x="4924529" y="4340298"/>
            <a:ext cx="111492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algorithm</a:t>
            </a:r>
            <a:endParaRPr 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6448B6B-0A8D-96A0-CD17-ED405AD2FB5F}"/>
              </a:ext>
            </a:extLst>
          </p:cNvPr>
          <p:cNvCxnSpPr/>
          <p:nvPr/>
        </p:nvCxnSpPr>
        <p:spPr>
          <a:xfrm>
            <a:off x="7114672" y="4987258"/>
            <a:ext cx="0" cy="44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表格 44">
            <a:extLst>
              <a:ext uri="{FF2B5EF4-FFF2-40B4-BE49-F238E27FC236}">
                <a16:creationId xmlns:a16="http://schemas.microsoft.com/office/drawing/2014/main" id="{B32428AB-B41A-B540-BD49-9BD33EE00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31536"/>
              </p:ext>
            </p:extLst>
          </p:nvPr>
        </p:nvGraphicFramePr>
        <p:xfrm>
          <a:off x="8801767" y="4284702"/>
          <a:ext cx="17860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50">
                  <a:extLst>
                    <a:ext uri="{9D8B030D-6E8A-4147-A177-3AD203B41FA5}">
                      <a16:colId xmlns:a16="http://schemas.microsoft.com/office/drawing/2014/main" val="2945957714"/>
                    </a:ext>
                  </a:extLst>
                </a:gridCol>
                <a:gridCol w="1087371">
                  <a:extLst>
                    <a:ext uri="{9D8B030D-6E8A-4147-A177-3AD203B41FA5}">
                      <a16:colId xmlns:a16="http://schemas.microsoft.com/office/drawing/2014/main" val="55802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58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2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6029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51339B-8924-2711-AF1F-4A9399158861}"/>
              </a:ext>
            </a:extLst>
          </p:cNvPr>
          <p:cNvCxnSpPr>
            <a:cxnSpLocks/>
          </p:cNvCxnSpPr>
          <p:nvPr/>
        </p:nvCxnSpPr>
        <p:spPr>
          <a:xfrm>
            <a:off x="8371970" y="4728261"/>
            <a:ext cx="290766" cy="2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915FAF6-F09F-9E4D-D9ED-9CDD26DDDF87}"/>
              </a:ext>
            </a:extLst>
          </p:cNvPr>
          <p:cNvSpPr txBox="1"/>
          <p:nvPr/>
        </p:nvSpPr>
        <p:spPr>
          <a:xfrm>
            <a:off x="6034943" y="5433114"/>
            <a:ext cx="2623679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  <a:r>
              <a:rPr lang="en-US" altLang="zh-CN" b="1" dirty="0"/>
              <a:t>count</a:t>
            </a:r>
            <a:r>
              <a:rPr lang="en-US" altLang="zh-CN" dirty="0"/>
              <a:t>(materialized) </a:t>
            </a: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≥ 5</a:t>
            </a:r>
            <a:endParaRPr lang="en-US" dirty="0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057B4087-EC1A-F6EA-6C34-93D7D6D7BEA3}"/>
              </a:ext>
            </a:extLst>
          </p:cNvPr>
          <p:cNvSpPr/>
          <p:nvPr/>
        </p:nvSpPr>
        <p:spPr>
          <a:xfrm>
            <a:off x="6914317" y="5841407"/>
            <a:ext cx="496865" cy="57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2620C6D-DBB2-DE85-A744-13181CEC5C74}"/>
              </a:ext>
            </a:extLst>
          </p:cNvPr>
          <p:cNvSpPr txBox="1"/>
          <p:nvPr/>
        </p:nvSpPr>
        <p:spPr>
          <a:xfrm>
            <a:off x="7764378" y="5036430"/>
            <a:ext cx="11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</a:t>
            </a:r>
            <a:r>
              <a:rPr lang="el-GR" altLang="zh-CN" dirty="0"/>
              <a:t>α</a:t>
            </a:r>
            <a:r>
              <a:rPr lang="en-US" altLang="zh-CN" dirty="0"/>
              <a:t> *2</a:t>
            </a:r>
            <a:endParaRPr 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BDBF65C-BD1A-5EFB-4A66-EE1F1795FDD7}"/>
              </a:ext>
            </a:extLst>
          </p:cNvPr>
          <p:cNvCxnSpPr/>
          <p:nvPr/>
        </p:nvCxnSpPr>
        <p:spPr>
          <a:xfrm flipV="1">
            <a:off x="7796464" y="4987258"/>
            <a:ext cx="0" cy="4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DCBA3B8-B39F-28E1-5879-ED674A0CE276}"/>
              </a:ext>
            </a:extLst>
          </p:cNvPr>
          <p:cNvSpPr txBox="1"/>
          <p:nvPr/>
        </p:nvSpPr>
        <p:spPr>
          <a:xfrm>
            <a:off x="6665224" y="6513611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2910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E01A6E-1C5C-7BAA-4245-534D71227BB2}"/>
              </a:ext>
            </a:extLst>
          </p:cNvPr>
          <p:cNvGraphicFramePr>
            <a:graphicFrameLocks noGrp="1"/>
          </p:cNvGraphicFramePr>
          <p:nvPr/>
        </p:nvGraphicFramePr>
        <p:xfrm>
          <a:off x="862573" y="628937"/>
          <a:ext cx="2661139" cy="171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3">
                  <a:extLst>
                    <a:ext uri="{9D8B030D-6E8A-4147-A177-3AD203B41FA5}">
                      <a16:colId xmlns:a16="http://schemas.microsoft.com/office/drawing/2014/main" val="31752489"/>
                    </a:ext>
                  </a:extLst>
                </a:gridCol>
                <a:gridCol w="750277">
                  <a:extLst>
                    <a:ext uri="{9D8B030D-6E8A-4147-A177-3AD203B41FA5}">
                      <a16:colId xmlns:a16="http://schemas.microsoft.com/office/drawing/2014/main" val="1683351491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852001704"/>
                    </a:ext>
                  </a:extLst>
                </a:gridCol>
              </a:tblGrid>
              <a:tr h="386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mpid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261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(1,170573)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82557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(2,170573)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4209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991033"/>
                  </a:ext>
                </a:extLst>
              </a:tr>
            </a:tbl>
          </a:graphicData>
        </a:graphic>
      </p:graphicFrame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B0BFE375-E886-00BA-9777-3F27F501FB5E}"/>
              </a:ext>
            </a:extLst>
          </p:cNvPr>
          <p:cNvSpPr/>
          <p:nvPr/>
        </p:nvSpPr>
        <p:spPr>
          <a:xfrm rot="16200000">
            <a:off x="3377242" y="1465622"/>
            <a:ext cx="1236340" cy="518904"/>
          </a:xfrm>
          <a:prstGeom prst="flowChartMerge">
            <a:avLst/>
          </a:prstGeom>
          <a:scene3d>
            <a:camera prst="orthographicFront">
              <a:rot lat="2154000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04270F-856A-1346-F7F6-DD9AEB1BC75E}"/>
              </a:ext>
            </a:extLst>
          </p:cNvPr>
          <p:cNvGraphicFramePr>
            <a:graphicFrameLocks noGrp="1"/>
          </p:cNvGraphicFramePr>
          <p:nvPr/>
        </p:nvGraphicFramePr>
        <p:xfrm>
          <a:off x="4633091" y="571690"/>
          <a:ext cx="46873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41">
                  <a:extLst>
                    <a:ext uri="{9D8B030D-6E8A-4147-A177-3AD203B41FA5}">
                      <a16:colId xmlns:a16="http://schemas.microsoft.com/office/drawing/2014/main" val="411072197"/>
                    </a:ext>
                  </a:extLst>
                </a:gridCol>
                <a:gridCol w="762891">
                  <a:extLst>
                    <a:ext uri="{9D8B030D-6E8A-4147-A177-3AD203B41FA5}">
                      <a16:colId xmlns:a16="http://schemas.microsoft.com/office/drawing/2014/main" val="3352824588"/>
                    </a:ext>
                  </a:extLst>
                </a:gridCol>
                <a:gridCol w="700297">
                  <a:extLst>
                    <a:ext uri="{9D8B030D-6E8A-4147-A177-3AD203B41FA5}">
                      <a16:colId xmlns:a16="http://schemas.microsoft.com/office/drawing/2014/main" val="2665902779"/>
                    </a:ext>
                  </a:extLst>
                </a:gridCol>
                <a:gridCol w="1241605">
                  <a:extLst>
                    <a:ext uri="{9D8B030D-6E8A-4147-A177-3AD203B41FA5}">
                      <a16:colId xmlns:a16="http://schemas.microsoft.com/office/drawing/2014/main" val="2042914610"/>
                    </a:ext>
                  </a:extLst>
                </a:gridCol>
                <a:gridCol w="1251037">
                  <a:extLst>
                    <a:ext uri="{9D8B030D-6E8A-4147-A177-3AD203B41FA5}">
                      <a16:colId xmlns:a16="http://schemas.microsoft.com/office/drawing/2014/main" val="1261534535"/>
                    </a:ext>
                  </a:extLst>
                </a:gridCol>
              </a:tblGrid>
              <a:tr h="342862">
                <a:tc>
                  <a:txBody>
                    <a:bodyPr/>
                    <a:lstStyle/>
                    <a:p>
                      <a:r>
                        <a:rPr lang="en-US" dirty="0"/>
                        <a:t>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5371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[start,end]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trajectory1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7297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[start,end]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trajectory2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22665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[start,end]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trajectory3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68379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467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8DF88F9-9BD4-5484-5B50-C0322C90E542}"/>
              </a:ext>
            </a:extLst>
          </p:cNvPr>
          <p:cNvSpPr txBox="1"/>
          <p:nvPr/>
        </p:nvSpPr>
        <p:spPr>
          <a:xfrm>
            <a:off x="893429" y="3224463"/>
            <a:ext cx="368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M_KNN(t1.mpid, t2.mpid, 5)</a:t>
            </a:r>
          </a:p>
          <a:p>
            <a:r>
              <a:rPr lang="en-US" dirty="0"/>
              <a:t>FROM Trip t1,Trip t2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C15DB-0FFC-3860-8BC2-AFE037A2DB87}"/>
              </a:ext>
            </a:extLst>
          </p:cNvPr>
          <p:cNvSpPr/>
          <p:nvPr/>
        </p:nvSpPr>
        <p:spPr>
          <a:xfrm>
            <a:off x="795330" y="3224462"/>
            <a:ext cx="3319105" cy="983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E21F6-72BC-3A13-420C-3AC10F7CDEB4}"/>
              </a:ext>
            </a:extLst>
          </p:cNvPr>
          <p:cNvSpPr txBox="1"/>
          <p:nvPr/>
        </p:nvSpPr>
        <p:spPr>
          <a:xfrm>
            <a:off x="3545620" y="757818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2E58A2-5C3C-BD82-BC09-C93E3C44C48A}"/>
              </a:ext>
            </a:extLst>
          </p:cNvPr>
          <p:cNvCxnSpPr/>
          <p:nvPr/>
        </p:nvCxnSpPr>
        <p:spPr>
          <a:xfrm flipH="1">
            <a:off x="2000787" y="2176427"/>
            <a:ext cx="545129" cy="13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C4A6D820-10EA-4B00-692F-AD7B3103D6F9}"/>
              </a:ext>
            </a:extLst>
          </p:cNvPr>
          <p:cNvSpPr/>
          <p:nvPr/>
        </p:nvSpPr>
        <p:spPr>
          <a:xfrm>
            <a:off x="1797158" y="4353055"/>
            <a:ext cx="496865" cy="57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5AD111-D73B-5105-CCA5-18C2A9CF7588}"/>
              </a:ext>
            </a:extLst>
          </p:cNvPr>
          <p:cNvSpPr txBox="1"/>
          <p:nvPr/>
        </p:nvSpPr>
        <p:spPr>
          <a:xfrm>
            <a:off x="763246" y="4987258"/>
            <a:ext cx="468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M_KNN_SFUNC(array, mpid, ’POINT (10 10)’,5)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53E082-A8E2-7821-DAF7-D2C28A5CC208}"/>
              </a:ext>
            </a:extLst>
          </p:cNvPr>
          <p:cNvSpPr txBox="1"/>
          <p:nvPr/>
        </p:nvSpPr>
        <p:spPr>
          <a:xfrm>
            <a:off x="802326" y="6093623"/>
            <a:ext cx="248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M_KNN_FFUNC(array)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95B26A8-61BE-8E7A-F372-6B7DE0ACF523}"/>
              </a:ext>
            </a:extLst>
          </p:cNvPr>
          <p:cNvSpPr/>
          <p:nvPr/>
        </p:nvSpPr>
        <p:spPr>
          <a:xfrm>
            <a:off x="1789138" y="5435896"/>
            <a:ext cx="496865" cy="574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61920AC-47C3-34BB-A3BE-0FB555F2A9B2}"/>
              </a:ext>
            </a:extLst>
          </p:cNvPr>
          <p:cNvCxnSpPr/>
          <p:nvPr/>
        </p:nvCxnSpPr>
        <p:spPr>
          <a:xfrm flipH="1">
            <a:off x="3160295" y="2176427"/>
            <a:ext cx="128558" cy="13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23AD159-44E4-D11E-3FC0-9706A23328AE}"/>
              </a:ext>
            </a:extLst>
          </p:cNvPr>
          <p:cNvSpPr txBox="1"/>
          <p:nvPr/>
        </p:nvSpPr>
        <p:spPr>
          <a:xfrm>
            <a:off x="5801537" y="2896316"/>
            <a:ext cx="352948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Check query includes “WHERE”</a:t>
            </a:r>
            <a:endParaRPr 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7B6F6D-8CEE-1C4F-D550-00F36A317124}"/>
              </a:ext>
            </a:extLst>
          </p:cNvPr>
          <p:cNvCxnSpPr/>
          <p:nvPr/>
        </p:nvCxnSpPr>
        <p:spPr>
          <a:xfrm flipH="1">
            <a:off x="6506938" y="3341222"/>
            <a:ext cx="417094" cy="340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C5281D4-FE22-973F-5A03-20892B5B7752}"/>
              </a:ext>
            </a:extLst>
          </p:cNvPr>
          <p:cNvCxnSpPr>
            <a:cxnSpLocks/>
          </p:cNvCxnSpPr>
          <p:nvPr/>
        </p:nvCxnSpPr>
        <p:spPr>
          <a:xfrm>
            <a:off x="8178152" y="3350732"/>
            <a:ext cx="397580" cy="347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DE76C04A-3046-C5A6-F3F7-6009DD7671A0}"/>
              </a:ext>
            </a:extLst>
          </p:cNvPr>
          <p:cNvSpPr txBox="1"/>
          <p:nvPr/>
        </p:nvSpPr>
        <p:spPr>
          <a:xfrm>
            <a:off x="6219111" y="3757691"/>
            <a:ext cx="60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F663CCD-055E-43E5-7965-B73F637E255B}"/>
              </a:ext>
            </a:extLst>
          </p:cNvPr>
          <p:cNvSpPr txBox="1"/>
          <p:nvPr/>
        </p:nvSpPr>
        <p:spPr>
          <a:xfrm>
            <a:off x="8376942" y="3736528"/>
            <a:ext cx="60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D9FA85-49EF-FEAD-1315-2AE0BAD67E3B}"/>
              </a:ext>
            </a:extLst>
          </p:cNvPr>
          <p:cNvSpPr txBox="1"/>
          <p:nvPr/>
        </p:nvSpPr>
        <p:spPr>
          <a:xfrm>
            <a:off x="5788569" y="2452308"/>
            <a:ext cx="352948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Predefined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E01A6E-1C5C-7BAA-4245-534D71227BB2}"/>
              </a:ext>
            </a:extLst>
          </p:cNvPr>
          <p:cNvGraphicFramePr>
            <a:graphicFrameLocks noGrp="1"/>
          </p:cNvGraphicFramePr>
          <p:nvPr/>
        </p:nvGraphicFramePr>
        <p:xfrm>
          <a:off x="862573" y="628937"/>
          <a:ext cx="2661139" cy="171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63">
                  <a:extLst>
                    <a:ext uri="{9D8B030D-6E8A-4147-A177-3AD203B41FA5}">
                      <a16:colId xmlns:a16="http://schemas.microsoft.com/office/drawing/2014/main" val="31752489"/>
                    </a:ext>
                  </a:extLst>
                </a:gridCol>
                <a:gridCol w="750277">
                  <a:extLst>
                    <a:ext uri="{9D8B030D-6E8A-4147-A177-3AD203B41FA5}">
                      <a16:colId xmlns:a16="http://schemas.microsoft.com/office/drawing/2014/main" val="1683351491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852001704"/>
                    </a:ext>
                  </a:extLst>
                </a:gridCol>
              </a:tblGrid>
              <a:tr h="386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tripid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mpid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261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(1,170573)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82557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(2,170573)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4209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991033"/>
                  </a:ext>
                </a:extLst>
              </a:tr>
            </a:tbl>
          </a:graphicData>
        </a:graphic>
      </p:graphicFrame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B0BFE375-E886-00BA-9777-3F27F501FB5E}"/>
              </a:ext>
            </a:extLst>
          </p:cNvPr>
          <p:cNvSpPr/>
          <p:nvPr/>
        </p:nvSpPr>
        <p:spPr>
          <a:xfrm rot="16200000">
            <a:off x="3377242" y="1465622"/>
            <a:ext cx="1236340" cy="518904"/>
          </a:xfrm>
          <a:prstGeom prst="flowChartMerge">
            <a:avLst/>
          </a:prstGeom>
          <a:scene3d>
            <a:camera prst="orthographicFront">
              <a:rot lat="2154000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04270F-856A-1346-F7F6-DD9AEB1BC75E}"/>
              </a:ext>
            </a:extLst>
          </p:cNvPr>
          <p:cNvGraphicFramePr>
            <a:graphicFrameLocks noGrp="1"/>
          </p:cNvGraphicFramePr>
          <p:nvPr/>
        </p:nvGraphicFramePr>
        <p:xfrm>
          <a:off x="4633091" y="571690"/>
          <a:ext cx="46873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41">
                  <a:extLst>
                    <a:ext uri="{9D8B030D-6E8A-4147-A177-3AD203B41FA5}">
                      <a16:colId xmlns:a16="http://schemas.microsoft.com/office/drawing/2014/main" val="411072197"/>
                    </a:ext>
                  </a:extLst>
                </a:gridCol>
                <a:gridCol w="762891">
                  <a:extLst>
                    <a:ext uri="{9D8B030D-6E8A-4147-A177-3AD203B41FA5}">
                      <a16:colId xmlns:a16="http://schemas.microsoft.com/office/drawing/2014/main" val="3352824588"/>
                    </a:ext>
                  </a:extLst>
                </a:gridCol>
                <a:gridCol w="700297">
                  <a:extLst>
                    <a:ext uri="{9D8B030D-6E8A-4147-A177-3AD203B41FA5}">
                      <a16:colId xmlns:a16="http://schemas.microsoft.com/office/drawing/2014/main" val="2665902779"/>
                    </a:ext>
                  </a:extLst>
                </a:gridCol>
                <a:gridCol w="1241605">
                  <a:extLst>
                    <a:ext uri="{9D8B030D-6E8A-4147-A177-3AD203B41FA5}">
                      <a16:colId xmlns:a16="http://schemas.microsoft.com/office/drawing/2014/main" val="2042914610"/>
                    </a:ext>
                  </a:extLst>
                </a:gridCol>
                <a:gridCol w="1251037">
                  <a:extLst>
                    <a:ext uri="{9D8B030D-6E8A-4147-A177-3AD203B41FA5}">
                      <a16:colId xmlns:a16="http://schemas.microsoft.com/office/drawing/2014/main" val="1261534535"/>
                    </a:ext>
                  </a:extLst>
                </a:gridCol>
              </a:tblGrid>
              <a:tr h="342862">
                <a:tc>
                  <a:txBody>
                    <a:bodyPr/>
                    <a:lstStyle/>
                    <a:p>
                      <a:r>
                        <a:rPr lang="en-US" dirty="0"/>
                        <a:t>mpid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trajectory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5371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[start,end]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trajectory1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7297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[start,end]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trajectory2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22665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[start,end]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trajectory3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68379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467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8DF88F9-9BD4-5484-5B50-C0322C90E542}"/>
              </a:ext>
            </a:extLst>
          </p:cNvPr>
          <p:cNvSpPr txBox="1"/>
          <p:nvPr/>
        </p:nvSpPr>
        <p:spPr>
          <a:xfrm>
            <a:off x="893429" y="3224463"/>
            <a:ext cx="3689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M_KNN(mpid, ’POINT (10 10)’,3)</a:t>
            </a:r>
          </a:p>
          <a:p>
            <a:r>
              <a:rPr lang="en-US" dirty="0"/>
              <a:t>FROM Trip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C15DB-0FFC-3860-8BC2-AFE037A2DB87}"/>
              </a:ext>
            </a:extLst>
          </p:cNvPr>
          <p:cNvSpPr/>
          <p:nvPr/>
        </p:nvSpPr>
        <p:spPr>
          <a:xfrm>
            <a:off x="795330" y="3224462"/>
            <a:ext cx="3319105" cy="983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E21F6-72BC-3A13-420C-3AC10F7CDEB4}"/>
              </a:ext>
            </a:extLst>
          </p:cNvPr>
          <p:cNvSpPr txBox="1"/>
          <p:nvPr/>
        </p:nvSpPr>
        <p:spPr>
          <a:xfrm>
            <a:off x="3545620" y="757818"/>
            <a:ext cx="1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2E58A2-5C3C-BD82-BC09-C93E3C44C48A}"/>
              </a:ext>
            </a:extLst>
          </p:cNvPr>
          <p:cNvCxnSpPr/>
          <p:nvPr/>
        </p:nvCxnSpPr>
        <p:spPr>
          <a:xfrm flipH="1">
            <a:off x="2000787" y="2176427"/>
            <a:ext cx="545129" cy="134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7F4C87E-1F6E-6591-407C-D630D7BE4355}"/>
              </a:ext>
            </a:extLst>
          </p:cNvPr>
          <p:cNvSpPr/>
          <p:nvPr/>
        </p:nvSpPr>
        <p:spPr>
          <a:xfrm>
            <a:off x="4198105" y="3031958"/>
            <a:ext cx="545129" cy="13435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A19FFC-6ECE-D1D2-E446-ACFB8355945D}"/>
              </a:ext>
            </a:extLst>
          </p:cNvPr>
          <p:cNvSpPr txBox="1"/>
          <p:nvPr/>
        </p:nvSpPr>
        <p:spPr>
          <a:xfrm>
            <a:off x="4849947" y="2847022"/>
            <a:ext cx="468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M_KNN_SFUNC(array, mpid, ’POINT (10 10)’,3)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2F50A2-0585-7EDD-3E50-096DA7C3EC7A}"/>
              </a:ext>
            </a:extLst>
          </p:cNvPr>
          <p:cNvSpPr txBox="1"/>
          <p:nvPr/>
        </p:nvSpPr>
        <p:spPr>
          <a:xfrm>
            <a:off x="4852736" y="4168389"/>
            <a:ext cx="248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M_KNN_FFUNC(array)</a:t>
            </a:r>
          </a:p>
        </p:txBody>
      </p:sp>
    </p:spTree>
    <p:extLst>
      <p:ext uri="{BB962C8B-B14F-4D97-AF65-F5344CB8AC3E}">
        <p14:creationId xmlns:p14="http://schemas.microsoft.com/office/powerpoint/2010/main" val="212689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0DED6F-9355-F03A-23ED-03CF38FD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4316"/>
              </p:ext>
            </p:extLst>
          </p:nvPr>
        </p:nvGraphicFramePr>
        <p:xfrm>
          <a:off x="1215696" y="1320137"/>
          <a:ext cx="1542692" cy="17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91">
                  <a:extLst>
                    <a:ext uri="{9D8B030D-6E8A-4147-A177-3AD203B41FA5}">
                      <a16:colId xmlns:a16="http://schemas.microsoft.com/office/drawing/2014/main" val="31752489"/>
                    </a:ext>
                  </a:extLst>
                </a:gridCol>
                <a:gridCol w="802701">
                  <a:extLst>
                    <a:ext uri="{9D8B030D-6E8A-4147-A177-3AD203B41FA5}">
                      <a16:colId xmlns:a16="http://schemas.microsoft.com/office/drawing/2014/main" val="1683351491"/>
                    </a:ext>
                  </a:extLst>
                </a:gridCol>
              </a:tblGrid>
              <a:tr h="386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tripid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261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782557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4209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910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30CA8C-5947-E490-60EA-D9C30FA88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01034"/>
              </p:ext>
            </p:extLst>
          </p:nvPr>
        </p:nvGraphicFramePr>
        <p:xfrm>
          <a:off x="7260090" y="1320137"/>
          <a:ext cx="2847079" cy="17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91">
                  <a:extLst>
                    <a:ext uri="{9D8B030D-6E8A-4147-A177-3AD203B41FA5}">
                      <a16:colId xmlns:a16="http://schemas.microsoft.com/office/drawing/2014/main" val="31752489"/>
                    </a:ext>
                  </a:extLst>
                </a:gridCol>
                <a:gridCol w="802701">
                  <a:extLst>
                    <a:ext uri="{9D8B030D-6E8A-4147-A177-3AD203B41FA5}">
                      <a16:colId xmlns:a16="http://schemas.microsoft.com/office/drawing/2014/main" val="1683351491"/>
                    </a:ext>
                  </a:extLst>
                </a:gridCol>
                <a:gridCol w="1304387">
                  <a:extLst>
                    <a:ext uri="{9D8B030D-6E8A-4147-A177-3AD203B41FA5}">
                      <a16:colId xmlns:a16="http://schemas.microsoft.com/office/drawing/2014/main" val="2852001704"/>
                    </a:ext>
                  </a:extLst>
                </a:gridCol>
              </a:tblGrid>
              <a:tr h="386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tripid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mpid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261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(1,170573)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782557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(2,170573)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42091"/>
                  </a:ext>
                </a:extLst>
              </a:tr>
              <a:tr h="442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91033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70C9931-242C-AE48-C72E-42C164FB2F9A}"/>
              </a:ext>
            </a:extLst>
          </p:cNvPr>
          <p:cNvCxnSpPr>
            <a:cxnSpLocks/>
          </p:cNvCxnSpPr>
          <p:nvPr/>
        </p:nvCxnSpPr>
        <p:spPr>
          <a:xfrm>
            <a:off x="2942494" y="2181980"/>
            <a:ext cx="4118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B3E28C7-775C-43F4-DA90-541A8523DEAF}"/>
              </a:ext>
            </a:extLst>
          </p:cNvPr>
          <p:cNvSpPr txBox="1"/>
          <p:nvPr/>
        </p:nvSpPr>
        <p:spPr>
          <a:xfrm>
            <a:off x="2836985" y="1486434"/>
            <a:ext cx="6189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SELECT addmgeometrycolumn</a:t>
            </a:r>
          </a:p>
          <a:p>
            <a:r>
              <a:rPr lang="en-US" dirty="0"/>
              <a:t>('public', ‘Trip', 'mpid', 4326, 'mpoint', 2, 50)</a:t>
            </a:r>
          </a:p>
        </p:txBody>
      </p:sp>
      <p:sp>
        <p:nvSpPr>
          <p:cNvPr id="15" name="流程图: 合并 14">
            <a:extLst>
              <a:ext uri="{FF2B5EF4-FFF2-40B4-BE49-F238E27FC236}">
                <a16:creationId xmlns:a16="http://schemas.microsoft.com/office/drawing/2014/main" id="{E5C71FC9-D528-80C3-5301-E1B6F8C592BE}"/>
              </a:ext>
            </a:extLst>
          </p:cNvPr>
          <p:cNvSpPr/>
          <p:nvPr/>
        </p:nvSpPr>
        <p:spPr>
          <a:xfrm rot="10800000">
            <a:off x="8874370" y="3213213"/>
            <a:ext cx="1236340" cy="518904"/>
          </a:xfrm>
          <a:prstGeom prst="flowChartMerge">
            <a:avLst/>
          </a:prstGeom>
          <a:scene3d>
            <a:camera prst="orthographicFront">
              <a:rot lat="2154000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5CD315A0-76B2-101C-8F69-7DF5FB1C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74444"/>
              </p:ext>
            </p:extLst>
          </p:nvPr>
        </p:nvGraphicFramePr>
        <p:xfrm>
          <a:off x="2698216" y="3901508"/>
          <a:ext cx="7408953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88">
                  <a:extLst>
                    <a:ext uri="{9D8B030D-6E8A-4147-A177-3AD203B41FA5}">
                      <a16:colId xmlns:a16="http://schemas.microsoft.com/office/drawing/2014/main" val="411072197"/>
                    </a:ext>
                  </a:extLst>
                </a:gridCol>
                <a:gridCol w="1205841">
                  <a:extLst>
                    <a:ext uri="{9D8B030D-6E8A-4147-A177-3AD203B41FA5}">
                      <a16:colId xmlns:a16="http://schemas.microsoft.com/office/drawing/2014/main" val="3352824588"/>
                    </a:ext>
                  </a:extLst>
                </a:gridCol>
                <a:gridCol w="1106904">
                  <a:extLst>
                    <a:ext uri="{9D8B030D-6E8A-4147-A177-3AD203B41FA5}">
                      <a16:colId xmlns:a16="http://schemas.microsoft.com/office/drawing/2014/main" val="2665902779"/>
                    </a:ext>
                  </a:extLst>
                </a:gridCol>
                <a:gridCol w="1962506">
                  <a:extLst>
                    <a:ext uri="{9D8B030D-6E8A-4147-A177-3AD203B41FA5}">
                      <a16:colId xmlns:a16="http://schemas.microsoft.com/office/drawing/2014/main" val="2042914610"/>
                    </a:ext>
                  </a:extLst>
                </a:gridCol>
                <a:gridCol w="1977414">
                  <a:extLst>
                    <a:ext uri="{9D8B030D-6E8A-4147-A177-3AD203B41FA5}">
                      <a16:colId xmlns:a16="http://schemas.microsoft.com/office/drawing/2014/main" val="1261534535"/>
                    </a:ext>
                  </a:extLst>
                </a:gridCol>
              </a:tblGrid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segid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mbr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trajectory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371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trajectory1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872970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trajectory2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322665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Box()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[start,end]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trajectory3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68379"/>
                  </a:ext>
                </a:extLst>
              </a:tr>
              <a:tr h="342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467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6F02580-AA8B-F356-0A61-E26C198B81B1}"/>
              </a:ext>
            </a:extLst>
          </p:cNvPr>
          <p:cNvSpPr txBox="1"/>
          <p:nvPr/>
        </p:nvSpPr>
        <p:spPr>
          <a:xfrm>
            <a:off x="7986124" y="3280582"/>
            <a:ext cx="329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E2FB14-0454-21E4-0B0E-AD9466F3540C}"/>
              </a:ext>
            </a:extLst>
          </p:cNvPr>
          <p:cNvSpPr txBox="1"/>
          <p:nvPr/>
        </p:nvSpPr>
        <p:spPr>
          <a:xfrm>
            <a:off x="1549645" y="3110751"/>
            <a:ext cx="329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Trip </a:t>
            </a:r>
            <a:r>
              <a:rPr lang="en-US" altLang="zh-CN" dirty="0"/>
              <a:t>table </a:t>
            </a:r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CDB5B-6536-F32D-7D65-DB3093FDE3B0}"/>
              </a:ext>
            </a:extLst>
          </p:cNvPr>
          <p:cNvSpPr txBox="1"/>
          <p:nvPr/>
        </p:nvSpPr>
        <p:spPr>
          <a:xfrm>
            <a:off x="5413707" y="5949636"/>
            <a:ext cx="329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r>
              <a:rPr lang="en-US" altLang="zh-CN" dirty="0"/>
              <a:t>oving Object </a:t>
            </a:r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82995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20146</TotalTime>
  <Words>616</Words>
  <Application>Microsoft Office PowerPoint</Application>
  <PresentationFormat>宽屏</PresentationFormat>
  <Paragraphs>263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主题​​</vt:lpstr>
      <vt:lpstr>Subsequent work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Lou’s idea about paper</dc:title>
  <dc:creator>Loulinghui</dc:creator>
  <cp:lastModifiedBy>Loulinghui</cp:lastModifiedBy>
  <cp:revision>34</cp:revision>
  <dcterms:created xsi:type="dcterms:W3CDTF">2022-05-25T04:45:01Z</dcterms:created>
  <dcterms:modified xsi:type="dcterms:W3CDTF">2023-02-23T09:23:13Z</dcterms:modified>
</cp:coreProperties>
</file>