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1" r:id="rId2"/>
    <p:sldId id="322" r:id="rId3"/>
    <p:sldId id="326" r:id="rId4"/>
    <p:sldId id="327" r:id="rId5"/>
    <p:sldId id="328" r:id="rId6"/>
    <p:sldId id="325" r:id="rId7"/>
    <p:sldId id="324" r:id="rId8"/>
    <p:sldId id="323" r:id="rId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2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623383" y="1105118"/>
            <a:ext cx="78867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6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52C9-58C4-427D-9752-50A59A1ADFB8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9128" y="337610"/>
            <a:ext cx="1885131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GeoCMS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2" name="Rectangle 3"/>
          <p:cNvSpPr/>
          <p:nvPr/>
        </p:nvSpPr>
        <p:spPr>
          <a:xfrm>
            <a:off x="269304" y="962101"/>
            <a:ext cx="7370976" cy="1158215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398924" lvl="1" indent="-342900" defTabSz="914367" latinLnBrk="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ko-KR" sz="1961" b="1" dirty="0" err="1" smtClean="0">
                <a:latin typeface="+mn-ea"/>
              </a:rPr>
              <a:t>Geomedia</a:t>
            </a:r>
            <a:r>
              <a:rPr lang="en-US" altLang="ko-KR" sz="1961" b="1" dirty="0" smtClean="0">
                <a:latin typeface="+mn-ea"/>
              </a:rPr>
              <a:t> on PostgreSQL/</a:t>
            </a:r>
            <a:r>
              <a:rPr lang="en-US" altLang="ko-KR" sz="1961" b="1" dirty="0" err="1" smtClean="0">
                <a:latin typeface="+mn-ea"/>
              </a:rPr>
              <a:t>PostGIS</a:t>
            </a:r>
            <a:endParaRPr lang="en-US" altLang="ko-KR" sz="1961" b="1" dirty="0" smtClean="0">
              <a:latin typeface="+mn-ea"/>
            </a:endParaRPr>
          </a:p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 smtClean="0">
                <a:latin typeface="+mn-ea"/>
              </a:rPr>
              <a:t>    </a:t>
            </a:r>
            <a:r>
              <a:rPr lang="en-US" altLang="ko-KR" sz="1961" b="1" dirty="0" err="1" smtClean="0">
                <a:latin typeface="+mn-ea"/>
              </a:rPr>
              <a:t>GeoCMS</a:t>
            </a:r>
            <a:r>
              <a:rPr lang="ko-KR" altLang="en-US" sz="1961" b="1" dirty="0" smtClean="0">
                <a:latin typeface="+mn-ea"/>
              </a:rPr>
              <a:t>에서의 </a:t>
            </a:r>
            <a:r>
              <a:rPr lang="ko-KR" altLang="en-US" sz="1961" b="1" dirty="0" err="1" smtClean="0">
                <a:latin typeface="+mn-ea"/>
              </a:rPr>
              <a:t>컨텐츠</a:t>
            </a:r>
            <a:r>
              <a:rPr lang="ko-KR" altLang="en-US" sz="1961" b="1" dirty="0" smtClean="0">
                <a:latin typeface="+mn-ea"/>
              </a:rPr>
              <a:t> 저장 분석 기술 도구</a:t>
            </a:r>
            <a:endParaRPr lang="en-US" altLang="ko-KR" sz="1961" b="1" dirty="0" smtClean="0">
              <a:latin typeface="+mn-ea"/>
            </a:endParaRPr>
          </a:p>
        </p:txBody>
      </p:sp>
      <p:pic>
        <p:nvPicPr>
          <p:cNvPr id="60" name="_x26317488" descr="EMB0000166023b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412" y="2416583"/>
            <a:ext cx="5681231" cy="3975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46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785292" y="1779344"/>
            <a:ext cx="7244283" cy="2520095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CREATE TABLE  </a:t>
            </a:r>
            <a:r>
              <a:rPr kumimoji="0" lang="en-US" altLang="ko-KR" dirty="0" smtClean="0"/>
              <a:t>car (</a:t>
            </a:r>
            <a:endParaRPr kumimoji="0" lang="en-US" altLang="ko-KR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id  	INTEGER</a:t>
            </a:r>
            <a:r>
              <a:rPr kumimoji="0" lang="en-US" altLang="ko-KR" dirty="0"/>
              <a:t>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number </a:t>
            </a:r>
            <a:r>
              <a:rPr kumimoji="0" lang="en-US" altLang="ko-KR" dirty="0"/>
              <a:t>VARCHAR,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model 	VARCHAR</a:t>
            </a:r>
            <a:r>
              <a:rPr kumimoji="0" lang="en-US" altLang="ko-KR" dirty="0"/>
              <a:t>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driver 	VARCHAR,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   </a:t>
            </a:r>
            <a:r>
              <a:rPr kumimoji="0" lang="en-US" altLang="ko-KR" dirty="0" err="1" smtClean="0"/>
              <a:t>traj</a:t>
            </a:r>
            <a:r>
              <a:rPr kumimoji="0" lang="en-US" altLang="ko-KR" dirty="0" smtClean="0"/>
              <a:t>         </a:t>
            </a:r>
            <a:r>
              <a:rPr lang="en-US" altLang="ko-KR" dirty="0" smtClean="0">
                <a:solidFill>
                  <a:srgbClr val="FF0000"/>
                </a:solidFill>
              </a:rPr>
              <a:t>MOVINGPOINT,</a:t>
            </a:r>
            <a:endParaRPr kumimoji="0" lang="en-US" altLang="ko-KR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   </a:t>
            </a:r>
            <a:r>
              <a:rPr kumimoji="0" lang="en-US" altLang="ko-KR" dirty="0" err="1" smtClean="0"/>
              <a:t>accel</a:t>
            </a:r>
            <a:r>
              <a:rPr kumimoji="0" lang="en-US" altLang="ko-KR" dirty="0" smtClean="0"/>
              <a:t>      </a:t>
            </a:r>
            <a:r>
              <a:rPr kumimoji="0" lang="en-US" altLang="ko-KR" dirty="0" smtClean="0">
                <a:solidFill>
                  <a:srgbClr val="FF0000"/>
                </a:solidFill>
              </a:rPr>
              <a:t>MOVINGFLOAT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);</a:t>
            </a:r>
            <a:endParaRPr kumimoji="0" lang="en-US" altLang="ko-KR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/>
              <a:t>CREATE INDEX </a:t>
            </a:r>
            <a:r>
              <a:rPr kumimoji="0" lang="en-US" altLang="ko-KR" b="1" dirty="0" err="1" smtClean="0"/>
              <a:t>trajidx</a:t>
            </a:r>
            <a:r>
              <a:rPr kumimoji="0" lang="en-US" altLang="ko-KR" b="1" dirty="0" smtClean="0"/>
              <a:t> ON car USING gist( </a:t>
            </a:r>
            <a:r>
              <a:rPr kumimoji="0" lang="en-US" altLang="ko-KR" b="1" dirty="0" err="1" smtClean="0"/>
              <a:t>traj</a:t>
            </a:r>
            <a:r>
              <a:rPr kumimoji="0" lang="en-US" altLang="ko-KR" b="1" dirty="0" smtClean="0"/>
              <a:t> );</a:t>
            </a:r>
            <a:endParaRPr kumimoji="0" lang="ko-KR" alt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128" y="337610"/>
            <a:ext cx="3140283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PostGeoMedia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09128" y="1041311"/>
            <a:ext cx="7370976" cy="523720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 smtClean="0">
                <a:latin typeface="+mn-ea"/>
              </a:rPr>
              <a:t>GPS Trajectory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785292" y="4604971"/>
            <a:ext cx="7143750" cy="852854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SELECT  </a:t>
            </a:r>
            <a:r>
              <a:rPr kumimoji="0" lang="en-US" altLang="ko-KR" sz="1400" dirty="0" smtClean="0"/>
              <a:t>id, driver</a:t>
            </a:r>
            <a:r>
              <a:rPr kumimoji="0" lang="en-US" altLang="ko-KR" sz="1400" dirty="0"/>
              <a:t>, projection(</a:t>
            </a:r>
            <a:r>
              <a:rPr kumimoji="0" lang="en-US" altLang="ko-KR" sz="1400" dirty="0" err="1"/>
              <a:t>traj</a:t>
            </a:r>
            <a:r>
              <a:rPr kumimoji="0" lang="en-US" altLang="ko-KR" sz="1400" dirty="0"/>
              <a:t>, ‘SPATIAL’), projection(</a:t>
            </a:r>
            <a:r>
              <a:rPr kumimoji="0" lang="en-US" altLang="ko-KR" sz="1400" dirty="0" err="1"/>
              <a:t>traj</a:t>
            </a:r>
            <a:r>
              <a:rPr kumimoji="0" lang="en-US" altLang="ko-KR" sz="1400" dirty="0"/>
              <a:t>, ‘TEMPORAL’)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FROM </a:t>
            </a:r>
            <a:r>
              <a:rPr kumimoji="0" lang="en-US" altLang="ko-KR" sz="1400" dirty="0" smtClean="0"/>
              <a:t>   car</a:t>
            </a: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WHERE   pass( </a:t>
            </a:r>
            <a:r>
              <a:rPr kumimoji="0" lang="en-US" altLang="ko-KR" sz="1400" dirty="0" err="1" smtClean="0"/>
              <a:t>traj</a:t>
            </a:r>
            <a:r>
              <a:rPr kumimoji="0" lang="en-US" altLang="ko-KR" sz="1400" dirty="0"/>
              <a:t>, box2d(10, 10, 100, 100) );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785292" y="5715000"/>
            <a:ext cx="7143750" cy="852854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SELECT  </a:t>
            </a:r>
            <a:r>
              <a:rPr kumimoji="0" lang="en-US" altLang="ko-KR" sz="1400" dirty="0" smtClean="0"/>
              <a:t>id</a:t>
            </a:r>
            <a:r>
              <a:rPr kumimoji="0" lang="en-US" altLang="ko-KR" sz="1400" dirty="0"/>
              <a:t>, </a:t>
            </a:r>
            <a:r>
              <a:rPr kumimoji="0" lang="en-US" altLang="ko-KR" sz="1400" dirty="0" smtClean="0"/>
              <a:t>driver</a:t>
            </a: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FROM </a:t>
            </a:r>
            <a:r>
              <a:rPr kumimoji="0" lang="en-US" altLang="ko-KR" sz="1400" dirty="0" smtClean="0"/>
              <a:t>   car</a:t>
            </a: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WHERE   </a:t>
            </a:r>
            <a:r>
              <a:rPr kumimoji="0" lang="en-US" altLang="ko-KR" sz="1400" dirty="0" err="1"/>
              <a:t>stayin</a:t>
            </a:r>
            <a:r>
              <a:rPr kumimoji="0" lang="en-US" altLang="ko-KR" sz="1400" dirty="0"/>
              <a:t>( </a:t>
            </a:r>
            <a:r>
              <a:rPr kumimoji="0" lang="en-US" altLang="ko-KR" sz="1400" dirty="0" smtClean="0"/>
              <a:t> </a:t>
            </a:r>
            <a:r>
              <a:rPr kumimoji="0" lang="en-US" altLang="ko-KR" sz="1400" dirty="0" err="1" smtClean="0"/>
              <a:t>traj</a:t>
            </a:r>
            <a:r>
              <a:rPr kumimoji="0" lang="en-US" altLang="ko-KR" sz="1400" dirty="0"/>
              <a:t>, box2d(10, 10, 100, 100), ‘over’ , ‘1 hour’ );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5150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77" y="4851790"/>
            <a:ext cx="1276004" cy="13863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52" y="4586211"/>
            <a:ext cx="1181100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87" y="2598750"/>
            <a:ext cx="1117831" cy="1397288"/>
          </a:xfrm>
          <a:prstGeom prst="rect">
            <a:avLst/>
          </a:prstGeom>
        </p:spPr>
      </p:pic>
      <p:pic>
        <p:nvPicPr>
          <p:cNvPr id="9" name="Picture 4" descr="http://pop.h-cdn.co/assets/15/20/1600x800/landscape-1431523355-final-drone-render15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7" y="3032794"/>
            <a:ext cx="1926488" cy="9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1064277" y="1692239"/>
            <a:ext cx="4412343" cy="2020138"/>
          </a:xfrm>
          <a:custGeom>
            <a:avLst/>
            <a:gdLst>
              <a:gd name="connsiteX0" fmla="*/ 0 w 4412343"/>
              <a:gd name="connsiteY0" fmla="*/ 2017485 h 2020138"/>
              <a:gd name="connsiteX1" fmla="*/ 2656115 w 4412343"/>
              <a:gd name="connsiteY1" fmla="*/ 1698171 h 2020138"/>
              <a:gd name="connsiteX2" fmla="*/ 4412343 w 4412343"/>
              <a:gd name="connsiteY2" fmla="*/ 0 h 202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2343" h="2020138">
                <a:moveTo>
                  <a:pt x="0" y="2017485"/>
                </a:moveTo>
                <a:cubicBezTo>
                  <a:pt x="960362" y="2025951"/>
                  <a:pt x="1920725" y="2034418"/>
                  <a:pt x="2656115" y="1698171"/>
                </a:cubicBezTo>
                <a:cubicBezTo>
                  <a:pt x="3391505" y="1361924"/>
                  <a:pt x="3901924" y="680962"/>
                  <a:pt x="44123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 descr="http://pop.h-cdn.co/assets/15/20/1600x800/landscape-1431523355-final-drone-render15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4" y="2794635"/>
            <a:ext cx="1926488" cy="9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pop.h-cdn.co/assets/15/20/1600x800/landscape-1431523355-final-drone-render15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72" y="1280193"/>
            <a:ext cx="1926488" cy="9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 flipH="1">
            <a:off x="1064277" y="3712377"/>
            <a:ext cx="266304" cy="113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30581" y="3757879"/>
            <a:ext cx="1009700" cy="109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86629" y="3512457"/>
            <a:ext cx="479121" cy="107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707478" y="3512457"/>
            <a:ext cx="1603474" cy="107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76620" y="1982159"/>
            <a:ext cx="1871098" cy="67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53438" y="2031267"/>
            <a:ext cx="776449" cy="196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128" y="337610"/>
            <a:ext cx="2133597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Geophoto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269304" y="962101"/>
            <a:ext cx="7370976" cy="1158215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398924" lvl="1" indent="-342900" defTabSz="914367" latinLnBrk="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ko-KR" sz="1961" b="1" dirty="0" err="1" smtClean="0">
                <a:latin typeface="+mn-ea"/>
              </a:rPr>
              <a:t>GeoPhoto</a:t>
            </a:r>
            <a:r>
              <a:rPr lang="en-US" altLang="ko-KR" sz="1961" b="1" dirty="0" smtClean="0">
                <a:latin typeface="+mn-ea"/>
              </a:rPr>
              <a:t> by Drone</a:t>
            </a:r>
          </a:p>
        </p:txBody>
      </p:sp>
    </p:spTree>
    <p:extLst>
      <p:ext uri="{BB962C8B-B14F-4D97-AF65-F5344CB8AC3E}">
        <p14:creationId xmlns:p14="http://schemas.microsoft.com/office/powerpoint/2010/main" val="1924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1" y="4396675"/>
            <a:ext cx="1381044" cy="1726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128" y="337610"/>
            <a:ext cx="4493218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Geophoto</a:t>
            </a:r>
            <a:r>
              <a:rPr lang="en-US" sz="3529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GPSPhoto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523" y="1453321"/>
            <a:ext cx="1514672" cy="1158215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 err="1" smtClean="0">
                <a:latin typeface="+mn-ea"/>
              </a:rPr>
              <a:t>GPSPhoto</a:t>
            </a:r>
            <a:endParaRPr lang="en-US" altLang="ko-KR" sz="1961" b="1" dirty="0" smtClean="0">
              <a:latin typeface="+mn-ea"/>
            </a:endParaRPr>
          </a:p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000" b="1" dirty="0" smtClean="0">
                <a:latin typeface="+mn-ea"/>
              </a:rPr>
              <a:t>GPS Tagged Photo</a:t>
            </a:r>
          </a:p>
        </p:txBody>
      </p:sp>
      <p:sp>
        <p:nvSpPr>
          <p:cNvPr id="5" name="Rectangle 3"/>
          <p:cNvSpPr/>
          <p:nvPr/>
        </p:nvSpPr>
        <p:spPr>
          <a:xfrm>
            <a:off x="868959" y="2234117"/>
            <a:ext cx="1514672" cy="1158215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 smtClean="0">
                <a:latin typeface="+mn-ea"/>
              </a:rPr>
              <a:t>(x, y, z)</a:t>
            </a:r>
            <a:endParaRPr lang="en-US" altLang="ko-KR" sz="1000" b="1" dirty="0" smtClean="0">
              <a:latin typeface="+mn-ea"/>
            </a:endParaRPr>
          </a:p>
        </p:txBody>
      </p:sp>
      <p:pic>
        <p:nvPicPr>
          <p:cNvPr id="2052" name="Picture 4" descr="https://upload.wikimedia.org/wikipedia/commons/thumb/e/e8/Whitehouse_north.jpg/240px-Whitehouse_nor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8" y="3103617"/>
            <a:ext cx="1703543" cy="12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okAt 요소의 매개변수를 보여주는 그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75" y="2384149"/>
            <a:ext cx="4261050" cy="2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/>
          <p:nvPr/>
        </p:nvSpPr>
        <p:spPr>
          <a:xfrm>
            <a:off x="5887985" y="1331083"/>
            <a:ext cx="2592740" cy="1158215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 err="1" smtClean="0">
                <a:latin typeface="+mn-ea"/>
              </a:rPr>
              <a:t>Geophoto</a:t>
            </a:r>
            <a:endParaRPr lang="en-US" altLang="ko-KR" sz="1961" b="1" dirty="0" smtClean="0">
              <a:latin typeface="+mn-ea"/>
            </a:endParaRPr>
          </a:p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000" b="1" dirty="0" smtClean="0">
                <a:latin typeface="+mn-ea"/>
              </a:rPr>
              <a:t>KML Camera, </a:t>
            </a:r>
            <a:r>
              <a:rPr lang="en-US" altLang="ko-KR" sz="1000" b="1" dirty="0" err="1" smtClean="0">
                <a:latin typeface="+mn-ea"/>
              </a:rPr>
              <a:t>Lookat</a:t>
            </a:r>
            <a:r>
              <a:rPr lang="en-US" altLang="ko-KR" sz="1000" b="1" dirty="0" smtClean="0">
                <a:latin typeface="+mn-ea"/>
              </a:rPr>
              <a:t> + Field of 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1788" y="1034869"/>
            <a:ext cx="272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Geophoto</a:t>
            </a:r>
            <a:r>
              <a:rPr lang="en-US" altLang="ko-KR" sz="2000" b="1" dirty="0" smtClean="0"/>
              <a:t>  </a:t>
            </a:r>
            <a:r>
              <a:rPr lang="en-US" altLang="ko-KR" sz="2000" b="1" dirty="0" smtClean="0">
                <a:sym typeface="Symbol" panose="05050102010706020507" pitchFamily="18" charset="2"/>
              </a:rPr>
              <a:t></a:t>
            </a:r>
            <a:r>
              <a:rPr lang="en-US" altLang="ko-KR" sz="2000" b="1" dirty="0" smtClean="0">
                <a:latin typeface="Calibri" panose="020F0502020204030204" pitchFamily="34" charset="0"/>
              </a:rPr>
              <a:t>  </a:t>
            </a:r>
            <a:r>
              <a:rPr lang="en-US" altLang="ko-KR" sz="2000" b="1" dirty="0" err="1" smtClean="0">
                <a:latin typeface="Calibri" panose="020F0502020204030204" pitchFamily="34" charset="0"/>
              </a:rPr>
              <a:t>GPSPhoto</a:t>
            </a:r>
            <a:endParaRPr lang="ko-KR" altLang="en-US" sz="2000" b="1" dirty="0"/>
          </a:p>
        </p:txBody>
      </p:sp>
      <p:pic>
        <p:nvPicPr>
          <p:cNvPr id="2056" name="Picture 8" descr="view volume for a came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89" y="4787476"/>
            <a:ext cx="2825146" cy="18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55" y="5073673"/>
            <a:ext cx="2272670" cy="17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/>
          <p:nvPr/>
        </p:nvSpPr>
        <p:spPr>
          <a:xfrm>
            <a:off x="4286063" y="5869984"/>
            <a:ext cx="1514672" cy="359854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000" b="1" dirty="0" smtClean="0">
                <a:latin typeface="+mn-ea"/>
              </a:rPr>
              <a:t>Field of View(</a:t>
            </a:r>
            <a:r>
              <a:rPr lang="en-US" altLang="ko-KR" sz="1000" b="1" dirty="0" err="1" smtClean="0">
                <a:latin typeface="+mn-ea"/>
              </a:rPr>
              <a:t>FoV</a:t>
            </a:r>
            <a:r>
              <a:rPr lang="en-US" altLang="ko-KR" sz="1000" b="1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9270" y="2074092"/>
            <a:ext cx="843578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&lt;Camera id="ID"&gt;    </a:t>
            </a:r>
          </a:p>
          <a:p>
            <a:r>
              <a:rPr lang="en-US" altLang="ko-KR" dirty="0"/>
              <a:t>  &lt;longitude&gt;0&lt;/longitude&gt;          &lt;!-- kml:angle180 --&gt;     </a:t>
            </a:r>
          </a:p>
          <a:p>
            <a:r>
              <a:rPr lang="en-US" altLang="ko-KR" dirty="0"/>
              <a:t>  &lt;latitude&gt;0&lt;/latitude&gt;            &lt;!-- kml:angle90 --&gt;    </a:t>
            </a:r>
          </a:p>
          <a:p>
            <a:r>
              <a:rPr lang="en-US" altLang="ko-KR" dirty="0"/>
              <a:t>  &lt;altitude&gt;0&lt;/altitude&gt;            &lt;!-- double --&gt;    </a:t>
            </a:r>
          </a:p>
          <a:p>
            <a:r>
              <a:rPr lang="en-US" altLang="ko-KR" dirty="0"/>
              <a:t>  &lt;heading&gt;0&lt;/heading&gt;              &lt;!-- kml:angle360 --&gt;    </a:t>
            </a:r>
          </a:p>
          <a:p>
            <a:r>
              <a:rPr lang="en-US" altLang="ko-KR" dirty="0"/>
              <a:t>  &lt;tilt&gt;0&lt;/tilt&gt;                    &lt;!-- kml:anglepos180 --&gt;    </a:t>
            </a:r>
          </a:p>
          <a:p>
            <a:r>
              <a:rPr lang="en-US" altLang="ko-KR" dirty="0"/>
              <a:t>  &lt;roll&gt;0&lt;/roll&gt;                    &lt;!-- kml:angle180 --&gt;    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altitudeMode</a:t>
            </a:r>
            <a:r>
              <a:rPr lang="en-US" altLang="ko-KR" dirty="0"/>
              <a:t>&gt;</a:t>
            </a:r>
            <a:r>
              <a:rPr lang="en-US" altLang="ko-KR" dirty="0" err="1"/>
              <a:t>clampToGround</a:t>
            </a:r>
            <a:r>
              <a:rPr lang="en-US" altLang="ko-KR" dirty="0"/>
              <a:t>&lt;/</a:t>
            </a:r>
            <a:r>
              <a:rPr lang="en-US" altLang="ko-KR" dirty="0" err="1"/>
              <a:t>altitudeMode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&lt;!-- </a:t>
            </a:r>
            <a:r>
              <a:rPr lang="en-US" altLang="ko-KR" dirty="0" err="1"/>
              <a:t>kml:altitudeModeEnum</a:t>
            </a:r>
            <a:r>
              <a:rPr lang="en-US" altLang="ko-KR" dirty="0"/>
              <a:t>: </a:t>
            </a:r>
            <a:r>
              <a:rPr lang="en-US" altLang="ko-KR" dirty="0" err="1"/>
              <a:t>relativeToGround</a:t>
            </a:r>
            <a:r>
              <a:rPr lang="en-US" altLang="ko-KR" dirty="0"/>
              <a:t>, </a:t>
            </a:r>
            <a:r>
              <a:rPr lang="en-US" altLang="ko-KR" dirty="0" err="1"/>
              <a:t>clampToGround</a:t>
            </a:r>
            <a:r>
              <a:rPr lang="en-US" altLang="ko-KR" dirty="0"/>
              <a:t>, or absolute --&gt;  </a:t>
            </a:r>
          </a:p>
          <a:p>
            <a:r>
              <a:rPr lang="en-US" altLang="ko-KR" dirty="0"/>
              <a:t>       &lt;!-- or, </a:t>
            </a:r>
            <a:r>
              <a:rPr lang="en-US" altLang="ko-KR" dirty="0" err="1"/>
              <a:t>gx:altitudeMode</a:t>
            </a:r>
            <a:r>
              <a:rPr lang="en-US" altLang="ko-KR" dirty="0"/>
              <a:t> can be substituted: </a:t>
            </a:r>
            <a:r>
              <a:rPr lang="en-US" altLang="ko-KR" dirty="0" err="1"/>
              <a:t>clampToSeaFloor</a:t>
            </a:r>
            <a:r>
              <a:rPr lang="en-US" altLang="ko-KR" dirty="0"/>
              <a:t>, </a:t>
            </a:r>
            <a:r>
              <a:rPr lang="en-US" altLang="ko-KR" dirty="0" err="1"/>
              <a:t>relativeToSeaFloor</a:t>
            </a:r>
            <a:r>
              <a:rPr lang="en-US" altLang="ko-KR" dirty="0"/>
              <a:t> --&gt;</a:t>
            </a:r>
          </a:p>
          <a:p>
            <a:r>
              <a:rPr lang="en-US" altLang="ko-KR" dirty="0"/>
              <a:t>&lt;/Camera&gt;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128" y="337610"/>
            <a:ext cx="4493218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Geophoto</a:t>
            </a:r>
            <a:r>
              <a:rPr lang="en-US" sz="3529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GPSPhoto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69304" y="962101"/>
            <a:ext cx="7370976" cy="1158215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398924" lvl="1" indent="-342900" defTabSz="914367" latinLnBrk="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ko-KR" sz="1961" b="1" dirty="0" smtClean="0">
                <a:latin typeface="+mn-ea"/>
              </a:rPr>
              <a:t>Camera in KML</a:t>
            </a:r>
          </a:p>
        </p:txBody>
      </p:sp>
    </p:spTree>
    <p:extLst>
      <p:ext uri="{BB962C8B-B14F-4D97-AF65-F5344CB8AC3E}">
        <p14:creationId xmlns:p14="http://schemas.microsoft.com/office/powerpoint/2010/main" val="1468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695646" y="1785648"/>
            <a:ext cx="3571874" cy="2598705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CREATE TABLE  </a:t>
            </a:r>
            <a:r>
              <a:rPr kumimoji="0" lang="en-US" altLang="ko-KR" dirty="0" err="1" smtClean="0"/>
              <a:t>droneFlights</a:t>
            </a:r>
            <a:r>
              <a:rPr kumimoji="0" lang="en-US" altLang="ko-KR" dirty="0" smtClean="0"/>
              <a:t> (</a:t>
            </a:r>
            <a:endParaRPr kumimoji="0" lang="en-US" altLang="ko-KR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id  		INTEGER</a:t>
            </a:r>
            <a:r>
              <a:rPr kumimoji="0" lang="en-US" altLang="ko-KR" dirty="0"/>
              <a:t>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flightbegin</a:t>
            </a:r>
            <a:r>
              <a:rPr lang="en-US" altLang="ko-KR" dirty="0" smtClean="0"/>
              <a:t> 	TIMESTAMP</a:t>
            </a:r>
            <a:r>
              <a:rPr kumimoji="0" lang="en-US" altLang="ko-KR" dirty="0" smtClean="0"/>
              <a:t>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flightend</a:t>
            </a:r>
            <a:r>
              <a:rPr lang="en-US" altLang="ko-KR" dirty="0" smtClean="0"/>
              <a:t>	TIMESTAMP,</a:t>
            </a:r>
            <a:endParaRPr kumimoji="0" lang="en-US" altLang="ko-KR" dirty="0" smtClean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flightRegion</a:t>
            </a:r>
            <a:r>
              <a:rPr lang="en-US" altLang="ko-KR" dirty="0" smtClean="0"/>
              <a:t>  	geometry,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</a:t>
            </a:r>
            <a:r>
              <a:rPr kumimoji="0" lang="en-US" altLang="ko-KR" dirty="0" smtClean="0"/>
              <a:t>  </a:t>
            </a:r>
            <a:r>
              <a:rPr kumimoji="0" lang="en-US" altLang="ko-KR" dirty="0" err="1" smtClean="0"/>
              <a:t>photoRegion</a:t>
            </a:r>
            <a:r>
              <a:rPr kumimoji="0" lang="en-US" altLang="ko-KR" dirty="0" smtClean="0"/>
              <a:t>	</a:t>
            </a:r>
            <a:r>
              <a:rPr lang="en-US" altLang="ko-KR" dirty="0" smtClean="0"/>
              <a:t>geometry</a:t>
            </a:r>
            <a:r>
              <a:rPr kumimoji="0" lang="en-US" altLang="ko-KR" dirty="0" smtClean="0"/>
              <a:t>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   comment	VARCHAR,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   </a:t>
            </a:r>
            <a:r>
              <a:rPr kumimoji="0" lang="en-US" altLang="ko-KR" dirty="0" err="1" smtClean="0"/>
              <a:t>mphoto</a:t>
            </a:r>
            <a:r>
              <a:rPr kumimoji="0" lang="en-US" altLang="ko-KR" dirty="0" smtClean="0"/>
              <a:t>		</a:t>
            </a:r>
            <a:r>
              <a:rPr kumimoji="0" lang="en-US" altLang="ko-KR" dirty="0" smtClean="0">
                <a:solidFill>
                  <a:srgbClr val="FF0000"/>
                </a:solidFill>
              </a:rPr>
              <a:t>MOVINGPHOTO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);</a:t>
            </a:r>
            <a:endParaRPr kumimoji="0" lang="en-US" altLang="ko-KR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128" y="337610"/>
            <a:ext cx="3140283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PostGeoMedia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09128" y="1041311"/>
            <a:ext cx="7370976" cy="523720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 err="1" smtClean="0">
                <a:latin typeface="+mn-ea"/>
              </a:rPr>
              <a:t>GeoPhoto</a:t>
            </a:r>
            <a:r>
              <a:rPr lang="en-US" altLang="ko-KR" sz="1961" b="1" dirty="0" smtClean="0">
                <a:latin typeface="+mn-ea"/>
              </a:rPr>
              <a:t> : Drone Contents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785292" y="4604971"/>
            <a:ext cx="7143750" cy="852854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SELECT  </a:t>
            </a:r>
            <a:r>
              <a:rPr kumimoji="0" lang="en-US" altLang="ko-KR" sz="1400" dirty="0" smtClean="0"/>
              <a:t>id, comment</a:t>
            </a:r>
            <a:r>
              <a:rPr lang="en-US" altLang="ko-KR" sz="1400" dirty="0"/>
              <a:t>, projection(</a:t>
            </a:r>
            <a:r>
              <a:rPr lang="en-US" altLang="ko-KR" sz="1400" dirty="0" err="1"/>
              <a:t>mphoto.traj</a:t>
            </a:r>
            <a:r>
              <a:rPr lang="en-US" altLang="ko-KR" sz="1400" dirty="0"/>
              <a:t>, </a:t>
            </a:r>
            <a:r>
              <a:rPr kumimoji="0" lang="en-US" altLang="ko-KR" sz="1400" dirty="0"/>
              <a:t>‘SPATIAL’), </a:t>
            </a:r>
            <a:r>
              <a:rPr lang="en-US" altLang="ko-KR" sz="1400" dirty="0"/>
              <a:t>projection(</a:t>
            </a:r>
            <a:r>
              <a:rPr lang="en-US" altLang="ko-KR" sz="1400" dirty="0" err="1"/>
              <a:t>mphoto.traj</a:t>
            </a:r>
            <a:r>
              <a:rPr lang="en-US" altLang="ko-KR" sz="1400" dirty="0"/>
              <a:t>, </a:t>
            </a:r>
            <a:r>
              <a:rPr kumimoji="0" lang="en-US" altLang="ko-KR" sz="1400" dirty="0"/>
              <a:t>‘TEMPORAL’)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FROM </a:t>
            </a:r>
            <a:r>
              <a:rPr kumimoji="0" lang="en-US" altLang="ko-KR" sz="1400" dirty="0" smtClean="0"/>
              <a:t>   </a:t>
            </a:r>
            <a:r>
              <a:rPr kumimoji="0" lang="en-US" altLang="ko-KR" sz="1400" dirty="0" err="1" smtClean="0"/>
              <a:t>dronefligths</a:t>
            </a: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WHERE   pass( </a:t>
            </a:r>
            <a:r>
              <a:rPr kumimoji="0" lang="en-US" altLang="ko-KR" sz="1400" dirty="0" err="1" smtClean="0"/>
              <a:t>mphoto</a:t>
            </a:r>
            <a:r>
              <a:rPr kumimoji="0" lang="en-US" altLang="ko-KR" sz="1400" dirty="0" smtClean="0"/>
              <a:t>, </a:t>
            </a:r>
            <a:r>
              <a:rPr kumimoji="0" lang="en-US" altLang="ko-KR" sz="1400" dirty="0"/>
              <a:t>box2d(10, 10, 100, 100) );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785292" y="5715000"/>
            <a:ext cx="7143750" cy="852854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SELECT  </a:t>
            </a:r>
            <a:r>
              <a:rPr kumimoji="0" lang="en-US" altLang="ko-KR" sz="1400" dirty="0" smtClean="0"/>
              <a:t> id</a:t>
            </a:r>
            <a:r>
              <a:rPr kumimoji="0" lang="en-US" altLang="ko-KR" sz="1400" dirty="0"/>
              <a:t>, </a:t>
            </a:r>
            <a:r>
              <a:rPr kumimoji="0" lang="en-US" altLang="ko-KR" sz="1400" dirty="0" smtClean="0"/>
              <a:t>comment</a:t>
            </a: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FROM </a:t>
            </a:r>
            <a:r>
              <a:rPr kumimoji="0" lang="en-US" altLang="ko-KR" sz="1400" dirty="0" smtClean="0"/>
              <a:t>    </a:t>
            </a:r>
            <a:r>
              <a:rPr lang="en-US" altLang="ko-KR" sz="1400" dirty="0" err="1" smtClean="0"/>
              <a:t>dronefligths</a:t>
            </a:r>
            <a:endParaRPr kumimoji="0" lang="en-US" altLang="ko-KR" sz="1400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WHERE   </a:t>
            </a:r>
            <a:r>
              <a:rPr kumimoji="0" lang="en-US" altLang="ko-KR" sz="1400" dirty="0" err="1"/>
              <a:t>stayin</a:t>
            </a:r>
            <a:r>
              <a:rPr kumimoji="0" lang="en-US" altLang="ko-KR" sz="1400" dirty="0"/>
              <a:t>( </a:t>
            </a:r>
            <a:r>
              <a:rPr kumimoji="0" lang="en-US" altLang="ko-KR" sz="1400" dirty="0" smtClean="0"/>
              <a:t> </a:t>
            </a:r>
            <a:r>
              <a:rPr kumimoji="0" lang="en-US" altLang="ko-KR" sz="1400" dirty="0" err="1" smtClean="0"/>
              <a:t>mphoto</a:t>
            </a:r>
            <a:r>
              <a:rPr kumimoji="0" lang="en-US" altLang="ko-KR" sz="1400" dirty="0" smtClean="0"/>
              <a:t>, </a:t>
            </a:r>
            <a:r>
              <a:rPr kumimoji="0" lang="en-US" altLang="ko-KR" sz="1400" dirty="0"/>
              <a:t>box2d(10, 10, 100, 100), ‘over’ , ‘1 hour’ );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dirty="0"/>
          </a:p>
        </p:txBody>
      </p:sp>
      <p:sp>
        <p:nvSpPr>
          <p:cNvPr id="8" name="순서도: 처리 7"/>
          <p:cNvSpPr/>
          <p:nvPr/>
        </p:nvSpPr>
        <p:spPr>
          <a:xfrm>
            <a:off x="4357167" y="1792705"/>
            <a:ext cx="4539743" cy="2520095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CREATE </a:t>
            </a:r>
            <a:r>
              <a:rPr kumimoji="0" lang="en-US" altLang="ko-KR" dirty="0" smtClean="0"/>
              <a:t>TYPE </a:t>
            </a:r>
            <a:r>
              <a:rPr kumimoji="0" lang="en-US" altLang="ko-KR" dirty="0" err="1" smtClean="0">
                <a:solidFill>
                  <a:srgbClr val="FF0000"/>
                </a:solidFill>
              </a:rPr>
              <a:t>movingphoto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kumimoji="0" lang="en-US" altLang="ko-KR" dirty="0" smtClean="0"/>
              <a:t>(</a:t>
            </a:r>
            <a:endParaRPr kumimoji="0" lang="en-US" altLang="ko-KR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err="1" smtClean="0"/>
              <a:t>pid</a:t>
            </a:r>
            <a:r>
              <a:rPr kumimoji="0" lang="en-US" altLang="ko-KR" dirty="0" smtClean="0"/>
              <a:t>  		INTEGER,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traj</a:t>
            </a:r>
            <a:r>
              <a:rPr lang="en-US" altLang="ko-KR" dirty="0" smtClean="0"/>
              <a:t>		MOVINGPOINT,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</a:t>
            </a:r>
            <a:r>
              <a:rPr kumimoji="0" lang="en-US" altLang="ko-KR" dirty="0" smtClean="0"/>
              <a:t>  sensor		MOVINGFLOAT,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FF0000"/>
                </a:solidFill>
              </a:rPr>
              <a:t>   </a:t>
            </a:r>
            <a:r>
              <a:rPr kumimoji="0" lang="en-US" altLang="ko-KR" dirty="0" err="1" smtClean="0">
                <a:solidFill>
                  <a:srgbClr val="FF0000"/>
                </a:solidFill>
              </a:rPr>
              <a:t>gphoto</a:t>
            </a:r>
            <a:r>
              <a:rPr kumimoji="0" lang="en-US" altLang="ko-KR" dirty="0" smtClean="0">
                <a:solidFill>
                  <a:srgbClr val="FF0000"/>
                </a:solidFill>
              </a:rPr>
              <a:t>		GEOPHOTOS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);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49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785292" y="1779344"/>
            <a:ext cx="7244283" cy="4304933"/>
          </a:xfrm>
          <a:prstGeom prst="flowChart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CREATE TABLE  </a:t>
            </a:r>
            <a:r>
              <a:rPr kumimoji="0" lang="en-US" altLang="ko-KR" dirty="0" smtClean="0"/>
              <a:t>drone (</a:t>
            </a:r>
            <a:endParaRPr kumimoji="0" lang="en-US" altLang="ko-KR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id  	INTEGER</a:t>
            </a:r>
            <a:r>
              <a:rPr kumimoji="0" lang="en-US" altLang="ko-KR" dirty="0"/>
              <a:t>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number  VARCHAR</a:t>
            </a:r>
            <a:r>
              <a:rPr kumimoji="0" lang="en-US" altLang="ko-KR" dirty="0"/>
              <a:t>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model 	 VARCHAR</a:t>
            </a:r>
            <a:r>
              <a:rPr kumimoji="0" lang="en-US" altLang="ko-KR" dirty="0"/>
              <a:t>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</a:t>
            </a:r>
            <a:r>
              <a:rPr kumimoji="0" lang="en-US" altLang="ko-KR" dirty="0" smtClean="0"/>
              <a:t>driver 	 VARCHAR,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   </a:t>
            </a:r>
            <a:r>
              <a:rPr kumimoji="0" lang="en-US" altLang="ko-KR" dirty="0" err="1" smtClean="0"/>
              <a:t>traj</a:t>
            </a:r>
            <a:r>
              <a:rPr kumimoji="0" lang="en-US" altLang="ko-KR" dirty="0" smtClean="0"/>
              <a:t>          </a:t>
            </a:r>
            <a:r>
              <a:rPr lang="en-US" altLang="ko-KR" dirty="0" smtClean="0">
                <a:solidFill>
                  <a:srgbClr val="FF0000"/>
                </a:solidFill>
              </a:rPr>
              <a:t>MOVINGPOINT,</a:t>
            </a:r>
            <a:endParaRPr kumimoji="0" lang="en-US" altLang="ko-KR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   sensor1  </a:t>
            </a:r>
            <a:r>
              <a:rPr kumimoji="0" lang="en-US" altLang="ko-KR" dirty="0" smtClean="0">
                <a:solidFill>
                  <a:srgbClr val="FF0000"/>
                </a:solidFill>
              </a:rPr>
              <a:t>MOVINGFLOAT,</a:t>
            </a:r>
          </a:p>
          <a:p>
            <a:pPr marL="0" lvl="1" latinLnBrk="0">
              <a:defRPr/>
            </a:pPr>
            <a:r>
              <a:rPr lang="en-US" altLang="ko-KR" dirty="0" smtClean="0"/>
              <a:t>   sensor2  </a:t>
            </a:r>
            <a:r>
              <a:rPr lang="en-US" altLang="ko-KR" dirty="0" smtClean="0">
                <a:solidFill>
                  <a:srgbClr val="FF0000"/>
                </a:solidFill>
              </a:rPr>
              <a:t>MOVINGFLOAT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marL="0" lvl="1" latinLnBrk="0">
              <a:defRPr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gvideo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GEOVIDEO</a:t>
            </a:r>
            <a:endParaRPr kumimoji="0" lang="en-US" altLang="ko-KR" dirty="0" smtClean="0">
              <a:solidFill>
                <a:srgbClr val="FF0000"/>
              </a:solidFill>
            </a:endParaRP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);</a:t>
            </a:r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/>
              <a:t>CREATE INDEX </a:t>
            </a:r>
            <a:r>
              <a:rPr kumimoji="0" lang="en-US" altLang="ko-KR" b="1" dirty="0" err="1" smtClean="0"/>
              <a:t>trajidx</a:t>
            </a:r>
            <a:r>
              <a:rPr kumimoji="0" lang="en-US" altLang="ko-KR" b="1" dirty="0" smtClean="0"/>
              <a:t> ON  drone USING gist( </a:t>
            </a:r>
            <a:r>
              <a:rPr kumimoji="0" lang="en-US" altLang="ko-KR" b="1" dirty="0" err="1" smtClean="0"/>
              <a:t>traj</a:t>
            </a:r>
            <a:r>
              <a:rPr kumimoji="0" lang="en-US" altLang="ko-KR" b="1" dirty="0" smtClean="0"/>
              <a:t> );</a:t>
            </a:r>
          </a:p>
          <a:p>
            <a:pPr marL="0" lvl="1" latinLnBrk="0">
              <a:defRPr/>
            </a:pPr>
            <a:r>
              <a:rPr lang="en-US" altLang="ko-KR" b="1" dirty="0"/>
              <a:t>CREATE INDEX </a:t>
            </a:r>
            <a:r>
              <a:rPr lang="en-US" altLang="ko-KR" b="1" dirty="0" err="1" smtClean="0"/>
              <a:t>gvideoidx</a:t>
            </a:r>
            <a:r>
              <a:rPr lang="en-US" altLang="ko-KR" b="1" dirty="0" smtClean="0"/>
              <a:t> </a:t>
            </a:r>
            <a:r>
              <a:rPr lang="en-US" altLang="ko-KR" b="1" dirty="0"/>
              <a:t>ON  drone USING gist( </a:t>
            </a:r>
            <a:r>
              <a:rPr lang="en-US" altLang="ko-KR" b="1" dirty="0" err="1" smtClean="0"/>
              <a:t>gvideo</a:t>
            </a:r>
            <a:r>
              <a:rPr lang="en-US" altLang="ko-KR" b="1" dirty="0" smtClean="0"/>
              <a:t> );</a:t>
            </a:r>
            <a:endParaRPr lang="ko-KR" altLang="en-US" b="1" dirty="0"/>
          </a:p>
          <a:p>
            <a:pPr marL="0" lvl="1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128" y="337610"/>
            <a:ext cx="3140283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PostGeoMedia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09128" y="1041311"/>
            <a:ext cx="7370976" cy="523720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 err="1" smtClean="0">
                <a:latin typeface="+mn-ea"/>
              </a:rPr>
              <a:t>PostGeoVideo</a:t>
            </a:r>
            <a:endParaRPr lang="en-US" altLang="ko-KR" sz="1961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659635" y="2890309"/>
            <a:ext cx="3000788" cy="302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 txBox="1">
            <a:spLocks/>
          </p:cNvSpPr>
          <p:nvPr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128" y="337610"/>
            <a:ext cx="3165931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err="1" smtClean="0">
                <a:solidFill>
                  <a:schemeClr val="bg1"/>
                </a:solidFill>
                <a:latin typeface="+mn-ea"/>
              </a:rPr>
              <a:t>PostGeomedia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307" y="1888633"/>
            <a:ext cx="2118947" cy="4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61467" y="1888631"/>
            <a:ext cx="2118947" cy="4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26387" y="1888632"/>
            <a:ext cx="2118947" cy="4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2177" y="2890309"/>
            <a:ext cx="4613349" cy="302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6286" y="4308064"/>
            <a:ext cx="817683" cy="155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Trajectory</a:t>
            </a:r>
          </a:p>
          <a:p>
            <a:pPr algn="ctr"/>
            <a:r>
              <a:rPr lang="en-US" altLang="ko-KR" sz="1200" b="1" dirty="0" err="1" smtClean="0"/>
              <a:t>SubTable</a:t>
            </a:r>
            <a:endParaRPr lang="ko-KR" altLang="en-US" sz="1200" b="1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453241" y="1688609"/>
            <a:ext cx="4754027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813249" y="1224816"/>
            <a:ext cx="1514889" cy="37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Blackbox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42857" y="1180856"/>
            <a:ext cx="1514889" cy="37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Drone</a:t>
            </a:r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 rot="5400000">
            <a:off x="1268290" y="4931477"/>
            <a:ext cx="1551846" cy="325313"/>
          </a:xfrm>
          <a:prstGeom prst="triangle">
            <a:avLst>
              <a:gd name="adj" fmla="val 47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 index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46286" y="3681611"/>
            <a:ext cx="3956538" cy="427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Moving Feature Table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40582" y="3046908"/>
            <a:ext cx="3956538" cy="427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Query UDF Extension</a:t>
            </a:r>
            <a:endParaRPr lang="ko-KR" altLang="en-US" dirty="0"/>
          </a:p>
        </p:txBody>
      </p:sp>
      <p:pic>
        <p:nvPicPr>
          <p:cNvPr id="20" name="그림 28" descr="고속도로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5264" y="2969035"/>
            <a:ext cx="1128690" cy="123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_x82230888" descr="DRW000019d0386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2337" y="4280734"/>
            <a:ext cx="2560328" cy="114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8995" y="5914863"/>
            <a:ext cx="1719189" cy="85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6015" y="5870058"/>
            <a:ext cx="1897665" cy="94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712177" y="2435469"/>
            <a:ext cx="7761777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PostGeoMedia</a:t>
            </a:r>
            <a:r>
              <a:rPr lang="en-US" altLang="ko-KR" dirty="0" smtClean="0"/>
              <a:t> Integration Layer 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7" idx="1"/>
          </p:cNvCxnSpPr>
          <p:nvPr/>
        </p:nvCxnSpPr>
        <p:spPr>
          <a:xfrm flipV="1">
            <a:off x="5343113" y="4402586"/>
            <a:ext cx="316522" cy="87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368222" y="4292650"/>
            <a:ext cx="817683" cy="155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Sensor</a:t>
            </a:r>
          </a:p>
          <a:p>
            <a:pPr algn="ctr"/>
            <a:r>
              <a:rPr lang="en-US" altLang="ko-KR" sz="1200" b="1" dirty="0" err="1" smtClean="0"/>
              <a:t>SubTable</a:t>
            </a:r>
            <a:endParaRPr lang="ko-KR" altLang="en-US" sz="1200" b="1" dirty="0"/>
          </a:p>
        </p:txBody>
      </p:sp>
      <p:sp>
        <p:nvSpPr>
          <p:cNvPr id="31" name="이등변 삼각형 30"/>
          <p:cNvSpPr/>
          <p:nvPr/>
        </p:nvSpPr>
        <p:spPr>
          <a:xfrm rot="5400000">
            <a:off x="2590226" y="4916063"/>
            <a:ext cx="1551846" cy="325313"/>
          </a:xfrm>
          <a:prstGeom prst="triangle">
            <a:avLst>
              <a:gd name="adj" fmla="val 47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 index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3690158" y="4277236"/>
            <a:ext cx="817683" cy="155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Video</a:t>
            </a:r>
          </a:p>
          <a:p>
            <a:pPr algn="ctr"/>
            <a:r>
              <a:rPr lang="en-US" altLang="ko-KR" sz="1200" b="1" dirty="0" err="1" smtClean="0"/>
              <a:t>SubTable</a:t>
            </a:r>
            <a:endParaRPr lang="ko-KR" altLang="en-US" sz="1200" b="1" dirty="0"/>
          </a:p>
        </p:txBody>
      </p:sp>
      <p:sp>
        <p:nvSpPr>
          <p:cNvPr id="33" name="이등변 삼각형 32"/>
          <p:cNvSpPr/>
          <p:nvPr/>
        </p:nvSpPr>
        <p:spPr>
          <a:xfrm rot="5400000">
            <a:off x="3912162" y="4900649"/>
            <a:ext cx="1551846" cy="325313"/>
          </a:xfrm>
          <a:prstGeom prst="triangle">
            <a:avLst>
              <a:gd name="adj" fmla="val 47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 index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84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320</Words>
  <Application>Microsoft Office PowerPoint</Application>
  <PresentationFormat>화면 슬라이드 쇼(4:3)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Segoe UI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kwnam</dc:creator>
  <cp:lastModifiedBy>mca</cp:lastModifiedBy>
  <cp:revision>75</cp:revision>
  <cp:lastPrinted>2016-03-30T05:31:24Z</cp:lastPrinted>
  <dcterms:created xsi:type="dcterms:W3CDTF">2016-03-23T02:14:12Z</dcterms:created>
  <dcterms:modified xsi:type="dcterms:W3CDTF">2017-05-12T02:02:57Z</dcterms:modified>
</cp:coreProperties>
</file>