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412" y="847090"/>
            <a:ext cx="10943167" cy="1082675"/>
          </a:xfrm>
        </p:spPr>
        <p:txBody>
          <a:bodyPr/>
          <a:lstStyle/>
          <a:p>
            <a:r>
              <a:rPr lang="en-US" b="1" dirty="0">
                <a:solidFill>
                  <a:schemeClr val="tx1"/>
                </a:solidFill>
                <a:latin typeface="Times New Roman" panose="02020603050405020304" pitchFamily="18" charset="0"/>
                <a:cs typeface="Times New Roman" panose="02020603050405020304" pitchFamily="18" charset="0"/>
                <a:sym typeface="+mn-ea"/>
              </a:rPr>
              <a:t>Industrial Internship(ECE3099)</a:t>
            </a:r>
            <a:endParaRPr lang="en-US" b="1" dirty="0">
              <a:solidFill>
                <a:schemeClr val="tx1"/>
              </a:solidFill>
              <a:latin typeface="Times New Roman" panose="02020603050405020304" pitchFamily="18" charset="0"/>
              <a:cs typeface="Times New Roman" panose="02020603050405020304" pitchFamily="18" charset="0"/>
              <a:sym typeface="+mn-ea"/>
            </a:endParaRPr>
          </a:p>
        </p:txBody>
      </p:sp>
      <p:sp>
        <p:nvSpPr>
          <p:cNvPr id="4" name="Text Box 3"/>
          <p:cNvSpPr txBox="1"/>
          <p:nvPr/>
        </p:nvSpPr>
        <p:spPr>
          <a:xfrm>
            <a:off x="330200" y="4063365"/>
            <a:ext cx="6213475" cy="1938020"/>
          </a:xfrm>
          <a:prstGeom prst="rect">
            <a:avLst/>
          </a:prstGeom>
          <a:noFill/>
        </p:spPr>
        <p:txBody>
          <a:bodyPr wrap="square" rtlCol="0">
            <a:spAutoFit/>
          </a:bodyPr>
          <a:p>
            <a:pPr algn="l"/>
            <a:r>
              <a:rPr lang="en-US" sz="2400" b="1" dirty="0">
                <a:latin typeface="Calibri" panose="020F0502020204030204" charset="0"/>
                <a:cs typeface="Calibri" panose="020F0502020204030204" charset="0"/>
                <a:sym typeface="+mn-ea"/>
              </a:rPr>
              <a:t>NAME         : </a:t>
            </a:r>
            <a:r>
              <a:rPr lang="en-IN" altLang="en-US" sz="2400" b="1" dirty="0">
                <a:latin typeface="Calibri" panose="020F0502020204030204" charset="0"/>
                <a:cs typeface="Calibri" panose="020F0502020204030204" charset="0"/>
                <a:sym typeface="+mn-ea"/>
              </a:rPr>
              <a:t>RAHUL MAHESH AWARI</a:t>
            </a:r>
            <a:endParaRPr lang="en-US" sz="2400" b="1" dirty="0">
              <a:solidFill>
                <a:schemeClr val="tx1"/>
              </a:solidFill>
              <a:latin typeface="Calibri" panose="020F0502020204030204" charset="0"/>
              <a:cs typeface="Calibri" panose="020F0502020204030204" charset="0"/>
            </a:endParaRPr>
          </a:p>
          <a:p>
            <a:pPr algn="l"/>
            <a:r>
              <a:rPr lang="en-US" sz="2400" b="1" dirty="0">
                <a:latin typeface="Calibri" panose="020F0502020204030204" charset="0"/>
                <a:cs typeface="Calibri" panose="020F0502020204030204" charset="0"/>
                <a:sym typeface="+mn-ea"/>
              </a:rPr>
              <a:t>REG.NO      : </a:t>
            </a:r>
            <a:r>
              <a:rPr lang="en-IN" altLang="en-US" sz="2400" b="1" dirty="0">
                <a:latin typeface="Calibri" panose="020F0502020204030204" charset="0"/>
                <a:cs typeface="Calibri" panose="020F0502020204030204" charset="0"/>
                <a:sym typeface="+mn-ea"/>
              </a:rPr>
              <a:t>18BEC2014</a:t>
            </a:r>
            <a:endParaRPr lang="en-US" sz="2400" b="1" dirty="0">
              <a:solidFill>
                <a:schemeClr val="tx1"/>
              </a:solidFill>
              <a:latin typeface="Calibri" panose="020F0502020204030204" charset="0"/>
              <a:cs typeface="Calibri" panose="020F0502020204030204" charset="0"/>
            </a:endParaRPr>
          </a:p>
          <a:p>
            <a:pPr algn="l"/>
            <a:r>
              <a:rPr lang="en-IN" altLang="en-US" sz="2400" b="1" dirty="0">
                <a:latin typeface="Calibri" panose="020F0502020204030204" charset="0"/>
                <a:cs typeface="Calibri" panose="020F0502020204030204" charset="0"/>
                <a:sym typeface="+mn-ea"/>
              </a:rPr>
              <a:t>TOPIC</a:t>
            </a:r>
            <a:r>
              <a:rPr lang="en-US" sz="2400" b="1" dirty="0">
                <a:latin typeface="Calibri" panose="020F0502020204030204" charset="0"/>
                <a:cs typeface="Calibri" panose="020F0502020204030204" charset="0"/>
                <a:sym typeface="+mn-ea"/>
              </a:rPr>
              <a:t>      : </a:t>
            </a:r>
            <a:r>
              <a:rPr lang="en-IN" altLang="en-US" sz="2400" b="1" dirty="0">
                <a:latin typeface="Calibri" panose="020F0502020204030204" charset="0"/>
                <a:cs typeface="Calibri" panose="020F0502020204030204" charset="0"/>
                <a:sym typeface="+mn-ea"/>
              </a:rPr>
              <a:t>Manufacturing of Infotainment System</a:t>
            </a:r>
            <a:endParaRPr lang="en-US" sz="2400" b="1" dirty="0">
              <a:solidFill>
                <a:schemeClr val="tx1"/>
              </a:solidFill>
              <a:latin typeface="Calibri" panose="020F0502020204030204" charset="0"/>
              <a:cs typeface="Calibri" panose="020F0502020204030204" charset="0"/>
            </a:endParaRPr>
          </a:p>
          <a:p>
            <a:pPr algn="l"/>
            <a:r>
              <a:rPr lang="en-US" sz="2400" b="1" dirty="0">
                <a:latin typeface="Calibri" panose="020F0502020204030204" charset="0"/>
                <a:cs typeface="Calibri" panose="020F0502020204030204" charset="0"/>
                <a:sym typeface="+mn-ea"/>
              </a:rPr>
              <a:t>COMPANY  :</a:t>
            </a:r>
            <a:r>
              <a:rPr lang="en-IN" altLang="en-US" sz="2400" b="1" dirty="0">
                <a:latin typeface="Calibri" panose="020F0502020204030204" charset="0"/>
                <a:cs typeface="Calibri" panose="020F0502020204030204" charset="0"/>
                <a:sym typeface="+mn-ea"/>
              </a:rPr>
              <a:t> Harman International,Pune</a:t>
            </a:r>
            <a:endParaRPr lang="en-IN" altLang="en-US" sz="2400" b="1" dirty="0">
              <a:solidFill>
                <a:schemeClr val="tx1"/>
              </a:solidFill>
              <a:latin typeface="Calibri" panose="020F0502020204030204" charset="0"/>
              <a:cs typeface="Calibri" panose="020F0502020204030204" charset="0"/>
              <a:sym typeface="+mn-ea"/>
            </a:endParaRPr>
          </a:p>
        </p:txBody>
      </p:sp>
      <p:pic>
        <p:nvPicPr>
          <p:cNvPr id="5" name="Picture 4"/>
          <p:cNvPicPr>
            <a:picLocks noChangeAspect="1"/>
          </p:cNvPicPr>
          <p:nvPr/>
        </p:nvPicPr>
        <p:blipFill>
          <a:blip r:embed="rId1"/>
          <a:stretch>
            <a:fillRect/>
          </a:stretch>
        </p:blipFill>
        <p:spPr>
          <a:xfrm>
            <a:off x="10334625" y="0"/>
            <a:ext cx="1857375" cy="7550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dirty="0">
                <a:sym typeface="+mn-ea"/>
              </a:rPr>
              <a:t>BUSINESS UNITS</a:t>
            </a:r>
            <a:endParaRPr lang="en-US" sz="3200" b="1" dirty="0">
              <a:sym typeface="+mn-ea"/>
            </a:endParaRPr>
          </a:p>
        </p:txBody>
      </p:sp>
      <p:sp>
        <p:nvSpPr>
          <p:cNvPr id="3" name="Content Placeholder 2"/>
          <p:cNvSpPr>
            <a:spLocks noGrp="1"/>
          </p:cNvSpPr>
          <p:nvPr>
            <p:ph idx="1"/>
          </p:nvPr>
        </p:nvSpPr>
        <p:spPr>
          <a:xfrm>
            <a:off x="609600" y="952500"/>
            <a:ext cx="10972800" cy="4953000"/>
          </a:xfrm>
        </p:spPr>
        <p:txBody>
          <a:bodyPr/>
          <a:p>
            <a:endParaRPr lang="en-US" sz="2400"/>
          </a:p>
          <a:p>
            <a:endParaRPr lang="en-US" sz="2400"/>
          </a:p>
          <a:p>
            <a:endParaRPr lang="en-US" sz="2400"/>
          </a:p>
          <a:p>
            <a:endParaRPr lang="en-US" sz="2400"/>
          </a:p>
          <a:p>
            <a:endParaRPr lang="en-US" sz="2200"/>
          </a:p>
          <a:p>
            <a:r>
              <a:rPr lang="en-US" sz="2200"/>
              <a:t>Harman manufacturing involves both the hardware component production and</a:t>
            </a:r>
            <a:r>
              <a:rPr lang="en-IN" altLang="en-US" sz="2200"/>
              <a:t> </a:t>
            </a:r>
            <a:r>
              <a:rPr lang="en-US" sz="2200"/>
              <a:t>highly-integrated digital cockpits,ADAS,cybersecurity and telematics control unit.</a:t>
            </a:r>
            <a:endParaRPr lang="en-US" sz="2200"/>
          </a:p>
          <a:p>
            <a:r>
              <a:rPr lang="en-US" sz="2200"/>
              <a:t>Harman International plant in Pune specializes in production of car audio systems and</a:t>
            </a:r>
            <a:r>
              <a:rPr lang="en-IN" altLang="en-US" sz="2200"/>
              <a:t> </a:t>
            </a:r>
            <a:r>
              <a:rPr lang="en-US" sz="2200"/>
              <a:t>telematics control units.During the course of my internship I gained knowledge on how</a:t>
            </a:r>
            <a:r>
              <a:rPr lang="en-IN" altLang="en-US" sz="2200"/>
              <a:t> </a:t>
            </a:r>
            <a:r>
              <a:rPr lang="en-US" sz="2200"/>
              <a:t>car audio systems are produced from scratch, right from Printed Circuit Board to fully</a:t>
            </a:r>
            <a:r>
              <a:rPr lang="en-IN" altLang="en-US" sz="2200"/>
              <a:t> </a:t>
            </a:r>
            <a:r>
              <a:rPr lang="en-US" sz="2200"/>
              <a:t>functional audio system with features such as GPS navigation,Bluetooth etc.</a:t>
            </a:r>
            <a:endParaRPr lang="en-US" sz="2200"/>
          </a:p>
        </p:txBody>
      </p:sp>
      <p:pic>
        <p:nvPicPr>
          <p:cNvPr id="6" name="Picture 5"/>
          <p:cNvPicPr>
            <a:picLocks noChangeAspect="1"/>
          </p:cNvPicPr>
          <p:nvPr/>
        </p:nvPicPr>
        <p:blipFill>
          <a:blip r:embed="rId1"/>
          <a:stretch>
            <a:fillRect/>
          </a:stretch>
        </p:blipFill>
        <p:spPr>
          <a:xfrm>
            <a:off x="4434840" y="1136015"/>
            <a:ext cx="3322320" cy="15392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b="1"/>
              <a:t>Steps Involved in Production</a:t>
            </a:r>
            <a:endParaRPr lang="en-IN" altLang="en-US" sz="3200" b="1"/>
          </a:p>
        </p:txBody>
      </p:sp>
      <p:pic>
        <p:nvPicPr>
          <p:cNvPr id="4" name="Content Placeholder 3"/>
          <p:cNvPicPr>
            <a:picLocks noChangeAspect="1"/>
          </p:cNvPicPr>
          <p:nvPr>
            <p:ph idx="1"/>
          </p:nvPr>
        </p:nvPicPr>
        <p:blipFill>
          <a:blip r:embed="rId1"/>
          <a:stretch>
            <a:fillRect/>
          </a:stretch>
        </p:blipFill>
        <p:spPr>
          <a:xfrm>
            <a:off x="7884795" y="773430"/>
            <a:ext cx="3258185" cy="5542280"/>
          </a:xfrm>
          <a:prstGeom prst="rect">
            <a:avLst/>
          </a:prstGeom>
        </p:spPr>
      </p:pic>
      <p:sp>
        <p:nvSpPr>
          <p:cNvPr id="6" name="Text Box 5"/>
          <p:cNvSpPr txBox="1"/>
          <p:nvPr/>
        </p:nvSpPr>
        <p:spPr>
          <a:xfrm>
            <a:off x="332105" y="953135"/>
            <a:ext cx="7119620" cy="5939155"/>
          </a:xfrm>
          <a:prstGeom prst="rect">
            <a:avLst/>
          </a:prstGeom>
          <a:noFill/>
        </p:spPr>
        <p:txBody>
          <a:bodyPr wrap="square" rtlCol="0">
            <a:spAutoFit/>
          </a:bodyPr>
          <a:p>
            <a:r>
              <a:rPr lang="en-IN" altLang="en-US" sz="2400" b="1"/>
              <a:t>Surface Mount Technology:-</a:t>
            </a:r>
            <a:r>
              <a:rPr lang="en-IN" altLang="en-US" sz="2200"/>
              <a:t>Surface mount technology is the first step involved in the process.Surface Mount Technology is mainly used for insertion and soldering of smaller components onto the</a:t>
            </a:r>
            <a:endParaRPr lang="en-IN" altLang="en-US" sz="2200"/>
          </a:p>
          <a:p>
            <a:r>
              <a:rPr lang="en-IN" altLang="en-US" sz="2200"/>
              <a:t>PCB boards.</a:t>
            </a:r>
            <a:endParaRPr lang="en-IN" altLang="en-US" sz="2200"/>
          </a:p>
          <a:p>
            <a:endParaRPr lang="en-IN" altLang="en-US" sz="2200" b="1"/>
          </a:p>
          <a:p>
            <a:r>
              <a:rPr lang="en-IN" altLang="en-US" sz="2200" b="1"/>
              <a:t>Through Hole Technology:-</a:t>
            </a:r>
            <a:r>
              <a:rPr lang="en-IN" altLang="en-US" sz="2200"/>
              <a:t>Through-hole technology  refers to the mounting scheme used for electronic components that involves the use of leads on the components that are inserted into holes drilled in printed circuit boards (PCB) and soldered to pads on the opposite side either by manual assembly (hand placement) or by the use of automated insertion mount machines.</a:t>
            </a:r>
            <a:endParaRPr lang="en-IN" altLang="en-US" sz="2200"/>
          </a:p>
          <a:p>
            <a:endParaRPr lang="en-IN" altLang="en-US" sz="2200" b="1"/>
          </a:p>
          <a:p>
            <a:endParaRPr lang="en-IN" altLang="en-US" sz="2400" b="1"/>
          </a:p>
          <a:p>
            <a:endParaRPr lang="en-IN" altLang="en-US"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b="1"/>
              <a:t>SURFACE MOUNT TECHNOLOGY</a:t>
            </a:r>
            <a:endParaRPr lang="en-IN" altLang="en-US" sz="3200" b="1"/>
          </a:p>
        </p:txBody>
      </p:sp>
      <p:pic>
        <p:nvPicPr>
          <p:cNvPr id="4" name="Content Placeholder 3"/>
          <p:cNvPicPr>
            <a:picLocks noChangeAspect="1"/>
          </p:cNvPicPr>
          <p:nvPr>
            <p:ph idx="1"/>
          </p:nvPr>
        </p:nvPicPr>
        <p:blipFill>
          <a:blip r:embed="rId1"/>
          <a:stretch>
            <a:fillRect/>
          </a:stretch>
        </p:blipFill>
        <p:spPr>
          <a:xfrm>
            <a:off x="609600" y="773430"/>
            <a:ext cx="7693660" cy="2583180"/>
          </a:xfrm>
          <a:prstGeom prst="rect">
            <a:avLst/>
          </a:prstGeom>
        </p:spPr>
      </p:pic>
      <p:sp>
        <p:nvSpPr>
          <p:cNvPr id="5" name="Text Box 4"/>
          <p:cNvSpPr txBox="1"/>
          <p:nvPr/>
        </p:nvSpPr>
        <p:spPr>
          <a:xfrm>
            <a:off x="609600" y="3505200"/>
            <a:ext cx="11340465" cy="3230245"/>
          </a:xfrm>
          <a:prstGeom prst="rect">
            <a:avLst/>
          </a:prstGeom>
          <a:noFill/>
        </p:spPr>
        <p:txBody>
          <a:bodyPr wrap="square" rtlCol="0">
            <a:spAutoFit/>
          </a:bodyPr>
          <a:p>
            <a:pPr marL="342900" indent="-342900">
              <a:buFont typeface="Arial" panose="020B0604020202020204" pitchFamily="34" charset="0"/>
              <a:buChar char="•"/>
            </a:pPr>
            <a:r>
              <a:rPr lang="en-IN" altLang="en-US" sz="2200" b="1"/>
              <a:t>Destacker</a:t>
            </a:r>
            <a:r>
              <a:rPr lang="en-IN" altLang="en-US" sz="2400"/>
              <a:t>:-</a:t>
            </a:r>
            <a:r>
              <a:rPr lang="en-IN" altLang="en-US" sz="2200"/>
              <a:t>This Process Involves automated feeding of the Printed circuits boards to the conveyor belt and is the first step of this process.</a:t>
            </a:r>
            <a:endParaRPr lang="en-IN" altLang="en-US" sz="2400"/>
          </a:p>
          <a:p>
            <a:pPr marL="342900" indent="-342900">
              <a:buFont typeface="Arial" panose="020B0604020202020204" pitchFamily="34" charset="0"/>
              <a:buChar char="•"/>
            </a:pPr>
            <a:r>
              <a:rPr lang="en-IN" altLang="en-US" sz="2200" b="1"/>
              <a:t>Laser Barcode Etching</a:t>
            </a:r>
            <a:r>
              <a:rPr lang="en-IN" altLang="en-US" sz="2400" b="1"/>
              <a:t>:-</a:t>
            </a:r>
            <a:r>
              <a:rPr lang="en-IN" altLang="en-US" sz="2200"/>
              <a:t>2D barcode is etched onto the printed circuits boards after they are passed from destacker to laser etching machine.For Keeping Track of PCB boards.</a:t>
            </a:r>
            <a:endParaRPr lang="en-IN" altLang="en-US" sz="2200"/>
          </a:p>
          <a:p>
            <a:pPr marL="342900" indent="-342900">
              <a:buFont typeface="Arial" panose="020B0604020202020204" pitchFamily="34" charset="0"/>
              <a:buChar char="•"/>
            </a:pPr>
            <a:r>
              <a:rPr lang="en-IN" altLang="en-US" sz="2200" b="1"/>
              <a:t>Solder Paste Inspection</a:t>
            </a:r>
            <a:r>
              <a:rPr lang="en-IN" altLang="en-US" sz="2400"/>
              <a:t>:</a:t>
            </a:r>
            <a:r>
              <a:rPr lang="en-IN" altLang="en-US" sz="2200"/>
              <a:t>-This process involves a automatic paste dispensing machine.It consists of auto stencil where a brush wipes the stencils at regular frequency.But the most popular and widely used composition and ratio is the Ratio 96.5% Tin + 3.0% Silver and 0.5% Copper.</a:t>
            </a:r>
            <a:endParaRPr lang="en-IN" altLang="en-US"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b="1">
                <a:solidFill>
                  <a:schemeClr val="tx1"/>
                </a:solidFill>
              </a:rPr>
              <a:t>SURFACE MOUNT TECHNOLOGY</a:t>
            </a:r>
            <a:endParaRPr lang="en-IN" altLang="en-US" sz="3200" b="1">
              <a:solidFill>
                <a:schemeClr val="tx1"/>
              </a:solidFill>
            </a:endParaRPr>
          </a:p>
        </p:txBody>
      </p:sp>
      <p:sp>
        <p:nvSpPr>
          <p:cNvPr id="3" name="Content Placeholder 2"/>
          <p:cNvSpPr>
            <a:spLocks noGrp="1"/>
          </p:cNvSpPr>
          <p:nvPr>
            <p:ph idx="1"/>
          </p:nvPr>
        </p:nvSpPr>
        <p:spPr>
          <a:xfrm>
            <a:off x="609600" y="952500"/>
            <a:ext cx="11339195" cy="5634355"/>
          </a:xfrm>
        </p:spPr>
        <p:txBody>
          <a:bodyPr/>
          <a:p>
            <a:r>
              <a:rPr lang="en-IN" altLang="en-US" sz="2200" b="1"/>
              <a:t>Solder Paste Inspection:-</a:t>
            </a:r>
            <a:r>
              <a:rPr lang="en-IN" altLang="en-US" sz="2200"/>
              <a:t>This process makes use of 3D camera’s which produce clear 3D images.Unlike the traditional cameras, 3D cameras are capable of capturing the height of the solder paste printed.The camera captures and checks for proper deposition on parameters such as height and volume.</a:t>
            </a:r>
            <a:endParaRPr lang="en-IN" altLang="en-US" sz="2200"/>
          </a:p>
          <a:p>
            <a:r>
              <a:rPr lang="en-IN" altLang="en-US" sz="2200" b="1"/>
              <a:t>Pick And Place:-</a:t>
            </a:r>
            <a:r>
              <a:rPr lang="en-IN" altLang="en-US" sz="2200"/>
              <a:t>This is the process in which components are placed over the board just before entering the soldering process.Only smaller components such as small IC,resistor are placed on the solder pasted board.Before placing of the components component feeder is calibrated and checked for accuracy.</a:t>
            </a:r>
            <a:endParaRPr lang="en-IN" altLang="en-US" sz="2200"/>
          </a:p>
          <a:p>
            <a:r>
              <a:rPr lang="en-IN" altLang="en-US" sz="2200" b="1"/>
              <a:t>Reflow Oven</a:t>
            </a:r>
            <a:r>
              <a:rPr lang="en-IN" altLang="en-US" sz="2200"/>
              <a:t>:-This Is the process where components are soldered onto the board.This station comprises of 13 heating zones and 1 cooling zone.The temperature in the oven increases gradually from low to high . The maximum temperature was 290 and minimum was approximately 103.</a:t>
            </a:r>
            <a:endParaRPr lang="en-IN" altLang="en-US" sz="2200"/>
          </a:p>
          <a:p>
            <a:r>
              <a:rPr lang="en-IN" altLang="en-US" sz="2200" b="1"/>
              <a:t>3D AOI Inspection</a:t>
            </a:r>
            <a:r>
              <a:rPr lang="en-IN" altLang="en-US" sz="2200"/>
              <a:t>:-This method is used for detecting soldering defects.This machine is equipped with 3D camera which is used by the operator for inspection of the soldered components.It even includes X-Ray inspection for advance inspection.</a:t>
            </a:r>
            <a:endParaRPr lang="en-IN" altLang="en-US"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b="1"/>
              <a:t>SURFACE MOUNT TECHNOLOGY </a:t>
            </a:r>
            <a:endParaRPr lang="en-IN" altLang="en-US" sz="3200" b="1"/>
          </a:p>
        </p:txBody>
      </p:sp>
      <p:pic>
        <p:nvPicPr>
          <p:cNvPr id="4" name="Content Placeholder 3"/>
          <p:cNvPicPr>
            <a:picLocks noChangeAspect="1"/>
          </p:cNvPicPr>
          <p:nvPr>
            <p:ph sz="half" idx="1"/>
          </p:nvPr>
        </p:nvPicPr>
        <p:blipFill>
          <a:blip r:embed="rId1"/>
          <a:stretch>
            <a:fillRect/>
          </a:stretch>
        </p:blipFill>
        <p:spPr>
          <a:xfrm>
            <a:off x="427355" y="930275"/>
            <a:ext cx="2325370" cy="2350135"/>
          </a:xfrm>
          <a:prstGeom prst="rect">
            <a:avLst/>
          </a:prstGeom>
        </p:spPr>
      </p:pic>
      <p:sp>
        <p:nvSpPr>
          <p:cNvPr id="5" name="Text Box 4"/>
          <p:cNvSpPr txBox="1"/>
          <p:nvPr/>
        </p:nvSpPr>
        <p:spPr>
          <a:xfrm>
            <a:off x="3326130" y="1868170"/>
            <a:ext cx="1216025" cy="768350"/>
          </a:xfrm>
          <a:prstGeom prst="rect">
            <a:avLst/>
          </a:prstGeom>
          <a:noFill/>
        </p:spPr>
        <p:txBody>
          <a:bodyPr wrap="square" rtlCol="0" anchor="t">
            <a:spAutoFit/>
          </a:bodyPr>
          <a:p>
            <a:r>
              <a:rPr lang="en-US" sz="4400">
                <a:latin typeface="Arial" panose="020B0604020202020204" pitchFamily="34" charset="0"/>
                <a:cs typeface="Arial" panose="020B0604020202020204" pitchFamily="34" charset="0"/>
              </a:rPr>
              <a:t>→</a:t>
            </a:r>
            <a:endParaRPr lang="en-US" sz="4400">
              <a:latin typeface="Arial" panose="020B0604020202020204" pitchFamily="34" charset="0"/>
              <a:cs typeface="Arial" panose="020B0604020202020204" pitchFamily="34" charset="0"/>
            </a:endParaRPr>
          </a:p>
        </p:txBody>
      </p:sp>
      <p:pic>
        <p:nvPicPr>
          <p:cNvPr id="6" name="Content Placeholder 5"/>
          <p:cNvPicPr>
            <a:picLocks noChangeAspect="1"/>
          </p:cNvPicPr>
          <p:nvPr>
            <p:ph sz="half" idx="2"/>
          </p:nvPr>
        </p:nvPicPr>
        <p:blipFill>
          <a:blip r:embed="rId2"/>
          <a:stretch>
            <a:fillRect/>
          </a:stretch>
        </p:blipFill>
        <p:spPr>
          <a:xfrm>
            <a:off x="4832985" y="979805"/>
            <a:ext cx="2315845" cy="2251710"/>
          </a:xfrm>
          <a:prstGeom prst="rect">
            <a:avLst/>
          </a:prstGeom>
        </p:spPr>
      </p:pic>
      <p:sp>
        <p:nvSpPr>
          <p:cNvPr id="8" name="Text Box 7"/>
          <p:cNvSpPr txBox="1"/>
          <p:nvPr/>
        </p:nvSpPr>
        <p:spPr>
          <a:xfrm>
            <a:off x="7537450" y="1868170"/>
            <a:ext cx="1216025" cy="768350"/>
          </a:xfrm>
          <a:prstGeom prst="rect">
            <a:avLst/>
          </a:prstGeom>
          <a:noFill/>
        </p:spPr>
        <p:txBody>
          <a:bodyPr wrap="square" rtlCol="0" anchor="t">
            <a:spAutoFit/>
          </a:bodyPr>
          <a:p>
            <a:r>
              <a:rPr lang="en-US" sz="4400">
                <a:latin typeface="Arial" panose="020B0604020202020204" pitchFamily="34" charset="0"/>
                <a:cs typeface="Arial" panose="020B0604020202020204" pitchFamily="34" charset="0"/>
              </a:rPr>
              <a:t>→</a:t>
            </a:r>
            <a:endParaRPr lang="en-US" sz="440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stretch>
            <a:fillRect/>
          </a:stretch>
        </p:blipFill>
        <p:spPr>
          <a:xfrm>
            <a:off x="8753475" y="979805"/>
            <a:ext cx="3002280" cy="2349500"/>
          </a:xfrm>
          <a:prstGeom prst="rect">
            <a:avLst/>
          </a:prstGeom>
        </p:spPr>
      </p:pic>
      <p:sp>
        <p:nvSpPr>
          <p:cNvPr id="10" name="Text Box 9"/>
          <p:cNvSpPr txBox="1"/>
          <p:nvPr/>
        </p:nvSpPr>
        <p:spPr>
          <a:xfrm>
            <a:off x="10126345" y="3543935"/>
            <a:ext cx="462280" cy="768350"/>
          </a:xfrm>
          <a:prstGeom prst="rect">
            <a:avLst/>
          </a:prstGeom>
          <a:noFill/>
        </p:spPr>
        <p:txBody>
          <a:bodyPr wrap="none" rtlCol="0" anchor="t">
            <a:spAutoFit/>
          </a:bodyPr>
          <a:p>
            <a:r>
              <a:rPr lang="en-US" sz="4400">
                <a:latin typeface="Arial" panose="020B0604020202020204" pitchFamily="34" charset="0"/>
                <a:cs typeface="Arial" panose="020B0604020202020204" pitchFamily="34" charset="0"/>
              </a:rPr>
              <a:t>↓</a:t>
            </a:r>
            <a:endParaRPr lang="en-US" sz="440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a:stretch>
            <a:fillRect/>
          </a:stretch>
        </p:blipFill>
        <p:spPr>
          <a:xfrm>
            <a:off x="8753475" y="4312285"/>
            <a:ext cx="3208020" cy="2385060"/>
          </a:xfrm>
          <a:prstGeom prst="rect">
            <a:avLst/>
          </a:prstGeom>
        </p:spPr>
      </p:pic>
      <p:sp>
        <p:nvSpPr>
          <p:cNvPr id="12" name="Text Box 11"/>
          <p:cNvSpPr txBox="1"/>
          <p:nvPr/>
        </p:nvSpPr>
        <p:spPr>
          <a:xfrm>
            <a:off x="7537450" y="4502150"/>
            <a:ext cx="400685" cy="768350"/>
          </a:xfrm>
          <a:prstGeom prst="rect">
            <a:avLst/>
          </a:prstGeom>
          <a:noFill/>
        </p:spPr>
        <p:txBody>
          <a:bodyPr wrap="square" rtlCol="0" anchor="t">
            <a:spAutoFit/>
          </a:bodyPr>
          <a:p>
            <a:r>
              <a:rPr lang="en-US" sz="4400">
                <a:latin typeface="Arial" panose="020B0604020202020204" pitchFamily="34" charset="0"/>
                <a:cs typeface="Arial" panose="020B0604020202020204" pitchFamily="34" charset="0"/>
              </a:rPr>
              <a:t>←</a:t>
            </a:r>
            <a:endParaRPr lang="en-US" sz="440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5"/>
          <a:stretch>
            <a:fillRect/>
          </a:stretch>
        </p:blipFill>
        <p:spPr>
          <a:xfrm>
            <a:off x="2535555" y="4084320"/>
            <a:ext cx="4613275" cy="23139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3046</Words>
  <Application>WPS Presentation</Application>
  <PresentationFormat>Widescreen</PresentationFormat>
  <Paragraphs>49</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Calibri Light</vt:lpstr>
      <vt:lpstr>Calibri</vt:lpstr>
      <vt:lpstr>Microsoft YaHei</vt:lpstr>
      <vt:lpstr>Arial Unicode MS</vt:lpstr>
      <vt:lpstr>Times New Roman</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Internship(ECE3099)</dc:title>
  <dc:creator/>
  <cp:lastModifiedBy>Rahul Awari</cp:lastModifiedBy>
  <cp:revision>2</cp:revision>
  <dcterms:created xsi:type="dcterms:W3CDTF">2021-05-17T06:12:14Z</dcterms:created>
  <dcterms:modified xsi:type="dcterms:W3CDTF">2021-05-17T06:13:03Z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