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2"/>
  </p:notesMasterIdLst>
  <p:sldIdLst>
    <p:sldId id="256" r:id="rId2"/>
    <p:sldId id="267" r:id="rId3"/>
    <p:sldId id="269" r:id="rId4"/>
    <p:sldId id="268" r:id="rId5"/>
    <p:sldId id="270" r:id="rId6"/>
    <p:sldId id="273" r:id="rId7"/>
    <p:sldId id="271" r:id="rId8"/>
    <p:sldId id="274" r:id="rId9"/>
    <p:sldId id="259" r:id="rId10"/>
    <p:sldId id="260" r:id="rId11"/>
    <p:sldId id="261" r:id="rId12"/>
    <p:sldId id="262" r:id="rId13"/>
    <p:sldId id="263" r:id="rId14"/>
    <p:sldId id="264" r:id="rId15"/>
    <p:sldId id="265" r:id="rId16"/>
    <p:sldId id="266" r:id="rId17"/>
    <p:sldId id="275" r:id="rId18"/>
    <p:sldId id="272"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929"/>
  </p:normalViewPr>
  <p:slideViewPr>
    <p:cSldViewPr snapToGrid="0" snapToObjects="1">
      <p:cViewPr>
        <p:scale>
          <a:sx n="110" d="100"/>
          <a:sy n="110"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27756-D51A-0E47-AADA-7DC61E188E6C}" type="datetimeFigureOut">
              <a:rPr lang="en-US" smtClean="0"/>
              <a:t>3/27/22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498B3-831D-6140-824C-93C9D82C0656}" type="slidenum">
              <a:rPr lang="en-US" smtClean="0"/>
              <a:t>‹#›</a:t>
            </a:fld>
            <a:endParaRPr lang="en-US"/>
          </a:p>
        </p:txBody>
      </p:sp>
    </p:spTree>
    <p:extLst>
      <p:ext uri="{BB962C8B-B14F-4D97-AF65-F5344CB8AC3E}">
        <p14:creationId xmlns:p14="http://schemas.microsoft.com/office/powerpoint/2010/main" val="103974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graphs in this presentation (excluding the very last one, which has its own legend about the colors used) have points that are colored based on the brightest dominant color on the movie poster, as found on IMDb. The method for finding the “brightest dominant color” is included in the Devpost and the Python file.</a:t>
            </a:r>
          </a:p>
        </p:txBody>
      </p:sp>
      <p:sp>
        <p:nvSpPr>
          <p:cNvPr id="4" name="Slide Number Placeholder 3"/>
          <p:cNvSpPr>
            <a:spLocks noGrp="1"/>
          </p:cNvSpPr>
          <p:nvPr>
            <p:ph type="sldNum" sz="quarter" idx="5"/>
          </p:nvPr>
        </p:nvSpPr>
        <p:spPr/>
        <p:txBody>
          <a:bodyPr/>
          <a:lstStyle/>
          <a:p>
            <a:fld id="{E59498B3-831D-6140-824C-93C9D82C0656}" type="slidenum">
              <a:rPr lang="en-US" smtClean="0"/>
              <a:t>2</a:t>
            </a:fld>
            <a:endParaRPr lang="en-US"/>
          </a:p>
        </p:txBody>
      </p:sp>
    </p:spTree>
    <p:extLst>
      <p:ext uri="{BB962C8B-B14F-4D97-AF65-F5344CB8AC3E}">
        <p14:creationId xmlns:p14="http://schemas.microsoft.com/office/powerpoint/2010/main" val="169879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Mystery movie posters have a slightly more muted color scheme than family movie posters.</a:t>
            </a:r>
          </a:p>
        </p:txBody>
      </p:sp>
      <p:sp>
        <p:nvSpPr>
          <p:cNvPr id="4" name="Slide Number Placeholder 3"/>
          <p:cNvSpPr>
            <a:spLocks noGrp="1"/>
          </p:cNvSpPr>
          <p:nvPr>
            <p:ph type="sldNum" sz="quarter" idx="5"/>
          </p:nvPr>
        </p:nvSpPr>
        <p:spPr/>
        <p:txBody>
          <a:bodyPr/>
          <a:lstStyle/>
          <a:p>
            <a:fld id="{E59498B3-831D-6140-824C-93C9D82C0656}" type="slidenum">
              <a:rPr lang="en-US" smtClean="0"/>
              <a:t>14</a:t>
            </a:fld>
            <a:endParaRPr lang="en-US"/>
          </a:p>
        </p:txBody>
      </p:sp>
    </p:spTree>
    <p:extLst>
      <p:ext uri="{BB962C8B-B14F-4D97-AF65-F5344CB8AC3E}">
        <p14:creationId xmlns:p14="http://schemas.microsoft.com/office/powerpoint/2010/main" val="2059309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Horror movie posters have a lot of darker blacks and greys, while biography movie posters are overall lighter with some blues and yellows.</a:t>
            </a:r>
          </a:p>
        </p:txBody>
      </p:sp>
      <p:sp>
        <p:nvSpPr>
          <p:cNvPr id="4" name="Slide Number Placeholder 3"/>
          <p:cNvSpPr>
            <a:spLocks noGrp="1"/>
          </p:cNvSpPr>
          <p:nvPr>
            <p:ph type="sldNum" sz="quarter" idx="5"/>
          </p:nvPr>
        </p:nvSpPr>
        <p:spPr/>
        <p:txBody>
          <a:bodyPr/>
          <a:lstStyle/>
          <a:p>
            <a:fld id="{E59498B3-831D-6140-824C-93C9D82C0656}" type="slidenum">
              <a:rPr lang="en-US" smtClean="0"/>
              <a:t>15</a:t>
            </a:fld>
            <a:endParaRPr lang="en-US"/>
          </a:p>
        </p:txBody>
      </p:sp>
    </p:spTree>
    <p:extLst>
      <p:ext uri="{BB962C8B-B14F-4D97-AF65-F5344CB8AC3E}">
        <p14:creationId xmlns:p14="http://schemas.microsoft.com/office/powerpoint/2010/main" val="20143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498B3-831D-6140-824C-93C9D82C0656}" type="slidenum">
              <a:rPr lang="en-US" smtClean="0"/>
              <a:t>16</a:t>
            </a:fld>
            <a:endParaRPr lang="en-US"/>
          </a:p>
        </p:txBody>
      </p:sp>
    </p:spTree>
    <p:extLst>
      <p:ext uri="{BB962C8B-B14F-4D97-AF65-F5344CB8AC3E}">
        <p14:creationId xmlns:p14="http://schemas.microsoft.com/office/powerpoint/2010/main" val="280346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very loose positive correlation between runtime and gross earnings; the obvious outlier at nearly 240 minutes is Gone with the Wind (1939).</a:t>
            </a:r>
          </a:p>
        </p:txBody>
      </p:sp>
      <p:sp>
        <p:nvSpPr>
          <p:cNvPr id="4" name="Slide Number Placeholder 3"/>
          <p:cNvSpPr>
            <a:spLocks noGrp="1"/>
          </p:cNvSpPr>
          <p:nvPr>
            <p:ph type="sldNum" sz="quarter" idx="5"/>
          </p:nvPr>
        </p:nvSpPr>
        <p:spPr/>
        <p:txBody>
          <a:bodyPr/>
          <a:lstStyle/>
          <a:p>
            <a:fld id="{E59498B3-831D-6140-824C-93C9D82C0656}" type="slidenum">
              <a:rPr lang="en-US" smtClean="0"/>
              <a:t>18</a:t>
            </a:fld>
            <a:endParaRPr lang="en-US"/>
          </a:p>
        </p:txBody>
      </p:sp>
    </p:spTree>
    <p:extLst>
      <p:ext uri="{BB962C8B-B14F-4D97-AF65-F5344CB8AC3E}">
        <p14:creationId xmlns:p14="http://schemas.microsoft.com/office/powerpoint/2010/main" val="3656095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does not show all 1000 movies; it includes only movies with a rating of at least 6 and G, PG, PG-13, or R audience content ratings (there were a few movies with TV audience content ratings as well as older movies with pass/fail audience content ratings). This left about 800 movies, which I felt was still sufficient to graph. Rating accounts for both size and color of points, since one or the other on its own doesn’t provide enough contrast.</a:t>
            </a:r>
          </a:p>
        </p:txBody>
      </p:sp>
      <p:sp>
        <p:nvSpPr>
          <p:cNvPr id="4" name="Slide Number Placeholder 3"/>
          <p:cNvSpPr>
            <a:spLocks noGrp="1"/>
          </p:cNvSpPr>
          <p:nvPr>
            <p:ph type="sldNum" sz="quarter" idx="5"/>
          </p:nvPr>
        </p:nvSpPr>
        <p:spPr/>
        <p:txBody>
          <a:bodyPr/>
          <a:lstStyle/>
          <a:p>
            <a:fld id="{E59498B3-831D-6140-824C-93C9D82C0656}" type="slidenum">
              <a:rPr lang="en-US" smtClean="0"/>
              <a:t>19</a:t>
            </a:fld>
            <a:endParaRPr lang="en-US"/>
          </a:p>
        </p:txBody>
      </p:sp>
    </p:spTree>
    <p:extLst>
      <p:ext uri="{BB962C8B-B14F-4D97-AF65-F5344CB8AC3E}">
        <p14:creationId xmlns:p14="http://schemas.microsoft.com/office/powerpoint/2010/main" val="138203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comparison is pretty obvious, isn’t it? The comedy movies have a much brighter color scheme, while the sci-fi movies generally include more greys and muted colors.</a:t>
            </a:r>
          </a:p>
        </p:txBody>
      </p:sp>
      <p:sp>
        <p:nvSpPr>
          <p:cNvPr id="4" name="Slide Number Placeholder 3"/>
          <p:cNvSpPr>
            <a:spLocks noGrp="1"/>
          </p:cNvSpPr>
          <p:nvPr>
            <p:ph type="sldNum" sz="quarter" idx="5"/>
          </p:nvPr>
        </p:nvSpPr>
        <p:spPr/>
        <p:txBody>
          <a:bodyPr/>
          <a:lstStyle/>
          <a:p>
            <a:fld id="{E59498B3-831D-6140-824C-93C9D82C0656}" type="slidenum">
              <a:rPr lang="en-US" smtClean="0"/>
              <a:t>3</a:t>
            </a:fld>
            <a:endParaRPr lang="en-US"/>
          </a:p>
        </p:txBody>
      </p:sp>
    </p:spTree>
    <p:extLst>
      <p:ext uri="{BB962C8B-B14F-4D97-AF65-F5344CB8AC3E}">
        <p14:creationId xmlns:p14="http://schemas.microsoft.com/office/powerpoint/2010/main" val="110727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pretty obvious: most horror movies have grey as the dominant color on the movie poster, while animated movies make use of plenty of bright blues, yellows, and reds. </a:t>
            </a:r>
          </a:p>
        </p:txBody>
      </p:sp>
      <p:sp>
        <p:nvSpPr>
          <p:cNvPr id="4" name="Slide Number Placeholder 3"/>
          <p:cNvSpPr>
            <a:spLocks noGrp="1"/>
          </p:cNvSpPr>
          <p:nvPr>
            <p:ph type="sldNum" sz="quarter" idx="5"/>
          </p:nvPr>
        </p:nvSpPr>
        <p:spPr/>
        <p:txBody>
          <a:bodyPr/>
          <a:lstStyle/>
          <a:p>
            <a:fld id="{E59498B3-831D-6140-824C-93C9D82C0656}" type="slidenum">
              <a:rPr lang="en-US" smtClean="0"/>
              <a:t>5</a:t>
            </a:fld>
            <a:endParaRPr lang="en-US"/>
          </a:p>
        </p:txBody>
      </p:sp>
    </p:spTree>
    <p:extLst>
      <p:ext uri="{BB962C8B-B14F-4D97-AF65-F5344CB8AC3E}">
        <p14:creationId xmlns:p14="http://schemas.microsoft.com/office/powerpoint/2010/main" val="164622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plots the top 1000 highest grossing movies as listed on IMDb.</a:t>
            </a:r>
          </a:p>
        </p:txBody>
      </p:sp>
      <p:sp>
        <p:nvSpPr>
          <p:cNvPr id="4" name="Slide Number Placeholder 3"/>
          <p:cNvSpPr>
            <a:spLocks noGrp="1"/>
          </p:cNvSpPr>
          <p:nvPr>
            <p:ph type="sldNum" sz="quarter" idx="5"/>
          </p:nvPr>
        </p:nvSpPr>
        <p:spPr/>
        <p:txBody>
          <a:bodyPr/>
          <a:lstStyle/>
          <a:p>
            <a:fld id="{E59498B3-831D-6140-824C-93C9D82C0656}" type="slidenum">
              <a:rPr lang="en-US" smtClean="0"/>
              <a:t>7</a:t>
            </a:fld>
            <a:endParaRPr lang="en-US"/>
          </a:p>
        </p:txBody>
      </p:sp>
    </p:spTree>
    <p:extLst>
      <p:ext uri="{BB962C8B-B14F-4D97-AF65-F5344CB8AC3E}">
        <p14:creationId xmlns:p14="http://schemas.microsoft.com/office/powerpoint/2010/main" val="419751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Genres defined by IMDb; movies can belong to up to three genres.</a:t>
            </a:r>
          </a:p>
        </p:txBody>
      </p:sp>
      <p:sp>
        <p:nvSpPr>
          <p:cNvPr id="4" name="Slide Number Placeholder 3"/>
          <p:cNvSpPr>
            <a:spLocks noGrp="1"/>
          </p:cNvSpPr>
          <p:nvPr>
            <p:ph type="sldNum" sz="quarter" idx="5"/>
          </p:nvPr>
        </p:nvSpPr>
        <p:spPr/>
        <p:txBody>
          <a:bodyPr/>
          <a:lstStyle/>
          <a:p>
            <a:fld id="{E59498B3-831D-6140-824C-93C9D82C0656}" type="slidenum">
              <a:rPr lang="en-US" smtClean="0"/>
              <a:t>8</a:t>
            </a:fld>
            <a:endParaRPr lang="en-US"/>
          </a:p>
        </p:txBody>
      </p:sp>
    </p:spTree>
    <p:extLst>
      <p:ext uri="{BB962C8B-B14F-4D97-AF65-F5344CB8AC3E}">
        <p14:creationId xmlns:p14="http://schemas.microsoft.com/office/powerpoint/2010/main" val="350475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498B3-831D-6140-824C-93C9D82C0656}" type="slidenum">
              <a:rPr lang="en-US" smtClean="0"/>
              <a:t>9</a:t>
            </a:fld>
            <a:endParaRPr lang="en-US"/>
          </a:p>
        </p:txBody>
      </p:sp>
    </p:spTree>
    <p:extLst>
      <p:ext uri="{BB962C8B-B14F-4D97-AF65-F5344CB8AC3E}">
        <p14:creationId xmlns:p14="http://schemas.microsoft.com/office/powerpoint/2010/main" val="173151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isn’t a huge contrast in these color schemes, but drama movie posters have slightly more muted colors than those for comedy movies. </a:t>
            </a:r>
          </a:p>
        </p:txBody>
      </p:sp>
      <p:sp>
        <p:nvSpPr>
          <p:cNvPr id="4" name="Slide Number Placeholder 3"/>
          <p:cNvSpPr>
            <a:spLocks noGrp="1"/>
          </p:cNvSpPr>
          <p:nvPr>
            <p:ph type="sldNum" sz="quarter" idx="5"/>
          </p:nvPr>
        </p:nvSpPr>
        <p:spPr/>
        <p:txBody>
          <a:bodyPr/>
          <a:lstStyle/>
          <a:p>
            <a:fld id="{E59498B3-831D-6140-824C-93C9D82C0656}" type="slidenum">
              <a:rPr lang="en-US" smtClean="0"/>
              <a:t>10</a:t>
            </a:fld>
            <a:endParaRPr lang="en-US"/>
          </a:p>
        </p:txBody>
      </p:sp>
    </p:spTree>
    <p:extLst>
      <p:ext uri="{BB962C8B-B14F-4D97-AF65-F5344CB8AC3E}">
        <p14:creationId xmlns:p14="http://schemas.microsoft.com/office/powerpoint/2010/main" val="383355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quite a contrast in the color schemes of the graphs on this slide: animated movie posters tend to be bright and colorful, which sci-fi movies have more grey and earthy tones.</a:t>
            </a:r>
          </a:p>
        </p:txBody>
      </p:sp>
      <p:sp>
        <p:nvSpPr>
          <p:cNvPr id="4" name="Slide Number Placeholder 3"/>
          <p:cNvSpPr>
            <a:spLocks noGrp="1"/>
          </p:cNvSpPr>
          <p:nvPr>
            <p:ph type="sldNum" sz="quarter" idx="5"/>
          </p:nvPr>
        </p:nvSpPr>
        <p:spPr/>
        <p:txBody>
          <a:bodyPr/>
          <a:lstStyle/>
          <a:p>
            <a:fld id="{E59498B3-831D-6140-824C-93C9D82C0656}" type="slidenum">
              <a:rPr lang="en-US" smtClean="0"/>
              <a:t>11</a:t>
            </a:fld>
            <a:endParaRPr lang="en-US"/>
          </a:p>
        </p:txBody>
      </p:sp>
    </p:spTree>
    <p:extLst>
      <p:ext uri="{BB962C8B-B14F-4D97-AF65-F5344CB8AC3E}">
        <p14:creationId xmlns:p14="http://schemas.microsoft.com/office/powerpoint/2010/main" val="246428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498B3-831D-6140-824C-93C9D82C0656}" type="slidenum">
              <a:rPr lang="en-US" smtClean="0"/>
              <a:t>13</a:t>
            </a:fld>
            <a:endParaRPr lang="en-US"/>
          </a:p>
        </p:txBody>
      </p:sp>
    </p:spTree>
    <p:extLst>
      <p:ext uri="{BB962C8B-B14F-4D97-AF65-F5344CB8AC3E}">
        <p14:creationId xmlns:p14="http://schemas.microsoft.com/office/powerpoint/2010/main" val="227093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793DDD-A878-104C-8530-75305BA2C95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986529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78332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231626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197577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945A69C-2CBE-8849-8B35-40EEA4FD1566}" type="datetimeFigureOut">
              <a:rPr lang="en-US" smtClean="0"/>
              <a:t>3/27/22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793DDD-A878-104C-8530-75305BA2C95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84946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45A69C-2CBE-8849-8B35-40EEA4FD1566}" type="datetimeFigureOut">
              <a:rPr lang="en-US" smtClean="0"/>
              <a:t>3/27/22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165557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45A69C-2CBE-8849-8B35-40EEA4FD1566}" type="datetimeFigureOut">
              <a:rPr lang="en-US" smtClean="0"/>
              <a:t>3/27/22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404164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45A69C-2CBE-8849-8B35-40EEA4FD1566}" type="datetimeFigureOut">
              <a:rPr lang="en-US" smtClean="0"/>
              <a:t>3/27/22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267523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5A69C-2CBE-8849-8B35-40EEA4FD1566}" type="datetimeFigureOut">
              <a:rPr lang="en-US" smtClean="0"/>
              <a:t>3/27/22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93DDD-A878-104C-8530-75305BA2C956}" type="slidenum">
              <a:rPr lang="en-US" smtClean="0"/>
              <a:t>‹#›</a:t>
            </a:fld>
            <a:endParaRPr lang="en-US"/>
          </a:p>
        </p:txBody>
      </p:sp>
    </p:spTree>
    <p:extLst>
      <p:ext uri="{BB962C8B-B14F-4D97-AF65-F5344CB8AC3E}">
        <p14:creationId xmlns:p14="http://schemas.microsoft.com/office/powerpoint/2010/main" val="15004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945A69C-2CBE-8849-8B35-40EEA4FD1566}" type="datetimeFigureOut">
              <a:rPr lang="en-US" smtClean="0"/>
              <a:t>3/27/22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793DDD-A878-104C-8530-75305BA2C95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696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945A69C-2CBE-8849-8B35-40EEA4FD1566}" type="datetimeFigureOut">
              <a:rPr lang="en-US" smtClean="0"/>
              <a:t>3/27/22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793DDD-A878-104C-8530-75305BA2C95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945A69C-2CBE-8849-8B35-40EEA4FD1566}" type="datetimeFigureOut">
              <a:rPr lang="en-US" smtClean="0"/>
              <a:t>3/27/22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793DDD-A878-104C-8530-75305BA2C95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1847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A79B-4654-9642-88B8-607F25B8D9E2}"/>
              </a:ext>
            </a:extLst>
          </p:cNvPr>
          <p:cNvSpPr>
            <a:spLocks noGrp="1"/>
          </p:cNvSpPr>
          <p:nvPr>
            <p:ph type="ctrTitle"/>
          </p:nvPr>
        </p:nvSpPr>
        <p:spPr>
          <a:xfrm>
            <a:off x="1438682" y="1745924"/>
            <a:ext cx="9314120" cy="2098226"/>
          </a:xfrm>
        </p:spPr>
        <p:txBody>
          <a:bodyPr/>
          <a:lstStyle/>
          <a:p>
            <a:r>
              <a:rPr lang="en-US" dirty="0"/>
              <a:t>Technicolor Trends</a:t>
            </a:r>
          </a:p>
        </p:txBody>
      </p:sp>
      <p:sp>
        <p:nvSpPr>
          <p:cNvPr id="3" name="Subtitle 2">
            <a:extLst>
              <a:ext uri="{FF2B5EF4-FFF2-40B4-BE49-F238E27FC236}">
                <a16:creationId xmlns:a16="http://schemas.microsoft.com/office/drawing/2014/main" id="{05D72C94-3E49-7B44-AAA4-1143312916E4}"/>
              </a:ext>
            </a:extLst>
          </p:cNvPr>
          <p:cNvSpPr>
            <a:spLocks noGrp="1"/>
          </p:cNvSpPr>
          <p:nvPr>
            <p:ph type="subTitle" idx="1"/>
          </p:nvPr>
        </p:nvSpPr>
        <p:spPr/>
        <p:txBody>
          <a:bodyPr/>
          <a:lstStyle/>
          <a:p>
            <a:r>
              <a:rPr lang="en-US" dirty="0"/>
              <a:t>Visualizing data for the top 1000 highest grossing movies based on movie poster colors</a:t>
            </a:r>
          </a:p>
        </p:txBody>
      </p:sp>
    </p:spTree>
    <p:extLst>
      <p:ext uri="{BB962C8B-B14F-4D97-AF65-F5344CB8AC3E}">
        <p14:creationId xmlns:p14="http://schemas.microsoft.com/office/powerpoint/2010/main" val="215985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CAD4C159-7596-DE43-A7DF-EF9113C35A2E}"/>
              </a:ext>
            </a:extLst>
          </p:cNvPr>
          <p:cNvPicPr>
            <a:picLocks noChangeAspect="1"/>
          </p:cNvPicPr>
          <p:nvPr/>
        </p:nvPicPr>
        <p:blipFill>
          <a:blip r:embed="rId3"/>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665A0022-92F0-D14A-8EF6-083DFFF14B62}"/>
              </a:ext>
            </a:extLst>
          </p:cNvPr>
          <p:cNvPicPr>
            <a:picLocks noChangeAspect="1"/>
          </p:cNvPicPr>
          <p:nvPr/>
        </p:nvPicPr>
        <p:blipFill>
          <a:blip r:embed="rId4"/>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166383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E6E72A0F-BCD9-FB49-BF08-F2F04F217687}"/>
              </a:ext>
            </a:extLst>
          </p:cNvPr>
          <p:cNvPicPr>
            <a:picLocks noChangeAspect="1"/>
          </p:cNvPicPr>
          <p:nvPr/>
        </p:nvPicPr>
        <p:blipFill>
          <a:blip r:embed="rId3"/>
          <a:stretch>
            <a:fillRect/>
          </a:stretch>
        </p:blipFill>
        <p:spPr>
          <a:xfrm>
            <a:off x="1004954" y="1840375"/>
            <a:ext cx="5044264" cy="3152664"/>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D3BAD51C-3BD4-2047-A935-180B69351324}"/>
              </a:ext>
            </a:extLst>
          </p:cNvPr>
          <p:cNvPicPr>
            <a:picLocks noChangeAspect="1"/>
          </p:cNvPicPr>
          <p:nvPr/>
        </p:nvPicPr>
        <p:blipFill>
          <a:blip r:embed="rId4"/>
          <a:stretch>
            <a:fillRect/>
          </a:stretch>
        </p:blipFill>
        <p:spPr>
          <a:xfrm>
            <a:off x="6135762" y="1840376"/>
            <a:ext cx="5044261" cy="3152662"/>
          </a:xfrm>
          <a:prstGeom prst="rect">
            <a:avLst/>
          </a:prstGeom>
        </p:spPr>
      </p:pic>
    </p:spTree>
    <p:extLst>
      <p:ext uri="{BB962C8B-B14F-4D97-AF65-F5344CB8AC3E}">
        <p14:creationId xmlns:p14="http://schemas.microsoft.com/office/powerpoint/2010/main" val="373711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594E8EF0-9807-1645-983B-E7B20D957817}"/>
              </a:ext>
            </a:extLst>
          </p:cNvPr>
          <p:cNvPicPr>
            <a:picLocks noChangeAspect="1"/>
          </p:cNvPicPr>
          <p:nvPr/>
        </p:nvPicPr>
        <p:blipFill>
          <a:blip r:embed="rId2"/>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D3ED94F5-C1C6-F348-B0C4-2293BDB9417A}"/>
              </a:ext>
            </a:extLst>
          </p:cNvPr>
          <p:cNvPicPr>
            <a:picLocks noChangeAspect="1"/>
          </p:cNvPicPr>
          <p:nvPr/>
        </p:nvPicPr>
        <p:blipFill>
          <a:blip r:embed="rId3"/>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336690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B4290528-9BDD-A740-A46D-526414C79EAF}"/>
              </a:ext>
            </a:extLst>
          </p:cNvPr>
          <p:cNvPicPr>
            <a:picLocks noChangeAspect="1"/>
          </p:cNvPicPr>
          <p:nvPr/>
        </p:nvPicPr>
        <p:blipFill>
          <a:blip r:embed="rId3"/>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E59B4BE1-2E35-1C4C-BB3F-9F6F5DA45307}"/>
              </a:ext>
            </a:extLst>
          </p:cNvPr>
          <p:cNvPicPr>
            <a:picLocks noChangeAspect="1"/>
          </p:cNvPicPr>
          <p:nvPr/>
        </p:nvPicPr>
        <p:blipFill>
          <a:blip r:embed="rId4"/>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114459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4" name="Rectangle 43">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D243C729-21FC-2D48-A10F-09182C089512}"/>
              </a:ext>
            </a:extLst>
          </p:cNvPr>
          <p:cNvPicPr>
            <a:picLocks noChangeAspect="1"/>
          </p:cNvPicPr>
          <p:nvPr/>
        </p:nvPicPr>
        <p:blipFill>
          <a:blip r:embed="rId3"/>
          <a:stretch>
            <a:fillRect/>
          </a:stretch>
        </p:blipFill>
        <p:spPr>
          <a:xfrm>
            <a:off x="1004954" y="1840375"/>
            <a:ext cx="5044264" cy="3152664"/>
          </a:xfrm>
          <a:prstGeom prst="rect">
            <a:avLst/>
          </a:prstGeom>
        </p:spPr>
      </p:pic>
      <p:sp>
        <p:nvSpPr>
          <p:cNvPr id="46" name="Rectangle 45">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E11BCD95-AC9D-FB4D-8686-FC3A36228D45}"/>
              </a:ext>
            </a:extLst>
          </p:cNvPr>
          <p:cNvPicPr>
            <a:picLocks noChangeAspect="1"/>
          </p:cNvPicPr>
          <p:nvPr/>
        </p:nvPicPr>
        <p:blipFill>
          <a:blip r:embed="rId4"/>
          <a:stretch>
            <a:fillRect/>
          </a:stretch>
        </p:blipFill>
        <p:spPr>
          <a:xfrm>
            <a:off x="6135762" y="1840376"/>
            <a:ext cx="5044261" cy="3152662"/>
          </a:xfrm>
          <a:prstGeom prst="rect">
            <a:avLst/>
          </a:prstGeom>
        </p:spPr>
      </p:pic>
    </p:spTree>
    <p:extLst>
      <p:ext uri="{BB962C8B-B14F-4D97-AF65-F5344CB8AC3E}">
        <p14:creationId xmlns:p14="http://schemas.microsoft.com/office/powerpoint/2010/main" val="105420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2" name="Rectangle 41">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779A1986-AF19-BE44-888B-D92FF4B76735}"/>
              </a:ext>
            </a:extLst>
          </p:cNvPr>
          <p:cNvPicPr>
            <a:picLocks noChangeAspect="1"/>
          </p:cNvPicPr>
          <p:nvPr/>
        </p:nvPicPr>
        <p:blipFill>
          <a:blip r:embed="rId3"/>
          <a:stretch>
            <a:fillRect/>
          </a:stretch>
        </p:blipFill>
        <p:spPr>
          <a:xfrm>
            <a:off x="1011974" y="1844763"/>
            <a:ext cx="5037244" cy="3148276"/>
          </a:xfrm>
          <a:prstGeom prst="rect">
            <a:avLst/>
          </a:prstGeom>
        </p:spPr>
      </p:pic>
      <p:sp>
        <p:nvSpPr>
          <p:cNvPr id="44" name="Rectangle 43">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B6B9F561-4060-714A-9094-1826468C92C5}"/>
              </a:ext>
            </a:extLst>
          </p:cNvPr>
          <p:cNvPicPr>
            <a:picLocks noChangeAspect="1"/>
          </p:cNvPicPr>
          <p:nvPr/>
        </p:nvPicPr>
        <p:blipFill>
          <a:blip r:embed="rId4"/>
          <a:stretch>
            <a:fillRect/>
          </a:stretch>
        </p:blipFill>
        <p:spPr>
          <a:xfrm>
            <a:off x="6142782" y="1844764"/>
            <a:ext cx="5037241" cy="3148274"/>
          </a:xfrm>
          <a:prstGeom prst="rect">
            <a:avLst/>
          </a:prstGeom>
        </p:spPr>
      </p:pic>
    </p:spTree>
    <p:extLst>
      <p:ext uri="{BB962C8B-B14F-4D97-AF65-F5344CB8AC3E}">
        <p14:creationId xmlns:p14="http://schemas.microsoft.com/office/powerpoint/2010/main" val="88357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 scatter chart&#10;&#10;Description automatically generated">
            <a:extLst>
              <a:ext uri="{FF2B5EF4-FFF2-40B4-BE49-F238E27FC236}">
                <a16:creationId xmlns:a16="http://schemas.microsoft.com/office/drawing/2014/main" id="{0FCA6E89-83D6-B74E-9511-D1FAD904594B}"/>
              </a:ext>
            </a:extLst>
          </p:cNvPr>
          <p:cNvPicPr>
            <a:picLocks noChangeAspect="1"/>
          </p:cNvPicPr>
          <p:nvPr/>
        </p:nvPicPr>
        <p:blipFill>
          <a:blip r:embed="rId3"/>
          <a:stretch>
            <a:fillRect/>
          </a:stretch>
        </p:blipFill>
        <p:spPr>
          <a:xfrm>
            <a:off x="3438858" y="0"/>
            <a:ext cx="5314283" cy="3321427"/>
          </a:xfrm>
          <a:prstGeom prst="rect">
            <a:avLst/>
          </a:prstGeom>
        </p:spPr>
      </p:pic>
      <p:pic>
        <p:nvPicPr>
          <p:cNvPr id="33" name="Picture 32" descr="Chart, scatter chart&#10;&#10;Description automatically generated">
            <a:extLst>
              <a:ext uri="{FF2B5EF4-FFF2-40B4-BE49-F238E27FC236}">
                <a16:creationId xmlns:a16="http://schemas.microsoft.com/office/drawing/2014/main" id="{AABFDE6F-C7C4-4C49-88D2-10377E5864B4}"/>
              </a:ext>
            </a:extLst>
          </p:cNvPr>
          <p:cNvPicPr>
            <a:picLocks noChangeAspect="1"/>
          </p:cNvPicPr>
          <p:nvPr/>
        </p:nvPicPr>
        <p:blipFill>
          <a:blip r:embed="rId4"/>
          <a:stretch>
            <a:fillRect/>
          </a:stretch>
        </p:blipFill>
        <p:spPr>
          <a:xfrm>
            <a:off x="660699" y="3428998"/>
            <a:ext cx="5314282" cy="3321426"/>
          </a:xfrm>
          <a:prstGeom prst="rect">
            <a:avLst/>
          </a:prstGeom>
        </p:spPr>
      </p:pic>
      <p:pic>
        <p:nvPicPr>
          <p:cNvPr id="35" name="Picture 34" descr="Chart&#10;&#10;Description automatically generated">
            <a:extLst>
              <a:ext uri="{FF2B5EF4-FFF2-40B4-BE49-F238E27FC236}">
                <a16:creationId xmlns:a16="http://schemas.microsoft.com/office/drawing/2014/main" id="{92D73432-CF3C-D245-AF6E-23168AF07F96}"/>
              </a:ext>
            </a:extLst>
          </p:cNvPr>
          <p:cNvPicPr>
            <a:picLocks noChangeAspect="1"/>
          </p:cNvPicPr>
          <p:nvPr/>
        </p:nvPicPr>
        <p:blipFill>
          <a:blip r:embed="rId5"/>
          <a:stretch>
            <a:fillRect/>
          </a:stretch>
        </p:blipFill>
        <p:spPr>
          <a:xfrm>
            <a:off x="6217021" y="3428997"/>
            <a:ext cx="5314283" cy="3321427"/>
          </a:xfrm>
          <a:prstGeom prst="rect">
            <a:avLst/>
          </a:prstGeom>
        </p:spPr>
      </p:pic>
    </p:spTree>
    <p:extLst>
      <p:ext uri="{BB962C8B-B14F-4D97-AF65-F5344CB8AC3E}">
        <p14:creationId xmlns:p14="http://schemas.microsoft.com/office/powerpoint/2010/main" val="223881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AEEA-5AC0-924C-A61D-005741861A43}"/>
              </a:ext>
            </a:extLst>
          </p:cNvPr>
          <p:cNvSpPr>
            <a:spLocks noGrp="1"/>
          </p:cNvSpPr>
          <p:nvPr>
            <p:ph type="ctrTitle"/>
          </p:nvPr>
        </p:nvSpPr>
        <p:spPr>
          <a:xfrm>
            <a:off x="1915385" y="2837089"/>
            <a:ext cx="8361229" cy="1183821"/>
          </a:xfrm>
        </p:spPr>
        <p:txBody>
          <a:bodyPr/>
          <a:lstStyle/>
          <a:p>
            <a:r>
              <a:rPr lang="en-US" cap="none" dirty="0"/>
              <a:t>Other Graphs</a:t>
            </a:r>
          </a:p>
        </p:txBody>
      </p:sp>
    </p:spTree>
    <p:extLst>
      <p:ext uri="{BB962C8B-B14F-4D97-AF65-F5344CB8AC3E}">
        <p14:creationId xmlns:p14="http://schemas.microsoft.com/office/powerpoint/2010/main" val="1093561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8" name="Rectangle 2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A30810E5-8502-AE44-8B4F-053DE7517331}"/>
              </a:ext>
            </a:extLst>
          </p:cNvPr>
          <p:cNvPicPr>
            <a:picLocks noChangeAspect="1"/>
          </p:cNvPicPr>
          <p:nvPr/>
        </p:nvPicPr>
        <p:blipFill>
          <a:blip r:embed="rId3"/>
          <a:stretch>
            <a:fillRect/>
          </a:stretch>
        </p:blipFill>
        <p:spPr>
          <a:xfrm>
            <a:off x="2199190" y="974911"/>
            <a:ext cx="7820016" cy="4887509"/>
          </a:xfrm>
          <a:prstGeom prst="rect">
            <a:avLst/>
          </a:prstGeom>
        </p:spPr>
      </p:pic>
    </p:spTree>
    <p:extLst>
      <p:ext uri="{BB962C8B-B14F-4D97-AF65-F5344CB8AC3E}">
        <p14:creationId xmlns:p14="http://schemas.microsoft.com/office/powerpoint/2010/main" val="493279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3" name="Rectangle 22">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11A16E94-49BE-5D4B-A956-A6B6A7BBCD1E}"/>
              </a:ext>
            </a:extLst>
          </p:cNvPr>
          <p:cNvPicPr>
            <a:picLocks noChangeAspect="1"/>
          </p:cNvPicPr>
          <p:nvPr/>
        </p:nvPicPr>
        <p:blipFill>
          <a:blip r:embed="rId3"/>
          <a:stretch>
            <a:fillRect/>
          </a:stretch>
        </p:blipFill>
        <p:spPr>
          <a:xfrm>
            <a:off x="2232261" y="995580"/>
            <a:ext cx="7802989" cy="4876868"/>
          </a:xfrm>
          <a:prstGeom prst="rect">
            <a:avLst/>
          </a:prstGeom>
        </p:spPr>
      </p:pic>
    </p:spTree>
    <p:extLst>
      <p:ext uri="{BB962C8B-B14F-4D97-AF65-F5344CB8AC3E}">
        <p14:creationId xmlns:p14="http://schemas.microsoft.com/office/powerpoint/2010/main" val="177991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6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64" name="Rectangle 63">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0AC7F-B88B-B049-8D9F-E1F5827AC3EF}"/>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000" cap="all"/>
              <a:t>Which graph shows comedy movies, and which graph shows sci-fi movies?</a:t>
            </a:r>
            <a:endParaRPr lang="en-US" sz="4000" cap="all" dirty="0"/>
          </a:p>
        </p:txBody>
      </p:sp>
      <p:sp>
        <p:nvSpPr>
          <p:cNvPr id="66"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28" name="Picture 27" descr="Chart, scatter chart&#10;&#10;Description automatically generated">
            <a:extLst>
              <a:ext uri="{FF2B5EF4-FFF2-40B4-BE49-F238E27FC236}">
                <a16:creationId xmlns:a16="http://schemas.microsoft.com/office/drawing/2014/main" id="{1ECB80A9-C9D7-DC46-8A59-4896A86A364C}"/>
              </a:ext>
            </a:extLst>
          </p:cNvPr>
          <p:cNvPicPr>
            <a:picLocks noChangeAspect="1"/>
          </p:cNvPicPr>
          <p:nvPr/>
        </p:nvPicPr>
        <p:blipFill>
          <a:blip r:embed="rId3"/>
          <a:stretch>
            <a:fillRect/>
          </a:stretch>
        </p:blipFill>
        <p:spPr>
          <a:xfrm>
            <a:off x="1861969" y="1150341"/>
            <a:ext cx="4136502" cy="2585314"/>
          </a:xfrm>
          <a:prstGeom prst="rect">
            <a:avLst/>
          </a:prstGeom>
        </p:spPr>
      </p:pic>
      <p:pic>
        <p:nvPicPr>
          <p:cNvPr id="26" name="Picture 25" descr="Chart, scatter chart&#10;&#10;Description automatically generated">
            <a:extLst>
              <a:ext uri="{FF2B5EF4-FFF2-40B4-BE49-F238E27FC236}">
                <a16:creationId xmlns:a16="http://schemas.microsoft.com/office/drawing/2014/main" id="{F23E7984-0DC0-B74E-8705-D2D79E4468A2}"/>
              </a:ext>
            </a:extLst>
          </p:cNvPr>
          <p:cNvPicPr>
            <a:picLocks noChangeAspect="1"/>
          </p:cNvPicPr>
          <p:nvPr/>
        </p:nvPicPr>
        <p:blipFill>
          <a:blip r:embed="rId4"/>
          <a:stretch>
            <a:fillRect/>
          </a:stretch>
        </p:blipFill>
        <p:spPr>
          <a:xfrm>
            <a:off x="6161882" y="1150341"/>
            <a:ext cx="4136502" cy="2585314"/>
          </a:xfrm>
          <a:prstGeom prst="rect">
            <a:avLst/>
          </a:prstGeom>
        </p:spPr>
      </p:pic>
      <p:sp>
        <p:nvSpPr>
          <p:cNvPr id="68"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6302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8515-7B3C-2643-AA72-6507318CA511}"/>
              </a:ext>
            </a:extLst>
          </p:cNvPr>
          <p:cNvSpPr>
            <a:spLocks noGrp="1"/>
          </p:cNvSpPr>
          <p:nvPr>
            <p:ph type="title"/>
          </p:nvPr>
        </p:nvSpPr>
        <p:spPr/>
        <p:txBody>
          <a:bodyPr>
            <a:normAutofit/>
          </a:bodyPr>
          <a:lstStyle/>
          <a:p>
            <a:pPr algn="ctr"/>
            <a:r>
              <a:rPr lang="en-US" sz="6000" dirty="0"/>
              <a:t>Thank You!</a:t>
            </a:r>
          </a:p>
        </p:txBody>
      </p:sp>
      <p:sp>
        <p:nvSpPr>
          <p:cNvPr id="3" name="Content Placeholder 2">
            <a:extLst>
              <a:ext uri="{FF2B5EF4-FFF2-40B4-BE49-F238E27FC236}">
                <a16:creationId xmlns:a16="http://schemas.microsoft.com/office/drawing/2014/main" id="{42355930-5710-F84F-A23B-8A0E456E2B6D}"/>
              </a:ext>
            </a:extLst>
          </p:cNvPr>
          <p:cNvSpPr>
            <a:spLocks noGrp="1"/>
          </p:cNvSpPr>
          <p:nvPr>
            <p:ph idx="1"/>
          </p:nvPr>
        </p:nvSpPr>
        <p:spPr/>
        <p:txBody>
          <a:bodyPr>
            <a:normAutofit/>
          </a:bodyPr>
          <a:lstStyle/>
          <a:p>
            <a:pPr marL="0" indent="0">
              <a:buNone/>
            </a:pPr>
            <a:r>
              <a:rPr lang="en-US" dirty="0"/>
              <a:t>Check my Devpost for:</a:t>
            </a:r>
          </a:p>
          <a:p>
            <a:r>
              <a:rPr lang="en-US" dirty="0"/>
              <a:t>Details about this hack</a:t>
            </a:r>
          </a:p>
          <a:p>
            <a:r>
              <a:rPr lang="en-US" dirty="0"/>
              <a:t>Larger images of all the graphs in this presentation</a:t>
            </a:r>
          </a:p>
          <a:p>
            <a:r>
              <a:rPr lang="en-US" dirty="0"/>
              <a:t>A link to GitHub, which includes</a:t>
            </a:r>
          </a:p>
          <a:p>
            <a:pPr lvl="1"/>
            <a:r>
              <a:rPr lang="en-US" i="0" dirty="0"/>
              <a:t>Both files of code</a:t>
            </a:r>
          </a:p>
          <a:p>
            <a:pPr lvl="1"/>
            <a:r>
              <a:rPr lang="en-US" i="0" dirty="0"/>
              <a:t>The csv file</a:t>
            </a:r>
          </a:p>
          <a:p>
            <a:pPr lvl="1"/>
            <a:r>
              <a:rPr lang="en-US" i="0" dirty="0"/>
              <a:t>This presentation, which has more details/analysis in the presentation notes</a:t>
            </a:r>
          </a:p>
        </p:txBody>
      </p:sp>
    </p:spTree>
    <p:extLst>
      <p:ext uri="{BB962C8B-B14F-4D97-AF65-F5344CB8AC3E}">
        <p14:creationId xmlns:p14="http://schemas.microsoft.com/office/powerpoint/2010/main" val="279746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 name="Rectangle 77">
            <a:extLst>
              <a:ext uri="{FF2B5EF4-FFF2-40B4-BE49-F238E27FC236}">
                <a16:creationId xmlns:a16="http://schemas.microsoft.com/office/drawing/2014/main" id="{720A4BE3-BDC1-44E6-AD6B-7402831D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6">
            <a:extLst>
              <a:ext uri="{FF2B5EF4-FFF2-40B4-BE49-F238E27FC236}">
                <a16:creationId xmlns:a16="http://schemas.microsoft.com/office/drawing/2014/main" id="{C6E7E04C-C1B0-4864-907E-EEE1D9023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38446" y="1749415"/>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82" name="Rectangle 81">
            <a:extLst>
              <a:ext uri="{FF2B5EF4-FFF2-40B4-BE49-F238E27FC236}">
                <a16:creationId xmlns:a16="http://schemas.microsoft.com/office/drawing/2014/main" id="{210BECB7-B0E8-4970-9104-6873E40CF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8" y="160867"/>
            <a:ext cx="10908160" cy="5776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Chart, scatter chart&#10;&#10;Description automatically generated">
            <a:extLst>
              <a:ext uri="{FF2B5EF4-FFF2-40B4-BE49-F238E27FC236}">
                <a16:creationId xmlns:a16="http://schemas.microsoft.com/office/drawing/2014/main" id="{C85AEA65-8AEA-5649-998D-A7E403BEC57C}"/>
              </a:ext>
            </a:extLst>
          </p:cNvPr>
          <p:cNvPicPr>
            <a:picLocks noChangeAspect="1"/>
          </p:cNvPicPr>
          <p:nvPr/>
        </p:nvPicPr>
        <p:blipFill>
          <a:blip r:embed="rId3"/>
          <a:stretch>
            <a:fillRect/>
          </a:stretch>
        </p:blipFill>
        <p:spPr>
          <a:xfrm>
            <a:off x="482598" y="1495708"/>
            <a:ext cx="4971481" cy="3107175"/>
          </a:xfrm>
          <a:prstGeom prst="rect">
            <a:avLst/>
          </a:prstGeom>
        </p:spPr>
      </p:pic>
      <p:pic>
        <p:nvPicPr>
          <p:cNvPr id="36" name="Picture 35" descr="Chart, scatter chart&#10;&#10;Description automatically generated">
            <a:extLst>
              <a:ext uri="{FF2B5EF4-FFF2-40B4-BE49-F238E27FC236}">
                <a16:creationId xmlns:a16="http://schemas.microsoft.com/office/drawing/2014/main" id="{42C77D6A-48E7-9840-B309-4C7868E0FDE3}"/>
              </a:ext>
            </a:extLst>
          </p:cNvPr>
          <p:cNvPicPr>
            <a:picLocks noChangeAspect="1"/>
          </p:cNvPicPr>
          <p:nvPr/>
        </p:nvPicPr>
        <p:blipFill>
          <a:blip r:embed="rId4"/>
          <a:stretch>
            <a:fillRect/>
          </a:stretch>
        </p:blipFill>
        <p:spPr>
          <a:xfrm>
            <a:off x="5775809" y="1495707"/>
            <a:ext cx="4971481" cy="3107175"/>
          </a:xfrm>
          <a:prstGeom prst="rect">
            <a:avLst/>
          </a:prstGeom>
        </p:spPr>
      </p:pic>
    </p:spTree>
    <p:extLst>
      <p:ext uri="{BB962C8B-B14F-4D97-AF65-F5344CB8AC3E}">
        <p14:creationId xmlns:p14="http://schemas.microsoft.com/office/powerpoint/2010/main" val="323910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5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54" name="Rectangle 53">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6521E-64AD-4543-B110-1A77471252ED}"/>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000" cap="all"/>
              <a:t>Which graph shows animated movies, and which graph shows horror movies?</a:t>
            </a:r>
          </a:p>
        </p:txBody>
      </p:sp>
      <p:sp>
        <p:nvSpPr>
          <p:cNvPr id="56"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33" name="Picture 32" descr="Chart, scatter chart&#10;&#10;Description automatically generated with medium confidence">
            <a:extLst>
              <a:ext uri="{FF2B5EF4-FFF2-40B4-BE49-F238E27FC236}">
                <a16:creationId xmlns:a16="http://schemas.microsoft.com/office/drawing/2014/main" id="{3C46A540-150A-0A4C-B23B-2B5D795CC8A1}"/>
              </a:ext>
            </a:extLst>
          </p:cNvPr>
          <p:cNvPicPr>
            <a:picLocks noChangeAspect="1"/>
          </p:cNvPicPr>
          <p:nvPr/>
        </p:nvPicPr>
        <p:blipFill>
          <a:blip r:embed="rId2"/>
          <a:stretch>
            <a:fillRect/>
          </a:stretch>
        </p:blipFill>
        <p:spPr>
          <a:xfrm>
            <a:off x="1861969" y="1150341"/>
            <a:ext cx="4136502" cy="2585314"/>
          </a:xfrm>
          <a:prstGeom prst="rect">
            <a:avLst/>
          </a:prstGeom>
        </p:spPr>
      </p:pic>
      <p:pic>
        <p:nvPicPr>
          <p:cNvPr id="29" name="Picture 28" descr="Chart, scatter chart&#10;&#10;Description automatically generated">
            <a:extLst>
              <a:ext uri="{FF2B5EF4-FFF2-40B4-BE49-F238E27FC236}">
                <a16:creationId xmlns:a16="http://schemas.microsoft.com/office/drawing/2014/main" id="{A25373D2-E573-1645-824A-EC98DFD735FD}"/>
              </a:ext>
            </a:extLst>
          </p:cNvPr>
          <p:cNvPicPr>
            <a:picLocks noChangeAspect="1"/>
          </p:cNvPicPr>
          <p:nvPr/>
        </p:nvPicPr>
        <p:blipFill>
          <a:blip r:embed="rId3"/>
          <a:stretch>
            <a:fillRect/>
          </a:stretch>
        </p:blipFill>
        <p:spPr>
          <a:xfrm>
            <a:off x="6161882" y="1150341"/>
            <a:ext cx="4136502" cy="2585314"/>
          </a:xfrm>
          <a:prstGeom prst="rect">
            <a:avLst/>
          </a:prstGeom>
        </p:spPr>
      </p:pic>
      <p:sp>
        <p:nvSpPr>
          <p:cNvPr id="58"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184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20A4BE3-BDC1-44E6-AD6B-7402831D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6">
            <a:extLst>
              <a:ext uri="{FF2B5EF4-FFF2-40B4-BE49-F238E27FC236}">
                <a16:creationId xmlns:a16="http://schemas.microsoft.com/office/drawing/2014/main" id="{C6E7E04C-C1B0-4864-907E-EEE1D9023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38446" y="1749415"/>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45" name="Rectangle 44">
            <a:extLst>
              <a:ext uri="{FF2B5EF4-FFF2-40B4-BE49-F238E27FC236}">
                <a16:creationId xmlns:a16="http://schemas.microsoft.com/office/drawing/2014/main" id="{210BECB7-B0E8-4970-9104-6873E40CF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8" y="160867"/>
            <a:ext cx="10908160" cy="5776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08F8A93A-0E56-5A46-9869-91CB88F383DF}"/>
              </a:ext>
            </a:extLst>
          </p:cNvPr>
          <p:cNvPicPr>
            <a:picLocks noChangeAspect="1"/>
          </p:cNvPicPr>
          <p:nvPr/>
        </p:nvPicPr>
        <p:blipFill>
          <a:blip r:embed="rId3"/>
          <a:stretch>
            <a:fillRect/>
          </a:stretch>
        </p:blipFill>
        <p:spPr>
          <a:xfrm>
            <a:off x="482598" y="1495708"/>
            <a:ext cx="4971481" cy="3107175"/>
          </a:xfrm>
          <a:prstGeom prst="rect">
            <a:avLst/>
          </a:prstGeom>
        </p:spPr>
      </p:pic>
      <p:pic>
        <p:nvPicPr>
          <p:cNvPr id="15" name="Picture 14" descr="Chart, scatter chart&#10;&#10;Description automatically generated">
            <a:extLst>
              <a:ext uri="{FF2B5EF4-FFF2-40B4-BE49-F238E27FC236}">
                <a16:creationId xmlns:a16="http://schemas.microsoft.com/office/drawing/2014/main" id="{AE9800F9-5AEE-E54D-8BF4-2532D5A6DCA2}"/>
              </a:ext>
            </a:extLst>
          </p:cNvPr>
          <p:cNvPicPr>
            <a:picLocks noChangeAspect="1"/>
          </p:cNvPicPr>
          <p:nvPr/>
        </p:nvPicPr>
        <p:blipFill>
          <a:blip r:embed="rId4"/>
          <a:stretch>
            <a:fillRect/>
          </a:stretch>
        </p:blipFill>
        <p:spPr>
          <a:xfrm>
            <a:off x="5775809" y="1495707"/>
            <a:ext cx="4971481" cy="3107175"/>
          </a:xfrm>
          <a:prstGeom prst="rect">
            <a:avLst/>
          </a:prstGeom>
        </p:spPr>
      </p:pic>
    </p:spTree>
    <p:extLst>
      <p:ext uri="{BB962C8B-B14F-4D97-AF65-F5344CB8AC3E}">
        <p14:creationId xmlns:p14="http://schemas.microsoft.com/office/powerpoint/2010/main" val="167443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2683-0C5B-FD4E-810F-DE29E11EDB8F}"/>
              </a:ext>
            </a:extLst>
          </p:cNvPr>
          <p:cNvSpPr>
            <a:spLocks noGrp="1"/>
          </p:cNvSpPr>
          <p:nvPr>
            <p:ph type="ctrTitle"/>
          </p:nvPr>
        </p:nvSpPr>
        <p:spPr>
          <a:xfrm>
            <a:off x="1915385" y="2857260"/>
            <a:ext cx="8361229" cy="1143480"/>
          </a:xfrm>
        </p:spPr>
        <p:txBody>
          <a:bodyPr/>
          <a:lstStyle/>
          <a:p>
            <a:r>
              <a:rPr lang="en-US" cap="none" dirty="0"/>
              <a:t>Complete Graph</a:t>
            </a:r>
          </a:p>
        </p:txBody>
      </p:sp>
    </p:spTree>
    <p:extLst>
      <p:ext uri="{BB962C8B-B14F-4D97-AF65-F5344CB8AC3E}">
        <p14:creationId xmlns:p14="http://schemas.microsoft.com/office/powerpoint/2010/main" val="390473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2"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3"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5" name="Rectangle 34">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7CA4BFFE-A971-4E44-ABD6-42048D6C7C97}"/>
              </a:ext>
            </a:extLst>
          </p:cNvPr>
          <p:cNvPicPr>
            <a:picLocks noChangeAspect="1"/>
          </p:cNvPicPr>
          <p:nvPr/>
        </p:nvPicPr>
        <p:blipFill>
          <a:blip r:embed="rId3"/>
          <a:stretch>
            <a:fillRect/>
          </a:stretch>
        </p:blipFill>
        <p:spPr>
          <a:xfrm>
            <a:off x="2222340" y="989380"/>
            <a:ext cx="7796866" cy="4873040"/>
          </a:xfrm>
          <a:prstGeom prst="rect">
            <a:avLst/>
          </a:prstGeom>
        </p:spPr>
      </p:pic>
    </p:spTree>
    <p:extLst>
      <p:ext uri="{BB962C8B-B14F-4D97-AF65-F5344CB8AC3E}">
        <p14:creationId xmlns:p14="http://schemas.microsoft.com/office/powerpoint/2010/main" val="81222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6794-0388-194E-9D4F-14B07E5575A7}"/>
              </a:ext>
            </a:extLst>
          </p:cNvPr>
          <p:cNvSpPr>
            <a:spLocks noGrp="1"/>
          </p:cNvSpPr>
          <p:nvPr>
            <p:ph type="ctrTitle"/>
          </p:nvPr>
        </p:nvSpPr>
        <p:spPr>
          <a:xfrm>
            <a:off x="1915385" y="2379887"/>
            <a:ext cx="8361229" cy="2098226"/>
          </a:xfrm>
        </p:spPr>
        <p:txBody>
          <a:bodyPr/>
          <a:lstStyle/>
          <a:p>
            <a:r>
              <a:rPr lang="en-US" cap="none" dirty="0"/>
              <a:t>Genre-Specific Graphs</a:t>
            </a:r>
          </a:p>
        </p:txBody>
      </p:sp>
    </p:spTree>
    <p:extLst>
      <p:ext uri="{BB962C8B-B14F-4D97-AF65-F5344CB8AC3E}">
        <p14:creationId xmlns:p14="http://schemas.microsoft.com/office/powerpoint/2010/main" val="5667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4" name="Rectangle 43">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hart, scatter chart&#10;&#10;Description automatically generated">
            <a:extLst>
              <a:ext uri="{FF2B5EF4-FFF2-40B4-BE49-F238E27FC236}">
                <a16:creationId xmlns:a16="http://schemas.microsoft.com/office/drawing/2014/main" id="{EB4E945A-5013-7648-BB7A-BAA922E2AADF}"/>
              </a:ext>
            </a:extLst>
          </p:cNvPr>
          <p:cNvPicPr>
            <a:picLocks noChangeAspect="1"/>
          </p:cNvPicPr>
          <p:nvPr/>
        </p:nvPicPr>
        <p:blipFill>
          <a:blip r:embed="rId3"/>
          <a:stretch>
            <a:fillRect/>
          </a:stretch>
        </p:blipFill>
        <p:spPr>
          <a:xfrm>
            <a:off x="1004954" y="1840375"/>
            <a:ext cx="5044264" cy="3152664"/>
          </a:xfrm>
          <a:prstGeom prst="rect">
            <a:avLst/>
          </a:prstGeom>
        </p:spPr>
      </p:pic>
      <p:sp>
        <p:nvSpPr>
          <p:cNvPr id="46" name="Rectangle 45">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hart, scatter chart&#10;&#10;Description automatically generated">
            <a:extLst>
              <a:ext uri="{FF2B5EF4-FFF2-40B4-BE49-F238E27FC236}">
                <a16:creationId xmlns:a16="http://schemas.microsoft.com/office/drawing/2014/main" id="{7B7051E6-404B-124E-9D5F-DF3C443BE1B9}"/>
              </a:ext>
            </a:extLst>
          </p:cNvPr>
          <p:cNvPicPr>
            <a:picLocks noChangeAspect="1"/>
          </p:cNvPicPr>
          <p:nvPr/>
        </p:nvPicPr>
        <p:blipFill>
          <a:blip r:embed="rId4"/>
          <a:stretch>
            <a:fillRect/>
          </a:stretch>
        </p:blipFill>
        <p:spPr>
          <a:xfrm>
            <a:off x="6135762" y="1840376"/>
            <a:ext cx="5044261" cy="3152662"/>
          </a:xfrm>
          <a:prstGeom prst="rect">
            <a:avLst/>
          </a:prstGeom>
        </p:spPr>
      </p:pic>
    </p:spTree>
    <p:extLst>
      <p:ext uri="{BB962C8B-B14F-4D97-AF65-F5344CB8AC3E}">
        <p14:creationId xmlns:p14="http://schemas.microsoft.com/office/powerpoint/2010/main" val="1591017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{1739CECE-D5F4-2842-AC0B-E4645ACEDCF3}tf10001072</Template>
  <TotalTime>126</TotalTime>
  <Words>490</Words>
  <Application>Microsoft Macintosh PowerPoint</Application>
  <PresentationFormat>Widescreen</PresentationFormat>
  <Paragraphs>40</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Franklin Gothic Book</vt:lpstr>
      <vt:lpstr>Crop</vt:lpstr>
      <vt:lpstr>Technicolor Trends</vt:lpstr>
      <vt:lpstr>Which graph shows comedy movies, and which graph shows sci-fi movies?</vt:lpstr>
      <vt:lpstr>PowerPoint Presentation</vt:lpstr>
      <vt:lpstr>Which graph shows animated movies, and which graph shows horror movies?</vt:lpstr>
      <vt:lpstr>PowerPoint Presentation</vt:lpstr>
      <vt:lpstr>Complete Graph</vt:lpstr>
      <vt:lpstr>PowerPoint Presentation</vt:lpstr>
      <vt:lpstr>Genre-Specific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Graphs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Technicolor Trends</dc:title>
  <dc:creator>Warnke, Annamarie</dc:creator>
  <cp:lastModifiedBy>Warnke, Annamarie</cp:lastModifiedBy>
  <cp:revision>34</cp:revision>
  <dcterms:created xsi:type="dcterms:W3CDTF">2022-03-27T08:45:24Z</dcterms:created>
  <dcterms:modified xsi:type="dcterms:W3CDTF">2022-03-27T10:51:50Z</dcterms:modified>
</cp:coreProperties>
</file>