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7" r:id="rId2"/>
    <p:sldMasterId id="2147483728" r:id="rId3"/>
    <p:sldMasterId id="2147483759" r:id="rId4"/>
  </p:sldMasterIdLst>
  <p:notesMasterIdLst>
    <p:notesMasterId r:id="rId25"/>
  </p:notesMasterIdLst>
  <p:handoutMasterIdLst>
    <p:handoutMasterId r:id="rId26"/>
  </p:handoutMasterIdLst>
  <p:sldIdLst>
    <p:sldId id="295" r:id="rId5"/>
    <p:sldId id="285" r:id="rId6"/>
    <p:sldId id="312" r:id="rId7"/>
    <p:sldId id="257" r:id="rId8"/>
    <p:sldId id="314" r:id="rId9"/>
    <p:sldId id="260" r:id="rId10"/>
    <p:sldId id="325" r:id="rId11"/>
    <p:sldId id="316" r:id="rId12"/>
    <p:sldId id="317" r:id="rId13"/>
    <p:sldId id="322" r:id="rId14"/>
    <p:sldId id="323" r:id="rId15"/>
    <p:sldId id="318" r:id="rId16"/>
    <p:sldId id="327" r:id="rId17"/>
    <p:sldId id="261" r:id="rId18"/>
    <p:sldId id="326" r:id="rId19"/>
    <p:sldId id="319" r:id="rId20"/>
    <p:sldId id="320" r:id="rId21"/>
    <p:sldId id="321" r:id="rId22"/>
    <p:sldId id="286" r:id="rId23"/>
    <p:sldId id="3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1E6"/>
    <a:srgbClr val="B8C2CC"/>
    <a:srgbClr val="40464C"/>
    <a:srgbClr val="AAFF33"/>
    <a:srgbClr val="F2F4F8"/>
    <a:srgbClr val="8B959E"/>
    <a:srgbClr val="626A73"/>
    <a:srgbClr val="212326"/>
    <a:srgbClr val="00AD00"/>
    <a:srgbClr val="004D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327"/>
  </p:normalViewPr>
  <p:slideViewPr>
    <p:cSldViewPr snapToGrid="0">
      <p:cViewPr>
        <p:scale>
          <a:sx n="61" d="100"/>
          <a:sy n="61" d="100"/>
        </p:scale>
        <p:origin x="86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4" d="100"/>
          <a:sy n="94"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emf"/><Relationship Id="rId1" Type="http://schemas.openxmlformats.org/officeDocument/2006/relationships/image" Target="../media/image20.e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101180-94AE-A148-0874-34EE0A31B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Helvetica" pitchFamily="2" charset="0"/>
            </a:endParaRPr>
          </a:p>
        </p:txBody>
      </p:sp>
      <p:sp>
        <p:nvSpPr>
          <p:cNvPr id="3" name="Date Placeholder 2">
            <a:extLst>
              <a:ext uri="{FF2B5EF4-FFF2-40B4-BE49-F238E27FC236}">
                <a16:creationId xmlns:a16="http://schemas.microsoft.com/office/drawing/2014/main" id="{5F70E86C-4C4E-1FDA-0154-15C7F2DABF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0CE46-E44A-3247-A43C-11027568704B}" type="datetimeFigureOut">
              <a:rPr lang="en-US" smtClean="0">
                <a:latin typeface="Helvetica" pitchFamily="2" charset="0"/>
              </a:rPr>
              <a:t>12/2/2024</a:t>
            </a:fld>
            <a:endParaRPr lang="en-US" dirty="0">
              <a:latin typeface="Helvetica" pitchFamily="2" charset="0"/>
            </a:endParaRPr>
          </a:p>
        </p:txBody>
      </p:sp>
      <p:sp>
        <p:nvSpPr>
          <p:cNvPr id="4" name="Footer Placeholder 3">
            <a:extLst>
              <a:ext uri="{FF2B5EF4-FFF2-40B4-BE49-F238E27FC236}">
                <a16:creationId xmlns:a16="http://schemas.microsoft.com/office/drawing/2014/main" id="{0F7074C8-EEB7-E76E-099A-D0FB5B9D5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Helvetica" pitchFamily="2" charset="0"/>
            </a:endParaRPr>
          </a:p>
        </p:txBody>
      </p:sp>
      <p:sp>
        <p:nvSpPr>
          <p:cNvPr id="5" name="Slide Number Placeholder 4">
            <a:extLst>
              <a:ext uri="{FF2B5EF4-FFF2-40B4-BE49-F238E27FC236}">
                <a16:creationId xmlns:a16="http://schemas.microsoft.com/office/drawing/2014/main" id="{063E9CA0-3796-0BD4-664E-618D04C165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831F2-AF4E-BB4C-A8EF-42238C76ABA6}" type="slidenum">
              <a:rPr lang="en-US" smtClean="0">
                <a:latin typeface="Helvetica" pitchFamily="2" charset="0"/>
              </a:rPr>
              <a:t>‹#›</a:t>
            </a:fld>
            <a:endParaRPr lang="en-US" dirty="0">
              <a:latin typeface="Helvetica" pitchFamily="2" charset="0"/>
            </a:endParaRPr>
          </a:p>
        </p:txBody>
      </p:sp>
    </p:spTree>
    <p:extLst>
      <p:ext uri="{BB962C8B-B14F-4D97-AF65-F5344CB8AC3E}">
        <p14:creationId xmlns:p14="http://schemas.microsoft.com/office/powerpoint/2010/main" val="182633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9D00-1CDF-434B-8F0A-8ED0A64E848E}"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C296-AA85-584E-8224-F9A9CE703278}" type="slidenum">
              <a:rPr lang="en-US" smtClean="0"/>
              <a:t>‹#›</a:t>
            </a:fld>
            <a:endParaRPr lang="en-US"/>
          </a:p>
        </p:txBody>
      </p:sp>
    </p:spTree>
    <p:extLst>
      <p:ext uri="{BB962C8B-B14F-4D97-AF65-F5344CB8AC3E}">
        <p14:creationId xmlns:p14="http://schemas.microsoft.com/office/powerpoint/2010/main" val="179617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5"/>
          </p:nvPr>
        </p:nvSpPr>
        <p:spPr/>
        <p:txBody>
          <a:bodyPr/>
          <a:lstStyle/>
          <a:p>
            <a:fld id="{966EC296-AA85-584E-8224-F9A9CE703278}" type="slidenum">
              <a:rPr lang="en-US" smtClean="0"/>
              <a:t>1</a:t>
            </a:fld>
            <a:endParaRPr lang="en-US"/>
          </a:p>
        </p:txBody>
      </p:sp>
    </p:spTree>
    <p:extLst>
      <p:ext uri="{BB962C8B-B14F-4D97-AF65-F5344CB8AC3E}">
        <p14:creationId xmlns:p14="http://schemas.microsoft.com/office/powerpoint/2010/main" val="23086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A1A"/>
                </a:solidFill>
                <a:effectLst/>
                <a:latin typeface="Helvetica" panose="020B0604020202020204" pitchFamily="34" charset="0"/>
              </a:rPr>
              <a:t> in the case of high concentration difference, although the ion flux is increased, the thickness of the double electric layer is reduced, and the ion selectivity is reduced, which leads to the decrease in the membrane potential</a:t>
            </a:r>
          </a:p>
          <a:p>
            <a:r>
              <a:rPr lang="en-US" b="0" i="0" dirty="0">
                <a:solidFill>
                  <a:srgbClr val="1A1A1A"/>
                </a:solidFill>
                <a:effectLst/>
                <a:latin typeface="Helvetica" panose="020B0604020202020204" pitchFamily="34" charset="0"/>
              </a:rPr>
              <a:t>Longer nanochannels have better selectivity</a:t>
            </a:r>
          </a:p>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13</a:t>
            </a:fld>
            <a:endParaRPr lang="en-US"/>
          </a:p>
        </p:txBody>
      </p:sp>
    </p:spTree>
    <p:extLst>
      <p:ext uri="{BB962C8B-B14F-4D97-AF65-F5344CB8AC3E}">
        <p14:creationId xmlns:p14="http://schemas.microsoft.com/office/powerpoint/2010/main" val="4226376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14</a:t>
            </a:fld>
            <a:endParaRPr lang="en-US"/>
          </a:p>
        </p:txBody>
      </p:sp>
    </p:spTree>
    <p:extLst>
      <p:ext uri="{BB962C8B-B14F-4D97-AF65-F5344CB8AC3E}">
        <p14:creationId xmlns:p14="http://schemas.microsoft.com/office/powerpoint/2010/main" val="328198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16</a:t>
            </a:fld>
            <a:endParaRPr lang="en-US"/>
          </a:p>
        </p:txBody>
      </p:sp>
    </p:spTree>
    <p:extLst>
      <p:ext uri="{BB962C8B-B14F-4D97-AF65-F5344CB8AC3E}">
        <p14:creationId xmlns:p14="http://schemas.microsoft.com/office/powerpoint/2010/main" val="113812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17</a:t>
            </a:fld>
            <a:endParaRPr lang="en-US"/>
          </a:p>
        </p:txBody>
      </p:sp>
    </p:spTree>
    <p:extLst>
      <p:ext uri="{BB962C8B-B14F-4D97-AF65-F5344CB8AC3E}">
        <p14:creationId xmlns:p14="http://schemas.microsoft.com/office/powerpoint/2010/main" val="2118015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18</a:t>
            </a:fld>
            <a:endParaRPr lang="en-US"/>
          </a:p>
        </p:txBody>
      </p:sp>
    </p:spTree>
    <p:extLst>
      <p:ext uri="{BB962C8B-B14F-4D97-AF65-F5344CB8AC3E}">
        <p14:creationId xmlns:p14="http://schemas.microsoft.com/office/powerpoint/2010/main" val="423571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A1A"/>
                </a:solidFill>
                <a:effectLst/>
                <a:latin typeface="Helvetica" panose="020B0604020202020204" pitchFamily="34" charset="0"/>
              </a:rPr>
              <a:t> in the case of high concentration difference, although the ion flux is increased, the thickness of the double electric layer is reduced, and the ion selectivity is reduced, which leads to the decrease in the membrane potential</a:t>
            </a:r>
          </a:p>
          <a:p>
            <a:r>
              <a:rPr lang="en-US" b="0" i="0" dirty="0">
                <a:solidFill>
                  <a:srgbClr val="1A1A1A"/>
                </a:solidFill>
                <a:effectLst/>
                <a:latin typeface="Helvetica" panose="020B0604020202020204" pitchFamily="34" charset="0"/>
              </a:rPr>
              <a:t>Longer nanochannels have better selectivity</a:t>
            </a:r>
          </a:p>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19</a:t>
            </a:fld>
            <a:endParaRPr lang="en-US"/>
          </a:p>
        </p:txBody>
      </p:sp>
    </p:spTree>
    <p:extLst>
      <p:ext uri="{BB962C8B-B14F-4D97-AF65-F5344CB8AC3E}">
        <p14:creationId xmlns:p14="http://schemas.microsoft.com/office/powerpoint/2010/main" val="17892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2</a:t>
            </a:fld>
            <a:endParaRPr lang="en-US"/>
          </a:p>
        </p:txBody>
      </p:sp>
    </p:spTree>
    <p:extLst>
      <p:ext uri="{BB962C8B-B14F-4D97-AF65-F5344CB8AC3E}">
        <p14:creationId xmlns:p14="http://schemas.microsoft.com/office/powerpoint/2010/main" val="193203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why these conditions are important: electric potential driven flow important for separation, salinity-driven important for power generation</a:t>
            </a:r>
          </a:p>
          <a:p>
            <a:r>
              <a:rPr lang="en-US" dirty="0"/>
              <a:t>Activated channels have greater surface charges due to functional groups, also more pores</a:t>
            </a:r>
          </a:p>
        </p:txBody>
      </p:sp>
      <p:sp>
        <p:nvSpPr>
          <p:cNvPr id="4" name="Slide Number Placeholder 3"/>
          <p:cNvSpPr>
            <a:spLocks noGrp="1"/>
          </p:cNvSpPr>
          <p:nvPr>
            <p:ph type="sldNum" sz="quarter" idx="5"/>
          </p:nvPr>
        </p:nvSpPr>
        <p:spPr/>
        <p:txBody>
          <a:bodyPr/>
          <a:lstStyle/>
          <a:p>
            <a:fld id="{966EC296-AA85-584E-8224-F9A9CE703278}" type="slidenum">
              <a:rPr lang="en-US" smtClean="0"/>
              <a:t>5</a:t>
            </a:fld>
            <a:endParaRPr lang="en-US"/>
          </a:p>
        </p:txBody>
      </p:sp>
    </p:spTree>
    <p:extLst>
      <p:ext uri="{BB962C8B-B14F-4D97-AF65-F5344CB8AC3E}">
        <p14:creationId xmlns:p14="http://schemas.microsoft.com/office/powerpoint/2010/main" val="390997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6</a:t>
            </a:fld>
            <a:endParaRPr lang="en-US"/>
          </a:p>
        </p:txBody>
      </p:sp>
    </p:spTree>
    <p:extLst>
      <p:ext uri="{BB962C8B-B14F-4D97-AF65-F5344CB8AC3E}">
        <p14:creationId xmlns:p14="http://schemas.microsoft.com/office/powerpoint/2010/main" val="11370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8</a:t>
            </a:fld>
            <a:endParaRPr lang="en-US"/>
          </a:p>
        </p:txBody>
      </p:sp>
    </p:spTree>
    <p:extLst>
      <p:ext uri="{BB962C8B-B14F-4D97-AF65-F5344CB8AC3E}">
        <p14:creationId xmlns:p14="http://schemas.microsoft.com/office/powerpoint/2010/main" val="317188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9</a:t>
            </a:fld>
            <a:endParaRPr lang="en-US"/>
          </a:p>
        </p:txBody>
      </p:sp>
    </p:spTree>
    <p:extLst>
      <p:ext uri="{BB962C8B-B14F-4D97-AF65-F5344CB8AC3E}">
        <p14:creationId xmlns:p14="http://schemas.microsoft.com/office/powerpoint/2010/main" val="23756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10</a:t>
            </a:fld>
            <a:endParaRPr lang="en-US"/>
          </a:p>
        </p:txBody>
      </p:sp>
    </p:spTree>
    <p:extLst>
      <p:ext uri="{BB962C8B-B14F-4D97-AF65-F5344CB8AC3E}">
        <p14:creationId xmlns:p14="http://schemas.microsoft.com/office/powerpoint/2010/main" val="137938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11</a:t>
            </a:fld>
            <a:endParaRPr lang="en-US"/>
          </a:p>
        </p:txBody>
      </p:sp>
    </p:spTree>
    <p:extLst>
      <p:ext uri="{BB962C8B-B14F-4D97-AF65-F5344CB8AC3E}">
        <p14:creationId xmlns:p14="http://schemas.microsoft.com/office/powerpoint/2010/main" val="245386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Resistivity of electrolyte – seawater is 0.2 ohm-</a:t>
            </a:r>
            <a:r>
              <a:rPr lang="en-US" dirty="0" err="1"/>
              <a:t>metres</a:t>
            </a:r>
            <a:r>
              <a:rPr lang="en-US" dirty="0"/>
              <a:t> and has around 0.5 M NaCl, linearly rescaled from that</a:t>
            </a:r>
          </a:p>
        </p:txBody>
      </p:sp>
      <p:sp>
        <p:nvSpPr>
          <p:cNvPr id="4" name="Slide Number Placeholder 3"/>
          <p:cNvSpPr>
            <a:spLocks noGrp="1"/>
          </p:cNvSpPr>
          <p:nvPr>
            <p:ph type="sldNum" sz="quarter" idx="5"/>
          </p:nvPr>
        </p:nvSpPr>
        <p:spPr/>
        <p:txBody>
          <a:bodyPr/>
          <a:lstStyle/>
          <a:p>
            <a:fld id="{966EC296-AA85-584E-8224-F9A9CE703278}" type="slidenum">
              <a:rPr lang="en-US" smtClean="0"/>
              <a:t>12</a:t>
            </a:fld>
            <a:endParaRPr lang="en-US"/>
          </a:p>
        </p:txBody>
      </p:sp>
    </p:spTree>
    <p:extLst>
      <p:ext uri="{BB962C8B-B14F-4D97-AF65-F5344CB8AC3E}">
        <p14:creationId xmlns:p14="http://schemas.microsoft.com/office/powerpoint/2010/main" val="2139361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in,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16" name="Text Placeholder 7">
            <a:extLst>
              <a:ext uri="{FF2B5EF4-FFF2-40B4-BE49-F238E27FC236}">
                <a16:creationId xmlns:a16="http://schemas.microsoft.com/office/drawing/2014/main" id="{C6434C78-E82D-74AC-6F98-18C5A3C443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17" name="Text Placeholder 7">
            <a:extLst>
              <a:ext uri="{FF2B5EF4-FFF2-40B4-BE49-F238E27FC236}">
                <a16:creationId xmlns:a16="http://schemas.microsoft.com/office/drawing/2014/main" id="{E5259085-837B-D02B-1F74-EC07AE53C1C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59786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Chart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EA6A74-8F34-3AC8-D8D7-B16E4DFE7340}"/>
              </a:ext>
            </a:extLst>
          </p:cNvPr>
          <p:cNvSpPr/>
          <p:nvPr userDrawn="1"/>
        </p:nvSpPr>
        <p:spPr>
          <a:xfrm>
            <a:off x="6197848"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11" name="Rectangle 10">
            <a:extLst>
              <a:ext uri="{FF2B5EF4-FFF2-40B4-BE49-F238E27FC236}">
                <a16:creationId xmlns:a16="http://schemas.microsoft.com/office/drawing/2014/main" id="{4D3F3A2D-940D-D013-017B-63694756DBC9}"/>
              </a:ext>
            </a:extLst>
          </p:cNvPr>
          <p:cNvSpPr/>
          <p:nvPr userDrawn="1"/>
        </p:nvSpPr>
        <p:spPr>
          <a:xfrm>
            <a:off x="313481"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5661297" cy="786611"/>
          </a:xfrm>
        </p:spPr>
        <p:txBody>
          <a:bodyPr>
            <a:normAutofit/>
          </a:bodyPr>
          <a:lstStyle>
            <a:lvl1pPr marL="0" indent="0">
              <a:lnSpc>
                <a:spcPct val="100000"/>
              </a:lnSpc>
              <a:spcBef>
                <a:spcPts val="0"/>
              </a:spcBef>
              <a:spcAft>
                <a:spcPts val="1200"/>
              </a:spcAft>
              <a:buNone/>
              <a:defRPr sz="1400" b="0" i="0">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 Max 200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546538" y="1414732"/>
            <a:ext cx="5202621" cy="4485736"/>
          </a:xfrm>
        </p:spPr>
        <p:txBody>
          <a:bodyPr/>
          <a:lstStyle>
            <a:lvl1pPr marL="0" indent="0" algn="ctr">
              <a:buNone/>
              <a:defRPr b="0" i="0">
                <a:latin typeface="Helvetica" pitchFamily="2" charset="0"/>
              </a:defRPr>
            </a:lvl1pPr>
          </a:lstStyle>
          <a:p>
            <a:r>
              <a:rPr lang="en-US" dirty="0"/>
              <a:t>Click the icon to add a chart</a:t>
            </a:r>
          </a:p>
        </p:txBody>
      </p:sp>
      <p:sp>
        <p:nvSpPr>
          <p:cNvPr id="6" name="Chart Placeholder 14">
            <a:extLst>
              <a:ext uri="{FF2B5EF4-FFF2-40B4-BE49-F238E27FC236}">
                <a16:creationId xmlns:a16="http://schemas.microsoft.com/office/drawing/2014/main" id="{865B7184-5EEB-2ED7-8DF8-7BA53322A2DB}"/>
              </a:ext>
            </a:extLst>
          </p:cNvPr>
          <p:cNvSpPr>
            <a:spLocks noGrp="1"/>
          </p:cNvSpPr>
          <p:nvPr>
            <p:ph type="chart" sz="quarter" idx="12" hasCustomPrompt="1"/>
          </p:nvPr>
        </p:nvSpPr>
        <p:spPr>
          <a:xfrm>
            <a:off x="6432331" y="1414732"/>
            <a:ext cx="5213131" cy="4485736"/>
          </a:xfrm>
        </p:spPr>
        <p:txBody>
          <a:bodyPr/>
          <a:lstStyle>
            <a:lvl1pPr marL="0" indent="0" algn="ctr">
              <a:buNone/>
              <a:defRPr b="0" i="0">
                <a:latin typeface="Helvetica" pitchFamily="2" charset="0"/>
              </a:defRPr>
            </a:lvl1pPr>
          </a:lstStyle>
          <a:p>
            <a:r>
              <a:rPr lang="en-US" dirty="0"/>
              <a:t>Click the icon to add a chart</a:t>
            </a:r>
          </a:p>
        </p:txBody>
      </p:sp>
      <p:sp>
        <p:nvSpPr>
          <p:cNvPr id="2" name="TextBox 1">
            <a:extLst>
              <a:ext uri="{FF2B5EF4-FFF2-40B4-BE49-F238E27FC236}">
                <a16:creationId xmlns:a16="http://schemas.microsoft.com/office/drawing/2014/main" id="{5DBF7291-D851-C415-1B3D-624435C9B98C}"/>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39480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3275550" cy="810991"/>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54A9D41-333E-5D1B-DBDD-1B792437361B}"/>
              </a:ext>
            </a:extLst>
          </p:cNvPr>
          <p:cNvSpPr>
            <a:spLocks noGrp="1"/>
          </p:cNvSpPr>
          <p:nvPr>
            <p:ph sz="quarter" idx="10" hasCustomPrompt="1"/>
          </p:nvPr>
        </p:nvSpPr>
        <p:spPr>
          <a:xfrm>
            <a:off x="4205060" y="209306"/>
            <a:ext cx="7464425" cy="5965825"/>
          </a:xfrm>
        </p:spPr>
        <p:txBody>
          <a:bodyPr>
            <a:normAutofit/>
          </a:bodyPr>
          <a:lstStyle>
            <a:lvl1pPr>
              <a:lnSpc>
                <a:spcPct val="100000"/>
              </a:lnSpc>
              <a:spcBef>
                <a:spcPts val="1000"/>
              </a:spcBef>
              <a:spcAft>
                <a:spcPts val="1200"/>
              </a:spcAft>
              <a:defRPr sz="2100">
                <a:latin typeface="Helvetica" pitchFamily="2" charset="0"/>
              </a:defRPr>
            </a:lvl1pPr>
            <a:lvl2pPr>
              <a:spcBef>
                <a:spcPts val="1000"/>
              </a:spcBef>
              <a:spcAft>
                <a:spcPts val="1200"/>
              </a:spcAft>
              <a:defRPr/>
            </a:lvl2pPr>
            <a:lvl3pPr>
              <a:spcBef>
                <a:spcPts val="1000"/>
              </a:spcBef>
              <a:spcAft>
                <a:spcPts val="1200"/>
              </a:spcAft>
              <a:defRPr/>
            </a:lvl3pPr>
            <a:lvl4pPr>
              <a:spcBef>
                <a:spcPts val="1000"/>
              </a:spcBef>
              <a:spcAft>
                <a:spcPts val="1200"/>
              </a:spcAft>
              <a:defRPr/>
            </a:lvl4pPr>
            <a:lvl5pPr>
              <a:spcBef>
                <a:spcPts val="1000"/>
              </a:spcBef>
              <a:spcAft>
                <a:spcPts val="1200"/>
              </a:spcAft>
              <a:defRPr/>
            </a:lvl5pPr>
          </a:lstStyle>
          <a:p>
            <a:pPr lvl="0"/>
            <a:r>
              <a:rPr lang="en-US" dirty="0"/>
              <a:t>Slide Text – Max 670 characters</a:t>
            </a:r>
          </a:p>
        </p:txBody>
      </p:sp>
      <p:sp>
        <p:nvSpPr>
          <p:cNvPr id="3" name="TextBox 2">
            <a:extLst>
              <a:ext uri="{FF2B5EF4-FFF2-40B4-BE49-F238E27FC236}">
                <a16:creationId xmlns:a16="http://schemas.microsoft.com/office/drawing/2014/main" id="{50200CB3-43FC-4FB5-41C5-FEB87A7497D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224820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93646" cy="1535947"/>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1224CB-8AE7-5506-BC70-E5FDF520901B}"/>
              </a:ext>
            </a:extLst>
          </p:cNvPr>
          <p:cNvCxnSpPr>
            <a:cxnSpLocks/>
          </p:cNvCxnSpPr>
          <p:nvPr userDrawn="1"/>
        </p:nvCxnSpPr>
        <p:spPr>
          <a:xfrm>
            <a:off x="421565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8129315"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3">
            <a:extLst>
              <a:ext uri="{FF2B5EF4-FFF2-40B4-BE49-F238E27FC236}">
                <a16:creationId xmlns:a16="http://schemas.microsoft.com/office/drawing/2014/main" id="{0C3E86FF-8433-E5B3-1EAC-2D8E9090A848}"/>
              </a:ext>
            </a:extLst>
          </p:cNvPr>
          <p:cNvSpPr>
            <a:spLocks noGrp="1"/>
          </p:cNvSpPr>
          <p:nvPr>
            <p:ph type="body" sz="quarter" idx="17" hasCustomPrompt="1"/>
          </p:nvPr>
        </p:nvSpPr>
        <p:spPr>
          <a:xfrm>
            <a:off x="312738" y="2563812"/>
            <a:ext cx="3702442" cy="252412"/>
          </a:xfrm>
        </p:spPr>
        <p:txBody>
          <a:bodyPr>
            <a:noAutofit/>
          </a:bodyPr>
          <a:lstStyle>
            <a:lvl1pPr marL="0" indent="0">
              <a:lnSpc>
                <a:spcPct val="100000"/>
              </a:lnSpc>
              <a:spcBef>
                <a:spcPts val="0"/>
              </a:spcBef>
              <a:spcAft>
                <a:spcPts val="1200"/>
              </a:spcAft>
              <a:buNone/>
              <a:defRPr sz="1800" b="1">
                <a:latin typeface="Helvetica" pitchFamily="2"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4" name="Text Placeholder 2">
            <a:extLst>
              <a:ext uri="{FF2B5EF4-FFF2-40B4-BE49-F238E27FC236}">
                <a16:creationId xmlns:a16="http://schemas.microsoft.com/office/drawing/2014/main" id="{2EC3C736-533A-CDFB-EE0C-DF26725F96C2}"/>
              </a:ext>
            </a:extLst>
          </p:cNvPr>
          <p:cNvSpPr>
            <a:spLocks noGrp="1"/>
          </p:cNvSpPr>
          <p:nvPr>
            <p:ph idx="18" hasCustomPrompt="1"/>
          </p:nvPr>
        </p:nvSpPr>
        <p:spPr>
          <a:xfrm>
            <a:off x="306238"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Helvetica" pitchFamily="2"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11" name="Text Placeholder 3">
            <a:extLst>
              <a:ext uri="{FF2B5EF4-FFF2-40B4-BE49-F238E27FC236}">
                <a16:creationId xmlns:a16="http://schemas.microsoft.com/office/drawing/2014/main" id="{658B353C-DB68-EF1F-F163-EB9DFDAD51E1}"/>
              </a:ext>
            </a:extLst>
          </p:cNvPr>
          <p:cNvSpPr>
            <a:spLocks noGrp="1"/>
          </p:cNvSpPr>
          <p:nvPr>
            <p:ph type="body" sz="quarter" idx="19" hasCustomPrompt="1"/>
          </p:nvPr>
        </p:nvSpPr>
        <p:spPr>
          <a:xfrm>
            <a:off x="4215651" y="2563812"/>
            <a:ext cx="3702442" cy="252412"/>
          </a:xfrm>
        </p:spPr>
        <p:txBody>
          <a:bodyPr>
            <a:noAutofit/>
          </a:bodyPr>
          <a:lstStyle>
            <a:lvl1pPr marL="0" indent="0">
              <a:lnSpc>
                <a:spcPct val="100000"/>
              </a:lnSpc>
              <a:spcBef>
                <a:spcPts val="0"/>
              </a:spcBef>
              <a:spcAft>
                <a:spcPts val="1200"/>
              </a:spcAft>
              <a:buNone/>
              <a:defRPr sz="1800" b="1">
                <a:latin typeface="Helvetica" pitchFamily="2"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14" name="Text Placeholder 3">
            <a:extLst>
              <a:ext uri="{FF2B5EF4-FFF2-40B4-BE49-F238E27FC236}">
                <a16:creationId xmlns:a16="http://schemas.microsoft.com/office/drawing/2014/main" id="{89A79272-88A2-3A79-D64E-03B428C27E32}"/>
              </a:ext>
            </a:extLst>
          </p:cNvPr>
          <p:cNvSpPr>
            <a:spLocks noGrp="1"/>
          </p:cNvSpPr>
          <p:nvPr>
            <p:ph type="body" sz="quarter" idx="21" hasCustomPrompt="1"/>
          </p:nvPr>
        </p:nvSpPr>
        <p:spPr>
          <a:xfrm>
            <a:off x="8129315" y="2563812"/>
            <a:ext cx="3702442" cy="252412"/>
          </a:xfrm>
        </p:spPr>
        <p:txBody>
          <a:bodyPr>
            <a:noAutofit/>
          </a:bodyPr>
          <a:lstStyle>
            <a:lvl1pPr marL="0" indent="0">
              <a:lnSpc>
                <a:spcPct val="100000"/>
              </a:lnSpc>
              <a:spcBef>
                <a:spcPts val="0"/>
              </a:spcBef>
              <a:spcAft>
                <a:spcPts val="1200"/>
              </a:spcAft>
              <a:buNone/>
              <a:defRPr sz="1800" b="1">
                <a:latin typeface="Helvetica" pitchFamily="2"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5" name="TextBox 4">
            <a:extLst>
              <a:ext uri="{FF2B5EF4-FFF2-40B4-BE49-F238E27FC236}">
                <a16:creationId xmlns:a16="http://schemas.microsoft.com/office/drawing/2014/main" id="{3F1D9A22-F262-073A-EC7D-9B8E77522D6B}"/>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6" name="Text Placeholder 2">
            <a:extLst>
              <a:ext uri="{FF2B5EF4-FFF2-40B4-BE49-F238E27FC236}">
                <a16:creationId xmlns:a16="http://schemas.microsoft.com/office/drawing/2014/main" id="{EC0B2F11-2A90-17C6-BD9D-070C96809204}"/>
              </a:ext>
            </a:extLst>
          </p:cNvPr>
          <p:cNvSpPr>
            <a:spLocks noGrp="1"/>
          </p:cNvSpPr>
          <p:nvPr>
            <p:ph idx="22" hasCustomPrompt="1"/>
          </p:nvPr>
        </p:nvSpPr>
        <p:spPr>
          <a:xfrm>
            <a:off x="4216086"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Helvetica" pitchFamily="2"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7" name="Text Placeholder 2">
            <a:extLst>
              <a:ext uri="{FF2B5EF4-FFF2-40B4-BE49-F238E27FC236}">
                <a16:creationId xmlns:a16="http://schemas.microsoft.com/office/drawing/2014/main" id="{4632AA01-9487-575A-CB7F-E3BE74395506}"/>
              </a:ext>
            </a:extLst>
          </p:cNvPr>
          <p:cNvSpPr>
            <a:spLocks noGrp="1"/>
          </p:cNvSpPr>
          <p:nvPr>
            <p:ph idx="23" hasCustomPrompt="1"/>
          </p:nvPr>
        </p:nvSpPr>
        <p:spPr>
          <a:xfrm>
            <a:off x="8125934"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Helvetica" pitchFamily="2"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Tree>
    <p:extLst>
      <p:ext uri="{BB962C8B-B14F-4D97-AF65-F5344CB8AC3E}">
        <p14:creationId xmlns:p14="http://schemas.microsoft.com/office/powerpoint/2010/main" val="415441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51019" cy="1535947"/>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6175383"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980FFCC-D3A6-B686-34F4-1FADB1D74CAB}"/>
              </a:ext>
            </a:extLst>
          </p:cNvPr>
          <p:cNvSpPr>
            <a:spLocks noGrp="1"/>
          </p:cNvSpPr>
          <p:nvPr>
            <p:ph type="body" sz="quarter" idx="17" hasCustomPrompt="1"/>
          </p:nvPr>
        </p:nvSpPr>
        <p:spPr>
          <a:xfrm>
            <a:off x="312739" y="2557716"/>
            <a:ext cx="5219948" cy="252412"/>
          </a:xfrm>
        </p:spPr>
        <p:txBody>
          <a:bodyPr>
            <a:noAutofit/>
          </a:bodyPr>
          <a:lstStyle>
            <a:lvl1pPr marL="0" indent="0">
              <a:lnSpc>
                <a:spcPct val="100000"/>
              </a:lnSpc>
              <a:spcBef>
                <a:spcPts val="0"/>
              </a:spcBef>
              <a:spcAft>
                <a:spcPts val="1200"/>
              </a:spcAft>
              <a:buNone/>
              <a:defRPr sz="1800" b="1">
                <a:latin typeface="Helvetica" pitchFamily="2"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7" name="Text Placeholder 2">
            <a:extLst>
              <a:ext uri="{FF2B5EF4-FFF2-40B4-BE49-F238E27FC236}">
                <a16:creationId xmlns:a16="http://schemas.microsoft.com/office/drawing/2014/main" id="{E982AEF7-C2BA-9FEF-0CF0-7B027C7CC43F}"/>
              </a:ext>
            </a:extLst>
          </p:cNvPr>
          <p:cNvSpPr>
            <a:spLocks noGrp="1"/>
          </p:cNvSpPr>
          <p:nvPr>
            <p:ph idx="18" hasCustomPrompt="1"/>
          </p:nvPr>
        </p:nvSpPr>
        <p:spPr>
          <a:xfrm>
            <a:off x="306238"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Helvetica" pitchFamily="2" charset="0"/>
              </a:defRPr>
            </a:lvl1pPr>
            <a:lvl2pPr marL="457200" indent="0">
              <a:spcAft>
                <a:spcPts val="1200"/>
              </a:spcAft>
              <a:buNone/>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
        <p:nvSpPr>
          <p:cNvPr id="21" name="Text Placeholder 3">
            <a:extLst>
              <a:ext uri="{FF2B5EF4-FFF2-40B4-BE49-F238E27FC236}">
                <a16:creationId xmlns:a16="http://schemas.microsoft.com/office/drawing/2014/main" id="{75D8F256-1603-EA51-EC29-6AC89BFE3B14}"/>
              </a:ext>
            </a:extLst>
          </p:cNvPr>
          <p:cNvSpPr>
            <a:spLocks noGrp="1"/>
          </p:cNvSpPr>
          <p:nvPr>
            <p:ph type="body" sz="quarter" idx="20" hasCustomPrompt="1"/>
          </p:nvPr>
        </p:nvSpPr>
        <p:spPr>
          <a:xfrm>
            <a:off x="6178700" y="2557716"/>
            <a:ext cx="5219948" cy="252412"/>
          </a:xfrm>
        </p:spPr>
        <p:txBody>
          <a:bodyPr>
            <a:noAutofit/>
          </a:bodyPr>
          <a:lstStyle>
            <a:lvl1pPr marL="0" indent="0">
              <a:lnSpc>
                <a:spcPct val="100000"/>
              </a:lnSpc>
              <a:spcBef>
                <a:spcPts val="0"/>
              </a:spcBef>
              <a:spcAft>
                <a:spcPts val="1200"/>
              </a:spcAft>
              <a:buNone/>
              <a:defRPr sz="1800" b="1">
                <a:latin typeface="Helvetica" pitchFamily="2"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3" name="TextBox 2">
            <a:extLst>
              <a:ext uri="{FF2B5EF4-FFF2-40B4-BE49-F238E27FC236}">
                <a16:creationId xmlns:a16="http://schemas.microsoft.com/office/drawing/2014/main" id="{F9CA9627-70F3-E4EA-9DB0-C5659E8EEC7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5" name="Text Placeholder 2">
            <a:extLst>
              <a:ext uri="{FF2B5EF4-FFF2-40B4-BE49-F238E27FC236}">
                <a16:creationId xmlns:a16="http://schemas.microsoft.com/office/drawing/2014/main" id="{81F1B01F-CF22-B057-0BF5-446BA4249F51}"/>
              </a:ext>
            </a:extLst>
          </p:cNvPr>
          <p:cNvSpPr>
            <a:spLocks noGrp="1"/>
          </p:cNvSpPr>
          <p:nvPr>
            <p:ph idx="21" hasCustomPrompt="1"/>
          </p:nvPr>
        </p:nvSpPr>
        <p:spPr>
          <a:xfrm>
            <a:off x="6171011"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Helvetica" pitchFamily="2"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Tree>
    <p:extLst>
      <p:ext uri="{BB962C8B-B14F-4D97-AF65-F5344CB8AC3E}">
        <p14:creationId xmlns:p14="http://schemas.microsoft.com/office/powerpoint/2010/main" val="100707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9B8B8D-1886-5D3E-110B-8F9D0524A6E4}"/>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2" name="TextBox 1">
            <a:extLst>
              <a:ext uri="{FF2B5EF4-FFF2-40B4-BE49-F238E27FC236}">
                <a16:creationId xmlns:a16="http://schemas.microsoft.com/office/drawing/2014/main" id="{4AF6682A-1773-7EFB-A2C5-FF85A89E4C7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347245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73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BE00-F6D3-497A-9681-B98FFF6DE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F082D1-FA56-4558-849B-C4E63A340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2C01A-B4E1-46DD-A678-02D27736EBDF}"/>
              </a:ext>
            </a:extLst>
          </p:cNvPr>
          <p:cNvSpPr>
            <a:spLocks noGrp="1"/>
          </p:cNvSpPr>
          <p:nvPr>
            <p:ph type="dt" sz="half" idx="10"/>
          </p:nvPr>
        </p:nvSpPr>
        <p:spPr/>
        <p:txBody>
          <a:bodyPr/>
          <a:lstStyle/>
          <a:p>
            <a:fld id="{DBFC45CD-AE8B-4311-AB4B-8160A19D8034}" type="datetimeFigureOut">
              <a:rPr lang="en-US" smtClean="0"/>
              <a:t>12/1/2024</a:t>
            </a:fld>
            <a:endParaRPr lang="en-US"/>
          </a:p>
        </p:txBody>
      </p:sp>
      <p:sp>
        <p:nvSpPr>
          <p:cNvPr id="5" name="Footer Placeholder 4">
            <a:extLst>
              <a:ext uri="{FF2B5EF4-FFF2-40B4-BE49-F238E27FC236}">
                <a16:creationId xmlns:a16="http://schemas.microsoft.com/office/drawing/2014/main" id="{78FC2896-42E4-451E-9644-3CC42FD8A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88DD5-AC37-4304-8F74-9BFE7AEF4D48}"/>
              </a:ext>
            </a:extLst>
          </p:cNvPr>
          <p:cNvSpPr>
            <a:spLocks noGrp="1"/>
          </p:cNvSpPr>
          <p:nvPr>
            <p:ph type="sldNum" sz="quarter" idx="12"/>
          </p:nvPr>
        </p:nvSpPr>
        <p:spPr/>
        <p:txBody>
          <a:bodyPr/>
          <a:lstStyle/>
          <a:p>
            <a:fld id="{CDD37321-FE1D-461E-B13F-819CF0263F1B}" type="slidenum">
              <a:rPr lang="en-US" smtClean="0"/>
              <a:t>‹#›</a:t>
            </a:fld>
            <a:endParaRPr lang="en-US"/>
          </a:p>
        </p:txBody>
      </p:sp>
    </p:spTree>
    <p:extLst>
      <p:ext uri="{BB962C8B-B14F-4D97-AF65-F5344CB8AC3E}">
        <p14:creationId xmlns:p14="http://schemas.microsoft.com/office/powerpoint/2010/main" val="388964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Divider – White, Gray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4" name="Title 1">
            <a:extLst>
              <a:ext uri="{FF2B5EF4-FFF2-40B4-BE49-F238E27FC236}">
                <a16:creationId xmlns:a16="http://schemas.microsoft.com/office/drawing/2014/main" id="{764C8FD2-B36E-4547-BA9B-A1118D478979}"/>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Helvetica" pitchFamily="2"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CD259E7C-908B-A780-68F5-F2B1C81BE553}"/>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4233274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Main,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2" name="Text Placeholder 7">
            <a:extLst>
              <a:ext uri="{FF2B5EF4-FFF2-40B4-BE49-F238E27FC236}">
                <a16:creationId xmlns:a16="http://schemas.microsoft.com/office/drawing/2014/main" id="{2E93A6C7-07DE-698F-060B-C83FDBD33F5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3" name="Text Placeholder 7">
            <a:extLst>
              <a:ext uri="{FF2B5EF4-FFF2-40B4-BE49-F238E27FC236}">
                <a16:creationId xmlns:a16="http://schemas.microsoft.com/office/drawing/2014/main" id="{7EE31CC5-91BA-4B73-FEA6-07D5E4CB8EFF}"/>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1821180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 Sub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B413E3A-2E4A-DE58-276C-6B427D023F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DCB49D4D-2B91-739E-00A0-5F800821CF8B}"/>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98704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ub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58943BF9-9852-B571-CB8A-414BA24F41F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C674D496-5B86-01B6-808A-809100FCC2E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200963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 Endorsed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defRPr>
            </a:lvl1pPr>
          </a:lstStyle>
          <a:p>
            <a:r>
              <a:rPr lang="en-US" dirty="0"/>
              <a:t>Add your logo, re-crop and resize as needed</a:t>
            </a:r>
          </a:p>
        </p:txBody>
      </p:sp>
      <p:sp>
        <p:nvSpPr>
          <p:cNvPr id="3" name="Title 1">
            <a:extLst>
              <a:ext uri="{FF2B5EF4-FFF2-40B4-BE49-F238E27FC236}">
                <a16:creationId xmlns:a16="http://schemas.microsoft.com/office/drawing/2014/main" id="{D5B0C046-6DA5-4B0C-0AB1-90A744A04421}"/>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4" name="Text Placeholder 2">
            <a:extLst>
              <a:ext uri="{FF2B5EF4-FFF2-40B4-BE49-F238E27FC236}">
                <a16:creationId xmlns:a16="http://schemas.microsoft.com/office/drawing/2014/main" id="{B5F5AD4B-0791-DEE8-9D08-538D06E7FC4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8" name="Text Placeholder 7">
            <a:extLst>
              <a:ext uri="{FF2B5EF4-FFF2-40B4-BE49-F238E27FC236}">
                <a16:creationId xmlns:a16="http://schemas.microsoft.com/office/drawing/2014/main" id="{CA79FED9-372D-CDF4-35F3-8039430CF2C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97F56AD1-3E57-D8EA-FDEA-B77EBD4C126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235915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Helvetica" pitchFamily="2" charset="0"/>
              </a:rPr>
              <a:pPr/>
              <a:t>‹#›</a:t>
            </a:fld>
            <a:endParaRPr lang="en-US" sz="1000" b="0" i="0" dirty="0">
              <a:solidFill>
                <a:schemeClr val="bg1"/>
              </a:solidFill>
              <a:latin typeface="Helvetica" pitchFamily="2" charset="0"/>
            </a:endParaRPr>
          </a:p>
        </p:txBody>
      </p:sp>
      <p:sp>
        <p:nvSpPr>
          <p:cNvPr id="2" name="Title 1">
            <a:extLst>
              <a:ext uri="{FF2B5EF4-FFF2-40B4-BE49-F238E27FC236}">
                <a16:creationId xmlns:a16="http://schemas.microsoft.com/office/drawing/2014/main" id="{47E1C091-0B22-B285-BB16-D028139BF7DA}"/>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Helvetica" pitchFamily="2"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2FFC5C90-F626-74D1-6978-0AFECB0A6CF9}"/>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rgbClr val="8B959E"/>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205578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lide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Helvetica" pitchFamily="2" charset="0"/>
            </a:endParaRP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Helvetica" pitchFamily="2" charset="0"/>
              </a:rPr>
              <a:pPr/>
              <a:t>‹#›</a:t>
            </a:fld>
            <a:endParaRPr lang="en-US" sz="1000" dirty="0">
              <a:solidFill>
                <a:schemeClr val="bg1"/>
              </a:solidFill>
              <a:latin typeface="Helvetica" pitchFamily="2" charset="0"/>
            </a:endParaRPr>
          </a:p>
        </p:txBody>
      </p:sp>
      <p:sp>
        <p:nvSpPr>
          <p:cNvPr id="4" name="TextBox 3">
            <a:extLst>
              <a:ext uri="{FF2B5EF4-FFF2-40B4-BE49-F238E27FC236}">
                <a16:creationId xmlns:a16="http://schemas.microsoft.com/office/drawing/2014/main" id="{DF227A6D-B8C9-FB9F-2B11-8F81E2A3F18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Helvetica" pitchFamily="2" charset="0"/>
              </a:rPr>
              <a:t>Massachusetts Institute of Technology</a:t>
            </a:r>
          </a:p>
        </p:txBody>
      </p:sp>
      <p:sp>
        <p:nvSpPr>
          <p:cNvPr id="3" name="Title 1">
            <a:extLst>
              <a:ext uri="{FF2B5EF4-FFF2-40B4-BE49-F238E27FC236}">
                <a16:creationId xmlns:a16="http://schemas.microsoft.com/office/drawing/2014/main" id="{C8DE577B-C053-FD54-7878-7E047AB47A5E}"/>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Helvetica" pitchFamily="2" charset="0"/>
              </a:defRPr>
            </a:lvl1pPr>
          </a:lstStyle>
          <a:p>
            <a:r>
              <a:rPr lang="en-US" dirty="0"/>
              <a:t>“Quote Text – Max 180 characters”</a:t>
            </a:r>
          </a:p>
        </p:txBody>
      </p:sp>
      <p:sp>
        <p:nvSpPr>
          <p:cNvPr id="7" name="Text Placeholder 3">
            <a:extLst>
              <a:ext uri="{FF2B5EF4-FFF2-40B4-BE49-F238E27FC236}">
                <a16:creationId xmlns:a16="http://schemas.microsoft.com/office/drawing/2014/main" id="{4314C7BA-4323-0DF0-90BD-75906C1FA4F7}"/>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3BEB1D27-9A5C-6608-CBF1-CF65A2D73169}"/>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6997B1D5-6A79-308A-4DFA-19417315FC59}"/>
              </a:ext>
            </a:extLst>
          </p:cNvPr>
          <p:cNvCxnSpPr>
            <a:cxnSpLocks/>
          </p:cNvCxnSpPr>
          <p:nvPr userDrawn="1"/>
        </p:nvCxnSpPr>
        <p:spPr>
          <a:xfrm>
            <a:off x="319421" y="4413678"/>
            <a:ext cx="180198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06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Main, White, Red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Helvetica" pitchFamily="2"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9E3DD2C8-9293-3716-3D91-FA4E99B3EE6A}"/>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658B4182-C52B-A65A-1CE0-5AB690F39A7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3963801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Sub Brand, White, R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Helvetica" pitchFamily="2"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46F7A042-B5C2-47EE-EA30-7D530FEB873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13D9C569-7DD9-5E60-DA78-EE65C44EC123}"/>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2951939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Endorsed Brand, White, Red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Helvetica" pitchFamily="2"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A8F1D9BC-C03E-A5C3-9A5C-B18EAD5FCD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0F7CFB6D-A6F8-581D-1A02-329E06AEDBB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2261911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 White, Red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4" name="Title 1">
            <a:extLst>
              <a:ext uri="{FF2B5EF4-FFF2-40B4-BE49-F238E27FC236}">
                <a16:creationId xmlns:a16="http://schemas.microsoft.com/office/drawing/2014/main" id="{4A1FF9F7-CD9B-3E67-501F-928CA31B6D1D}"/>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Helvetica" pitchFamily="2"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04CFF7BF-C6F6-7E09-2F5D-FB8610A74FBB}"/>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27970120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Slide – White, Red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2" name="Title 1">
            <a:extLst>
              <a:ext uri="{FF2B5EF4-FFF2-40B4-BE49-F238E27FC236}">
                <a16:creationId xmlns:a16="http://schemas.microsoft.com/office/drawing/2014/main" id="{B96CB095-270D-97ED-16C2-9B230B8F3380}"/>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tx2"/>
                </a:solidFill>
                <a:latin typeface="Helvetica" pitchFamily="2"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73662D7A-7777-A5FD-DEE4-F88191949B5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1D1EE371-28CD-F2A9-92A5-633133548427}"/>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1D9D7FB5-AEC1-D737-62D3-238D849B386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423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Helvetica" pitchFamily="2"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3366805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Sub Brand, White, Gray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Helvetica" pitchFamily="2"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5C82065-D646-B727-19A1-F044C380B596}"/>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0CA78149-8BF2-69CC-576D-BE0F9F68DD1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237927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Endorsed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defRPr>
            </a:lvl1pPr>
          </a:lstStyle>
          <a:p>
            <a:r>
              <a:rPr lang="en-US" dirty="0"/>
              <a:t>Add your logo, re-crop and resize as needed</a:t>
            </a:r>
          </a:p>
        </p:txBody>
      </p:sp>
      <p:sp>
        <p:nvSpPr>
          <p:cNvPr id="4" name="Title 1">
            <a:extLst>
              <a:ext uri="{FF2B5EF4-FFF2-40B4-BE49-F238E27FC236}">
                <a16:creationId xmlns:a16="http://schemas.microsoft.com/office/drawing/2014/main" id="{41E296DD-1B13-D98E-27AF-005F248EE8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Helvetica" pitchFamily="2"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2B005292-39D5-523C-C41E-70D3546AE96C}"/>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E4460080-8332-537E-67D0-445106FEC61F}"/>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44635A93-6564-ADEF-6048-9E8C1D0BE05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3460065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Endorsed Brand, White,  Gray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Helvetica" pitchFamily="2"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2B69C17B-BB02-3108-D637-D723FE1BCCD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7FF7F33E-7AE1-3D61-54E6-F3EAA25683C4}"/>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Helvetica" pitchFamily="2" charset="0"/>
              </a:defRPr>
            </a:lvl1pPr>
          </a:lstStyle>
          <a:p>
            <a:r>
              <a:rPr lang="en-US" dirty="0"/>
              <a:t>Presentation Date</a:t>
            </a:r>
          </a:p>
        </p:txBody>
      </p:sp>
    </p:spTree>
    <p:extLst>
      <p:ext uri="{BB962C8B-B14F-4D97-AF65-F5344CB8AC3E}">
        <p14:creationId xmlns:p14="http://schemas.microsoft.com/office/powerpoint/2010/main" val="31052131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 White, Gray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4" name="Title 1">
            <a:extLst>
              <a:ext uri="{FF2B5EF4-FFF2-40B4-BE49-F238E27FC236}">
                <a16:creationId xmlns:a16="http://schemas.microsoft.com/office/drawing/2014/main" id="{764C8FD2-B36E-4547-BA9B-A1118D478979}"/>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Helvetica" pitchFamily="2"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CD259E7C-908B-A780-68F5-F2B1C81BE553}"/>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3"/>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50417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 White, Gray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2" name="Title 1">
            <a:extLst>
              <a:ext uri="{FF2B5EF4-FFF2-40B4-BE49-F238E27FC236}">
                <a16:creationId xmlns:a16="http://schemas.microsoft.com/office/drawing/2014/main" id="{26F1E197-5D52-1BEE-D008-06ED96E7BF1B}"/>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accent3"/>
                </a:solidFill>
                <a:latin typeface="Helvetica" pitchFamily="2"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3B517E05-4DDD-0D01-734E-3DE7A861723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8DC814A5-9BDD-158B-D8F6-CBAFB7B3680A}"/>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C7E1E4DD-5602-9E88-2C02-25456206D62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Helvetica" pitchFamily="2"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373F7D57-EF37-A702-AA25-5345A9CA56AA}"/>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Helvetica" pitchFamily="2" charset="0"/>
              </a:rPr>
              <a:pPr/>
              <a:t>‹#›</a:t>
            </a:fld>
            <a:endParaRPr lang="en-US" sz="1000" b="0" i="0" dirty="0">
              <a:solidFill>
                <a:schemeClr val="bg1"/>
              </a:solidFill>
              <a:latin typeface="Helvetica" pitchFamily="2" charset="0"/>
            </a:endParaRPr>
          </a:p>
        </p:txBody>
      </p:sp>
    </p:spTree>
    <p:extLst>
      <p:ext uri="{BB962C8B-B14F-4D97-AF65-F5344CB8AC3E}">
        <p14:creationId xmlns:p14="http://schemas.microsoft.com/office/powerpoint/2010/main" val="220964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Helvetica" pitchFamily="2" charset="0"/>
              </a:defRPr>
            </a:lvl1pPr>
          </a:lstStyle>
          <a:p>
            <a:r>
              <a:rPr lang="en-US" dirty="0"/>
              <a:t>“Quote Text – Max 180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Helvetica" pitchFamily="2"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Helvetica" pitchFamily="2" charset="0"/>
              </a:rPr>
              <a:pPr/>
              <a:t>‹#›</a:t>
            </a:fld>
            <a:endParaRPr lang="en-US" sz="1000" b="0" i="0" dirty="0">
              <a:solidFill>
                <a:schemeClr val="bg1"/>
              </a:solidFill>
              <a:latin typeface="Helvetica" pitchFamily="2" charset="0"/>
            </a:endParaRPr>
          </a:p>
        </p:txBody>
      </p:sp>
      <p:cxnSp>
        <p:nvCxnSpPr>
          <p:cNvPr id="4" name="Straight Connector 3">
            <a:extLst>
              <a:ext uri="{FF2B5EF4-FFF2-40B4-BE49-F238E27FC236}">
                <a16:creationId xmlns:a16="http://schemas.microsoft.com/office/drawing/2014/main" id="{C478DDD3-3229-C4C2-050D-B6AFCF902435}"/>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3">
            <a:extLst>
              <a:ext uri="{FF2B5EF4-FFF2-40B4-BE49-F238E27FC236}">
                <a16:creationId xmlns:a16="http://schemas.microsoft.com/office/drawing/2014/main" id="{E121F57E-7A3D-523B-1263-2147287CBB0E}"/>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3" name="Text Placeholder 3">
            <a:extLst>
              <a:ext uri="{FF2B5EF4-FFF2-40B4-BE49-F238E27FC236}">
                <a16:creationId xmlns:a16="http://schemas.microsoft.com/office/drawing/2014/main" id="{86CD48A0-01A4-BD36-D9AD-53422DD1D5A8}"/>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spTree>
    <p:extLst>
      <p:ext uri="{BB962C8B-B14F-4D97-AF65-F5344CB8AC3E}">
        <p14:creationId xmlns:p14="http://schemas.microsoft.com/office/powerpoint/2010/main" val="5613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sp>
        <p:nvSpPr>
          <p:cNvPr id="3" name="Content Placeholder 2">
            <a:extLst>
              <a:ext uri="{FF2B5EF4-FFF2-40B4-BE49-F238E27FC236}">
                <a16:creationId xmlns:a16="http://schemas.microsoft.com/office/drawing/2014/main" id="{E4284EB4-2DDE-A84F-F145-EF9B876934D2}"/>
              </a:ext>
            </a:extLst>
          </p:cNvPr>
          <p:cNvSpPr>
            <a:spLocks noGrp="1"/>
          </p:cNvSpPr>
          <p:nvPr>
            <p:ph idx="1" hasCustomPrompt="1"/>
          </p:nvPr>
        </p:nvSpPr>
        <p:spPr>
          <a:xfrm>
            <a:off x="6183085" y="250554"/>
            <a:ext cx="2533403" cy="5868674"/>
          </a:xfrm>
        </p:spPr>
        <p:txBody>
          <a:bodyPr>
            <a:normAutofit/>
          </a:bodyPr>
          <a:lstStyle>
            <a:lvl1pPr marL="0" indent="0">
              <a:lnSpc>
                <a:spcPct val="100000"/>
              </a:lnSpc>
              <a:spcBef>
                <a:spcPts val="0"/>
              </a:spcBef>
              <a:spcAft>
                <a:spcPts val="1600"/>
              </a:spcAft>
              <a:buNone/>
              <a:defRPr sz="1400" b="0" i="0">
                <a:latin typeface="Helvetica" pitchFamily="2"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 </a:t>
            </a:r>
          </a:p>
        </p:txBody>
      </p:sp>
      <p:sp>
        <p:nvSpPr>
          <p:cNvPr id="16" name="Content Placeholder 2">
            <a:extLst>
              <a:ext uri="{FF2B5EF4-FFF2-40B4-BE49-F238E27FC236}">
                <a16:creationId xmlns:a16="http://schemas.microsoft.com/office/drawing/2014/main" id="{47D94A36-DCC8-9687-455C-DF3D3D6A1B14}"/>
              </a:ext>
            </a:extLst>
          </p:cNvPr>
          <p:cNvSpPr>
            <a:spLocks noGrp="1"/>
          </p:cNvSpPr>
          <p:nvPr>
            <p:ph idx="10" hasCustomPrompt="1"/>
          </p:nvPr>
        </p:nvSpPr>
        <p:spPr>
          <a:xfrm>
            <a:off x="9116291" y="250554"/>
            <a:ext cx="2533403" cy="5868674"/>
          </a:xfrm>
        </p:spPr>
        <p:txBody>
          <a:bodyPr>
            <a:normAutofit/>
          </a:bodyPr>
          <a:lstStyle>
            <a:lvl1pPr marL="0" indent="0">
              <a:lnSpc>
                <a:spcPct val="100000"/>
              </a:lnSpc>
              <a:spcBef>
                <a:spcPts val="0"/>
              </a:spcBef>
              <a:spcAft>
                <a:spcPts val="1600"/>
              </a:spcAft>
              <a:buNone/>
              <a:defRPr sz="1400">
                <a:latin typeface="Helvetica" pitchFamily="2"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4" name="TextBox 3">
            <a:extLst>
              <a:ext uri="{FF2B5EF4-FFF2-40B4-BE49-F238E27FC236}">
                <a16:creationId xmlns:a16="http://schemas.microsoft.com/office/drawing/2014/main" id="{CFC19908-9DA8-0589-2D4C-7B455E1CBD1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24125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Shor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a:t>
            </a:r>
          </a:p>
        </p:txBody>
      </p:sp>
      <p:sp>
        <p:nvSpPr>
          <p:cNvPr id="5" name="Picture Placeholder 4">
            <a:extLst>
              <a:ext uri="{FF2B5EF4-FFF2-40B4-BE49-F238E27FC236}">
                <a16:creationId xmlns:a16="http://schemas.microsoft.com/office/drawing/2014/main" id="{1452277A-0FA6-549A-322C-412B23567CEC}"/>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Helvetica" pitchFamily="2" charset="0"/>
              </a:defRPr>
            </a:lvl1pPr>
          </a:lstStyle>
          <a:p>
            <a:r>
              <a:rPr lang="en-US" dirty="0"/>
              <a:t>Click the icon to add a photo</a:t>
            </a:r>
          </a:p>
        </p:txBody>
      </p:sp>
      <p:sp>
        <p:nvSpPr>
          <p:cNvPr id="3" name="TextBox 2">
            <a:extLst>
              <a:ext uri="{FF2B5EF4-FFF2-40B4-BE49-F238E27FC236}">
                <a16:creationId xmlns:a16="http://schemas.microsoft.com/office/drawing/2014/main" id="{6A82E874-5A2C-DFB4-74AB-49B738846856}"/>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29916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Longer Tex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4921068" cy="4351333"/>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800" b="0" i="0">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Small Slide Description Text – Max 520 characters</a:t>
            </a:r>
          </a:p>
        </p:txBody>
      </p:sp>
      <p:sp>
        <p:nvSpPr>
          <p:cNvPr id="6" name="Picture Placeholder 4">
            <a:extLst>
              <a:ext uri="{FF2B5EF4-FFF2-40B4-BE49-F238E27FC236}">
                <a16:creationId xmlns:a16="http://schemas.microsoft.com/office/drawing/2014/main" id="{9E043900-9E70-F92C-3F55-ABECBCF03CDD}"/>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Helvetica" pitchFamily="2" charset="0"/>
              </a:defRPr>
            </a:lvl1pPr>
          </a:lstStyle>
          <a:p>
            <a:r>
              <a:rPr lang="en-US" dirty="0"/>
              <a:t>Click the icon to add a photo</a:t>
            </a:r>
          </a:p>
        </p:txBody>
      </p:sp>
      <p:sp>
        <p:nvSpPr>
          <p:cNvPr id="4" name="TextBox 3">
            <a:extLst>
              <a:ext uri="{FF2B5EF4-FFF2-40B4-BE49-F238E27FC236}">
                <a16:creationId xmlns:a16="http://schemas.microsoft.com/office/drawing/2014/main" id="{E6A2FFC7-EE23-EAA4-A89F-FA7F579AC4CE}"/>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
        <p:nvSpPr>
          <p:cNvPr id="3" name="Title 1">
            <a:extLst>
              <a:ext uri="{FF2B5EF4-FFF2-40B4-BE49-F238E27FC236}">
                <a16:creationId xmlns:a16="http://schemas.microsoft.com/office/drawing/2014/main" id="{555E1B16-877C-A8E7-A098-DE2877C2B88A}"/>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Helvetica" pitchFamily="2" charset="0"/>
              </a:defRPr>
            </a:lvl1pPr>
          </a:lstStyle>
          <a:p>
            <a:r>
              <a:rPr lang="en-US" dirty="0"/>
              <a:t>Slide Title – Max 70 characters</a:t>
            </a:r>
          </a:p>
        </p:txBody>
      </p:sp>
    </p:spTree>
    <p:extLst>
      <p:ext uri="{BB962C8B-B14F-4D97-AF65-F5344CB8AC3E}">
        <p14:creationId xmlns:p14="http://schemas.microsoft.com/office/powerpoint/2010/main" val="21454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3F3A2D-940D-D013-017B-63694756DBC9}"/>
              </a:ext>
            </a:extLst>
          </p:cNvPr>
          <p:cNvSpPr/>
          <p:nvPr userDrawn="1"/>
        </p:nvSpPr>
        <p:spPr>
          <a:xfrm>
            <a:off x="3367314" y="330989"/>
            <a:ext cx="8506097" cy="575866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pitchFamily="2"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Helvetica" pitchFamily="2" charset="0"/>
              </a:rPr>
              <a:pPr/>
              <a:t>‹#›</a:t>
            </a:fld>
            <a:endParaRPr lang="en-US" sz="1000" b="0" i="0" dirty="0">
              <a:solidFill>
                <a:schemeClr val="tx1"/>
              </a:solidFill>
              <a:latin typeface="Helvetica" pitchFamily="2"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2439125" cy="5858885"/>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400" b="0" i="0">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Text – Max 400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3615559" y="613074"/>
            <a:ext cx="8029903" cy="5201130"/>
          </a:xfrm>
        </p:spPr>
        <p:txBody>
          <a:bodyPr/>
          <a:lstStyle>
            <a:lvl1pPr marL="0" indent="0" algn="ctr">
              <a:buNone/>
              <a:defRPr b="0" i="0">
                <a:latin typeface="Helvetica" pitchFamily="2" charset="0"/>
              </a:defRPr>
            </a:lvl1pPr>
          </a:lstStyle>
          <a:p>
            <a:r>
              <a:rPr lang="en-US" dirty="0"/>
              <a:t>Click the icon to add a chart</a:t>
            </a:r>
          </a:p>
        </p:txBody>
      </p:sp>
      <p:sp>
        <p:nvSpPr>
          <p:cNvPr id="2" name="TextBox 1">
            <a:extLst>
              <a:ext uri="{FF2B5EF4-FFF2-40B4-BE49-F238E27FC236}">
                <a16:creationId xmlns:a16="http://schemas.microsoft.com/office/drawing/2014/main" id="{E515F6BD-8143-5A5D-9B45-2A1A599431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Helvetica" pitchFamily="2" charset="0"/>
              </a:rPr>
              <a:t>Massachusetts Institute of Technology</a:t>
            </a:r>
          </a:p>
        </p:txBody>
      </p:sp>
    </p:spTree>
    <p:extLst>
      <p:ext uri="{BB962C8B-B14F-4D97-AF65-F5344CB8AC3E}">
        <p14:creationId xmlns:p14="http://schemas.microsoft.com/office/powerpoint/2010/main" val="22460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Helvetica" pitchFamily="2" charset="0"/>
              </a:defRPr>
            </a:lvl1pPr>
          </a:lstStyle>
          <a:p>
            <a:fld id="{663B815B-A8F6-D74A-9BCF-ECE7300C0FDA}" type="datetimeFigureOut">
              <a:rPr lang="en-US" smtClean="0"/>
              <a:pPr/>
              <a:t>12/1/2024</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Helvetica" pitchFamily="2"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42382777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83" r:id="rId5"/>
    <p:sldLayoutId id="2147483650" r:id="rId6"/>
    <p:sldLayoutId id="2147483676" r:id="rId7"/>
    <p:sldLayoutId id="2147483677" r:id="rId8"/>
    <p:sldLayoutId id="2147483656" r:id="rId9"/>
    <p:sldLayoutId id="2147483678" r:id="rId10"/>
    <p:sldLayoutId id="2147483679" r:id="rId11"/>
    <p:sldLayoutId id="2147483681" r:id="rId12"/>
    <p:sldLayoutId id="2147483682" r:id="rId13"/>
    <p:sldLayoutId id="2147483655" r:id="rId14"/>
    <p:sldLayoutId id="2147483674" r:id="rId15"/>
    <p:sldLayoutId id="2147483760" r:id="rId16"/>
    <p:sldLayoutId id="2147483761" r:id="rId17"/>
  </p:sldLayoutIdLst>
  <p:txStyles>
    <p:titleStyle>
      <a:lvl1pPr algn="l" defTabSz="914400" rtl="0" eaLnBrk="1" latinLnBrk="0" hangingPunct="1">
        <a:lnSpc>
          <a:spcPct val="90000"/>
        </a:lnSpc>
        <a:spcBef>
          <a:spcPct val="0"/>
        </a:spcBef>
        <a:buNone/>
        <a:defRPr sz="4200" b="1" i="0" kern="1200">
          <a:solidFill>
            <a:schemeClr val="tx1"/>
          </a:solidFill>
          <a:latin typeface="Helvetica" pitchFamily="2" charset="0"/>
          <a:ea typeface="+mj-ea"/>
          <a:cs typeface="+mj-cs"/>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Helvetica" pitchFamily="2" charset="0"/>
              </a:defRPr>
            </a:lvl1pPr>
          </a:lstStyle>
          <a:p>
            <a:fld id="{663B815B-A8F6-D74A-9BCF-ECE7300C0FDA}" type="datetimeFigureOut">
              <a:rPr lang="en-US" smtClean="0"/>
              <a:pPr/>
              <a:t>12/1/2024</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Helvetica" pitchFamily="2"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2491871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71" r:id="rId4"/>
    <p:sldLayoutId id="2147483684" r:id="rId5"/>
  </p:sldLayoutIdLst>
  <p:txStyles>
    <p:titleStyle>
      <a:lvl1pPr algn="l" defTabSz="914400" rtl="0" eaLnBrk="1" latinLnBrk="0" hangingPunct="1">
        <a:lnSpc>
          <a:spcPct val="90000"/>
        </a:lnSpc>
        <a:spcBef>
          <a:spcPct val="0"/>
        </a:spcBef>
        <a:buNone/>
        <a:defRPr sz="4200" b="1" i="0" kern="1200">
          <a:solidFill>
            <a:schemeClr val="tx1"/>
          </a:solidFill>
          <a:latin typeface="Helvetica" pitchFamily="2" charset="0"/>
          <a:ea typeface="+mj-ea"/>
          <a:cs typeface="+mj-cs"/>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Helvetica" pitchFamily="2" charset="0"/>
              </a:defRPr>
            </a:lvl1pPr>
          </a:lstStyle>
          <a:p>
            <a:fld id="{663B815B-A8F6-D74A-9BCF-ECE7300C0FDA}" type="datetimeFigureOut">
              <a:rPr lang="en-US" smtClean="0"/>
              <a:pPr/>
              <a:t>12/1/2024</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Helvetica" pitchFamily="2"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5106107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3" r:id="rId4"/>
    <p:sldLayoutId id="2147483685" r:id="rId5"/>
  </p:sldLayoutIdLst>
  <p:txStyles>
    <p:titleStyle>
      <a:lvl1pPr algn="l" defTabSz="914400" rtl="0" eaLnBrk="1" latinLnBrk="0" hangingPunct="1">
        <a:lnSpc>
          <a:spcPct val="90000"/>
        </a:lnSpc>
        <a:spcBef>
          <a:spcPct val="0"/>
        </a:spcBef>
        <a:buNone/>
        <a:defRPr sz="4200" b="1" i="0" kern="1200">
          <a:solidFill>
            <a:schemeClr val="tx1"/>
          </a:solidFill>
          <a:latin typeface="Helvetica" pitchFamily="2" charset="0"/>
          <a:ea typeface="+mj-ea"/>
          <a:cs typeface="+mj-cs"/>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Helvetica" pitchFamily="2" charset="0"/>
              </a:defRPr>
            </a:lvl1pPr>
          </a:lstStyle>
          <a:p>
            <a:fld id="{663B815B-A8F6-D74A-9BCF-ECE7300C0FDA}" type="datetimeFigureOut">
              <a:rPr lang="en-US" smtClean="0"/>
              <a:pPr/>
              <a:t>12/1/2024</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Helvetica" pitchFamily="2"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666529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72" r:id="rId4"/>
    <p:sldLayoutId id="2147483686" r:id="rId5"/>
  </p:sldLayoutIdLst>
  <p:txStyles>
    <p:titleStyle>
      <a:lvl1pPr algn="l" defTabSz="914400" rtl="0" eaLnBrk="1" latinLnBrk="0" hangingPunct="1">
        <a:lnSpc>
          <a:spcPct val="90000"/>
        </a:lnSpc>
        <a:spcBef>
          <a:spcPct val="0"/>
        </a:spcBef>
        <a:buNone/>
        <a:defRPr sz="4200" b="1" i="0" kern="1200">
          <a:solidFill>
            <a:schemeClr val="tx1"/>
          </a:solidFill>
          <a:latin typeface="Helvetica" pitchFamily="2" charset="0"/>
          <a:ea typeface="+mj-ea"/>
          <a:cs typeface="+mj-cs"/>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39/C7CP07924A" TargetMode="External"/><Relationship Id="rId3" Type="http://schemas.openxmlformats.org/officeDocument/2006/relationships/notesSlide" Target="../notesSlides/notesSlide9.xml"/><Relationship Id="rId7" Type="http://schemas.openxmlformats.org/officeDocument/2006/relationships/image" Target="../media/image32.wmf"/><Relationship Id="rId12" Type="http://schemas.openxmlformats.org/officeDocument/2006/relationships/image" Target="../media/image36.jpg"/><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5.jpg"/><Relationship Id="rId5" Type="http://schemas.openxmlformats.org/officeDocument/2006/relationships/image" Target="../media/image31.wmf"/><Relationship Id="rId10" Type="http://schemas.openxmlformats.org/officeDocument/2006/relationships/image" Target="../media/image34.jpg"/><Relationship Id="rId4" Type="http://schemas.openxmlformats.org/officeDocument/2006/relationships/oleObject" Target="../embeddings/oleObject10.bin"/><Relationship Id="rId9" Type="http://schemas.openxmlformats.org/officeDocument/2006/relationships/image" Target="../media/image3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38.e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4.wmf"/><Relationship Id="rId18" Type="http://schemas.openxmlformats.org/officeDocument/2006/relationships/oleObject" Target="../embeddings/oleObject23.bin"/><Relationship Id="rId3" Type="http://schemas.openxmlformats.org/officeDocument/2006/relationships/image" Target="../media/image49.png"/><Relationship Id="rId21" Type="http://schemas.openxmlformats.org/officeDocument/2006/relationships/image" Target="../media/image48.wmf"/><Relationship Id="rId7" Type="http://schemas.openxmlformats.org/officeDocument/2006/relationships/image" Target="../media/image41.emf"/><Relationship Id="rId12" Type="http://schemas.openxmlformats.org/officeDocument/2006/relationships/oleObject" Target="../embeddings/oleObject20.bin"/><Relationship Id="rId17" Type="http://schemas.openxmlformats.org/officeDocument/2006/relationships/image" Target="../media/image46.wmf"/><Relationship Id="rId2" Type="http://schemas.openxmlformats.org/officeDocument/2006/relationships/slideLayout" Target="../slideLayouts/slideLayout6.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43.wmf"/><Relationship Id="rId5" Type="http://schemas.openxmlformats.org/officeDocument/2006/relationships/image" Target="../media/image20.emf"/><Relationship Id="rId15" Type="http://schemas.openxmlformats.org/officeDocument/2006/relationships/image" Target="../media/image45.wmf"/><Relationship Id="rId10" Type="http://schemas.openxmlformats.org/officeDocument/2006/relationships/oleObject" Target="../embeddings/oleObject19.bin"/><Relationship Id="rId19" Type="http://schemas.openxmlformats.org/officeDocument/2006/relationships/image" Target="../media/image47.wmf"/><Relationship Id="rId4" Type="http://schemas.openxmlformats.org/officeDocument/2006/relationships/oleObject" Target="../embeddings/oleObject16.bin"/><Relationship Id="rId9" Type="http://schemas.openxmlformats.org/officeDocument/2006/relationships/image" Target="../media/image42.wmf"/><Relationship Id="rId1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hyperlink" Target="https://doi.org/10.1063/5.018696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63/5.0186962"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57.jpg"/><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3.emf"/><Relationship Id="rId12"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png"/><Relationship Id="rId5" Type="http://schemas.openxmlformats.org/officeDocument/2006/relationships/image" Target="../media/image12.wmf"/><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22.wmf"/><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25.png"/><Relationship Id="rId5" Type="http://schemas.openxmlformats.org/officeDocument/2006/relationships/image" Target="../media/image21.wmf"/><Relationship Id="rId10" Type="http://schemas.openxmlformats.org/officeDocument/2006/relationships/image" Target="../media/image24.jpg"/><Relationship Id="rId4" Type="http://schemas.openxmlformats.org/officeDocument/2006/relationships/oleObject" Target="../embeddings/oleObject7.bin"/><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B0AF-0D9B-8BEF-179F-E0B495C79BA7}"/>
              </a:ext>
            </a:extLst>
          </p:cNvPr>
          <p:cNvSpPr>
            <a:spLocks noGrp="1"/>
          </p:cNvSpPr>
          <p:nvPr>
            <p:ph type="ctrTitle"/>
          </p:nvPr>
        </p:nvSpPr>
        <p:spPr>
          <a:xfrm>
            <a:off x="338958" y="1778261"/>
            <a:ext cx="9963805" cy="520907"/>
          </a:xfrm>
        </p:spPr>
        <p:txBody>
          <a:bodyPr/>
          <a:lstStyle/>
          <a:p>
            <a:r>
              <a:rPr lang="en-US" dirty="0"/>
              <a:t>Modeling ion transport in nanochannels</a:t>
            </a:r>
          </a:p>
        </p:txBody>
      </p:sp>
      <p:sp>
        <p:nvSpPr>
          <p:cNvPr id="3" name="Text Placeholder 2">
            <a:extLst>
              <a:ext uri="{FF2B5EF4-FFF2-40B4-BE49-F238E27FC236}">
                <a16:creationId xmlns:a16="http://schemas.microsoft.com/office/drawing/2014/main" id="{C179EAC6-0E6F-1A0A-7C9B-57EF02DD488B}"/>
              </a:ext>
            </a:extLst>
          </p:cNvPr>
          <p:cNvSpPr>
            <a:spLocks noGrp="1"/>
          </p:cNvSpPr>
          <p:nvPr>
            <p:ph type="body" idx="1"/>
          </p:nvPr>
        </p:nvSpPr>
        <p:spPr>
          <a:xfrm>
            <a:off x="338958" y="3085159"/>
            <a:ext cx="9963805" cy="1825486"/>
          </a:xfrm>
        </p:spPr>
        <p:txBody>
          <a:bodyPr/>
          <a:lstStyle/>
          <a:p>
            <a:r>
              <a:rPr lang="en-US" dirty="0"/>
              <a:t>10.585 Course Project</a:t>
            </a:r>
          </a:p>
          <a:p>
            <a:endParaRPr lang="en-US" dirty="0"/>
          </a:p>
        </p:txBody>
      </p:sp>
      <p:sp>
        <p:nvSpPr>
          <p:cNvPr id="7" name="Text Placeholder 6">
            <a:extLst>
              <a:ext uri="{FF2B5EF4-FFF2-40B4-BE49-F238E27FC236}">
                <a16:creationId xmlns:a16="http://schemas.microsoft.com/office/drawing/2014/main" id="{8E15B191-8E64-F10E-2E79-55312D21347F}"/>
              </a:ext>
            </a:extLst>
          </p:cNvPr>
          <p:cNvSpPr>
            <a:spLocks noGrp="1"/>
          </p:cNvSpPr>
          <p:nvPr>
            <p:ph type="body" sz="quarter" idx="12"/>
          </p:nvPr>
        </p:nvSpPr>
        <p:spPr/>
        <p:txBody>
          <a:bodyPr/>
          <a:lstStyle/>
          <a:p>
            <a:r>
              <a:rPr lang="en-US" sz="1500" dirty="0"/>
              <a:t>Gaurav Awasthi</a:t>
            </a:r>
          </a:p>
          <a:p>
            <a:r>
              <a:rPr lang="en-US" sz="1500" dirty="0"/>
              <a:t>First-year PhD student, MIT ChemE</a:t>
            </a:r>
          </a:p>
        </p:txBody>
      </p:sp>
      <p:sp>
        <p:nvSpPr>
          <p:cNvPr id="9" name="Text Placeholder 8">
            <a:extLst>
              <a:ext uri="{FF2B5EF4-FFF2-40B4-BE49-F238E27FC236}">
                <a16:creationId xmlns:a16="http://schemas.microsoft.com/office/drawing/2014/main" id="{D8BCEA3C-4CD4-363E-48AA-86106920E881}"/>
              </a:ext>
            </a:extLst>
          </p:cNvPr>
          <p:cNvSpPr>
            <a:spLocks noGrp="1"/>
          </p:cNvSpPr>
          <p:nvPr>
            <p:ph type="body" sz="quarter" idx="13"/>
          </p:nvPr>
        </p:nvSpPr>
        <p:spPr/>
        <p:txBody>
          <a:bodyPr/>
          <a:lstStyle/>
          <a:p>
            <a:r>
              <a:rPr lang="en-US" sz="1500" dirty="0"/>
              <a:t>Dec 5, 2024</a:t>
            </a:r>
          </a:p>
        </p:txBody>
      </p:sp>
    </p:spTree>
    <p:extLst>
      <p:ext uri="{BB962C8B-B14F-4D97-AF65-F5344CB8AC3E}">
        <p14:creationId xmlns:p14="http://schemas.microsoft.com/office/powerpoint/2010/main" val="165777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3" y="223660"/>
            <a:ext cx="5195064" cy="854026"/>
          </a:xfrm>
        </p:spPr>
        <p:txBody>
          <a:bodyPr>
            <a:normAutofit/>
          </a:bodyPr>
          <a:lstStyle/>
          <a:p>
            <a:r>
              <a:rPr lang="en-US" sz="2400" dirty="0"/>
              <a:t>Electric potential-driven flow: Application of model to dataset</a:t>
            </a:r>
            <a:endParaRPr lang="en-US" dirty="0"/>
          </a:p>
        </p:txBody>
      </p:sp>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167137" y="1205989"/>
            <a:ext cx="5893203" cy="2174568"/>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t>System Characteristics</a:t>
            </a:r>
          </a:p>
          <a:p>
            <a:r>
              <a:rPr lang="en-US" sz="1600" dirty="0"/>
              <a:t>Rectangular cross-section, pristine graphene</a:t>
            </a:r>
          </a:p>
          <a:p>
            <a:r>
              <a:rPr lang="en-US" sz="1600" dirty="0"/>
              <a:t>Width = 120 nm</a:t>
            </a:r>
          </a:p>
          <a:p>
            <a:r>
              <a:rPr lang="en-US" sz="1600" dirty="0"/>
              <a:t>Height = 3 nm</a:t>
            </a:r>
          </a:p>
          <a:p>
            <a:r>
              <a:rPr lang="en-US" sz="1600" dirty="0"/>
              <a:t>Average length ~ 9.6 microns</a:t>
            </a:r>
          </a:p>
        </p:txBody>
      </p:sp>
      <p:sp>
        <p:nvSpPr>
          <p:cNvPr id="15" name="TextBox 14">
            <a:extLst>
              <a:ext uri="{FF2B5EF4-FFF2-40B4-BE49-F238E27FC236}">
                <a16:creationId xmlns:a16="http://schemas.microsoft.com/office/drawing/2014/main" id="{AC499FAE-B9FD-48B1-AFC9-0A0F43816B8F}"/>
              </a:ext>
            </a:extLst>
          </p:cNvPr>
          <p:cNvSpPr txBox="1"/>
          <p:nvPr/>
        </p:nvSpPr>
        <p:spPr>
          <a:xfrm>
            <a:off x="2620828" y="6341281"/>
            <a:ext cx="9571172" cy="523220"/>
          </a:xfrm>
          <a:prstGeom prst="rect">
            <a:avLst/>
          </a:prstGeom>
          <a:noFill/>
        </p:spPr>
        <p:txBody>
          <a:bodyPr wrap="square">
            <a:spAutoFit/>
          </a:bodyPr>
          <a:lstStyle/>
          <a:p>
            <a:r>
              <a:rPr lang="en-US" sz="1400" b="0" i="0" dirty="0">
                <a:solidFill>
                  <a:srgbClr val="222222"/>
                </a:solidFill>
                <a:effectLst/>
                <a:latin typeface="-apple-system"/>
              </a:rPr>
              <a:t>Data from: Emmerich, T., Vasu, K.S., </a:t>
            </a:r>
            <a:r>
              <a:rPr lang="en-US" sz="1400" b="0" i="0" dirty="0" err="1">
                <a:solidFill>
                  <a:srgbClr val="222222"/>
                </a:solidFill>
                <a:effectLst/>
                <a:latin typeface="-apple-system"/>
              </a:rPr>
              <a:t>Niguès</a:t>
            </a:r>
            <a:r>
              <a:rPr lang="en-US" sz="1400" b="0" i="0" dirty="0">
                <a:solidFill>
                  <a:srgbClr val="222222"/>
                </a:solidFill>
                <a:effectLst/>
                <a:latin typeface="-apple-system"/>
              </a:rPr>
              <a:t>, A. </a:t>
            </a:r>
            <a:r>
              <a:rPr lang="en-US" sz="1400" b="0" i="1" dirty="0">
                <a:solidFill>
                  <a:srgbClr val="222222"/>
                </a:solidFill>
                <a:effectLst/>
                <a:latin typeface="-apple-system"/>
              </a:rPr>
              <a:t>et al.</a:t>
            </a:r>
            <a:r>
              <a:rPr lang="en-US" sz="1400" b="0" i="0" dirty="0">
                <a:solidFill>
                  <a:srgbClr val="222222"/>
                </a:solidFill>
                <a:effectLst/>
                <a:latin typeface="-apple-system"/>
              </a:rPr>
              <a:t> Enhanced nanofluidic transport in activated carbon </a:t>
            </a:r>
            <a:r>
              <a:rPr lang="en-US" sz="1400" b="0" i="0" dirty="0" err="1">
                <a:solidFill>
                  <a:srgbClr val="222222"/>
                </a:solidFill>
                <a:effectLst/>
                <a:latin typeface="-apple-system"/>
              </a:rPr>
              <a:t>nanoconduits</a:t>
            </a:r>
            <a:r>
              <a:rPr lang="en-US" sz="1400" b="0" i="0" dirty="0">
                <a:solidFill>
                  <a:srgbClr val="222222"/>
                </a:solidFill>
                <a:effectLst/>
                <a:latin typeface="-apple-system"/>
              </a:rPr>
              <a:t>. </a:t>
            </a:r>
            <a:r>
              <a:rPr lang="en-US" sz="1400" b="0" i="1" dirty="0">
                <a:solidFill>
                  <a:srgbClr val="222222"/>
                </a:solidFill>
                <a:effectLst/>
                <a:latin typeface="-apple-system"/>
              </a:rPr>
              <a:t>Nat. Mater.</a:t>
            </a:r>
            <a:r>
              <a:rPr lang="en-US" sz="1400" b="0" i="0" dirty="0">
                <a:solidFill>
                  <a:srgbClr val="222222"/>
                </a:solidFill>
                <a:effectLst/>
                <a:latin typeface="-apple-system"/>
              </a:rPr>
              <a:t> </a:t>
            </a:r>
            <a:r>
              <a:rPr lang="en-US" sz="1400" b="1" i="0" dirty="0">
                <a:solidFill>
                  <a:srgbClr val="222222"/>
                </a:solidFill>
                <a:effectLst/>
                <a:latin typeface="-apple-system"/>
              </a:rPr>
              <a:t>21</a:t>
            </a:r>
            <a:r>
              <a:rPr lang="en-US" sz="1400" b="0" i="0" dirty="0">
                <a:solidFill>
                  <a:srgbClr val="222222"/>
                </a:solidFill>
                <a:effectLst/>
                <a:latin typeface="-apple-system"/>
              </a:rPr>
              <a:t>, 696–702 (2022). https://doi.org/10.1038/s41563-022-01229-x</a:t>
            </a:r>
            <a:endParaRPr lang="en-US" sz="1400" dirty="0"/>
          </a:p>
        </p:txBody>
      </p:sp>
      <p:sp>
        <p:nvSpPr>
          <p:cNvPr id="17" name="TextBox 16">
            <a:extLst>
              <a:ext uri="{FF2B5EF4-FFF2-40B4-BE49-F238E27FC236}">
                <a16:creationId xmlns:a16="http://schemas.microsoft.com/office/drawing/2014/main" id="{0B754807-0662-4BC1-8547-0B40A7B3838D}"/>
              </a:ext>
            </a:extLst>
          </p:cNvPr>
          <p:cNvSpPr txBox="1"/>
          <p:nvPr/>
        </p:nvSpPr>
        <p:spPr>
          <a:xfrm>
            <a:off x="202796" y="4620729"/>
            <a:ext cx="6598818" cy="1815882"/>
          </a:xfrm>
          <a:prstGeom prst="rect">
            <a:avLst/>
          </a:prstGeom>
          <a:noFill/>
        </p:spPr>
        <p:txBody>
          <a:bodyPr wrap="square">
            <a:spAutoFit/>
          </a:bodyPr>
          <a:lstStyle/>
          <a:p>
            <a:r>
              <a:rPr lang="en-US" sz="1600" b="1" u="sng" dirty="0">
                <a:latin typeface="Helvetica" panose="020B0604020202020204" pitchFamily="34" charset="0"/>
                <a:cs typeface="Helvetica" panose="020B0604020202020204" pitchFamily="34" charset="0"/>
              </a:rPr>
              <a:t>Possible reasons for discrepancy</a:t>
            </a:r>
          </a:p>
          <a:p>
            <a:endParaRPr lang="en-US" sz="1600" b="1" u="sng"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“Hydraulic diameter” approximation may not be appropriate</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Different length of channel (factor of 100)</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Relative importance of entrance effects</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Different voltage regimes</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Surface charge driven conductivity</a:t>
            </a:r>
          </a:p>
        </p:txBody>
      </p:sp>
      <p:sp>
        <p:nvSpPr>
          <p:cNvPr id="19" name="Content Placeholder 2">
            <a:extLst>
              <a:ext uri="{FF2B5EF4-FFF2-40B4-BE49-F238E27FC236}">
                <a16:creationId xmlns:a16="http://schemas.microsoft.com/office/drawing/2014/main" id="{130AE5F7-F43B-4750-B200-A4C0731F8495}"/>
              </a:ext>
            </a:extLst>
          </p:cNvPr>
          <p:cNvSpPr txBox="1">
            <a:spLocks/>
          </p:cNvSpPr>
          <p:nvPr/>
        </p:nvSpPr>
        <p:spPr>
          <a:xfrm>
            <a:off x="202796" y="4583033"/>
            <a:ext cx="5893203" cy="1265422"/>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b="1" u="sng" dirty="0"/>
          </a:p>
        </p:txBody>
      </p:sp>
      <mc:AlternateContent xmlns:mc="http://schemas.openxmlformats.org/markup-compatibility/2006">
        <mc:Choice xmlns:a14="http://schemas.microsoft.com/office/drawing/2010/main" Requires="a14">
          <p:graphicFrame>
            <p:nvGraphicFramePr>
              <p:cNvPr id="20" name="Table 8">
                <a:extLst>
                  <a:ext uri="{FF2B5EF4-FFF2-40B4-BE49-F238E27FC236}">
                    <a16:creationId xmlns:a16="http://schemas.microsoft.com/office/drawing/2014/main" id="{9BC553EF-510E-461F-8C97-1221F6318000}"/>
                  </a:ext>
                </a:extLst>
              </p:cNvPr>
              <p:cNvGraphicFramePr>
                <a:graphicFrameLocks noGrp="1"/>
              </p:cNvGraphicFramePr>
              <p:nvPr>
                <p:extLst>
                  <p:ext uri="{D42A27DB-BD31-4B8C-83A1-F6EECF244321}">
                    <p14:modId xmlns:p14="http://schemas.microsoft.com/office/powerpoint/2010/main" val="3079502170"/>
                  </p:ext>
                </p:extLst>
              </p:nvPr>
            </p:nvGraphicFramePr>
            <p:xfrm>
              <a:off x="9291178" y="4425172"/>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48980">
                    <a:tc>
                      <a:txBody>
                        <a:bodyPr/>
                        <a:lstStyle/>
                        <a:p>
                          <a:r>
                            <a:rPr lang="en-US" dirty="0"/>
                            <a:t>Conc (mM)</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4216921161"/>
                      </a:ext>
                    </a:extLst>
                  </a:tr>
                  <a:tr h="348980">
                    <a:tc>
                      <a:txBody>
                        <a:bodyPr/>
                        <a:lstStyle/>
                        <a:p>
                          <a:r>
                            <a:rPr lang="en-US" dirty="0"/>
                            <a:t>1</a:t>
                          </a:r>
                        </a:p>
                      </a:txBody>
                      <a:tcPr/>
                    </a:tc>
                    <a:tc>
                      <a:txBody>
                        <a:bodyPr/>
                        <a:lstStyle/>
                        <a:p>
                          <a:r>
                            <a:rPr lang="en-US" dirty="0"/>
                            <a:t>0.06</a:t>
                          </a:r>
                        </a:p>
                      </a:txBody>
                      <a:tcPr/>
                    </a:tc>
                    <a:extLst>
                      <a:ext uri="{0D108BD9-81ED-4DB2-BD59-A6C34878D82A}">
                        <a16:rowId xmlns:a16="http://schemas.microsoft.com/office/drawing/2014/main" val="4224057424"/>
                      </a:ext>
                    </a:extLst>
                  </a:tr>
                  <a:tr h="348980">
                    <a:tc>
                      <a:txBody>
                        <a:bodyPr/>
                        <a:lstStyle/>
                        <a:p>
                          <a:r>
                            <a:rPr lang="en-US" dirty="0"/>
                            <a:t>10</a:t>
                          </a:r>
                        </a:p>
                      </a:txBody>
                      <a:tcPr/>
                    </a:tc>
                    <a:tc>
                      <a:txBody>
                        <a:bodyPr/>
                        <a:lstStyle/>
                        <a:p>
                          <a:r>
                            <a:rPr lang="en-US" dirty="0"/>
                            <a:t>0.17</a:t>
                          </a:r>
                        </a:p>
                      </a:txBody>
                      <a:tcPr/>
                    </a:tc>
                    <a:extLst>
                      <a:ext uri="{0D108BD9-81ED-4DB2-BD59-A6C34878D82A}">
                        <a16:rowId xmlns:a16="http://schemas.microsoft.com/office/drawing/2014/main" val="653761393"/>
                      </a:ext>
                    </a:extLst>
                  </a:tr>
                  <a:tr h="348980">
                    <a:tc>
                      <a:txBody>
                        <a:bodyPr/>
                        <a:lstStyle/>
                        <a:p>
                          <a:r>
                            <a:rPr lang="en-US" dirty="0"/>
                            <a:t>100</a:t>
                          </a:r>
                        </a:p>
                      </a:txBody>
                      <a:tcPr/>
                    </a:tc>
                    <a:tc>
                      <a:txBody>
                        <a:bodyPr/>
                        <a:lstStyle/>
                        <a:p>
                          <a:r>
                            <a:rPr lang="en-US" dirty="0"/>
                            <a:t>0.31</a:t>
                          </a:r>
                        </a:p>
                      </a:txBody>
                      <a:tcPr/>
                    </a:tc>
                    <a:extLst>
                      <a:ext uri="{0D108BD9-81ED-4DB2-BD59-A6C34878D82A}">
                        <a16:rowId xmlns:a16="http://schemas.microsoft.com/office/drawing/2014/main" val="2683244978"/>
                      </a:ext>
                    </a:extLst>
                  </a:tr>
                  <a:tr h="348980">
                    <a:tc>
                      <a:txBody>
                        <a:bodyPr/>
                        <a:lstStyle/>
                        <a:p>
                          <a:r>
                            <a:rPr lang="en-US" dirty="0"/>
                            <a:t>300</a:t>
                          </a:r>
                        </a:p>
                      </a:txBody>
                      <a:tcPr/>
                    </a:tc>
                    <a:tc>
                      <a:txBody>
                        <a:bodyPr/>
                        <a:lstStyle/>
                        <a:p>
                          <a:r>
                            <a:rPr lang="en-US" dirty="0"/>
                            <a:t>0.48</a:t>
                          </a:r>
                        </a:p>
                      </a:txBody>
                      <a:tcPr/>
                    </a:tc>
                    <a:extLst>
                      <a:ext uri="{0D108BD9-81ED-4DB2-BD59-A6C34878D82A}">
                        <a16:rowId xmlns:a16="http://schemas.microsoft.com/office/drawing/2014/main" val="3140901546"/>
                      </a:ext>
                    </a:extLst>
                  </a:tr>
                </a:tbl>
              </a:graphicData>
            </a:graphic>
          </p:graphicFrame>
        </mc:Choice>
        <mc:Fallback>
          <p:graphicFrame>
            <p:nvGraphicFramePr>
              <p:cNvPr id="20" name="Table 8">
                <a:extLst>
                  <a:ext uri="{FF2B5EF4-FFF2-40B4-BE49-F238E27FC236}">
                    <a16:creationId xmlns:a16="http://schemas.microsoft.com/office/drawing/2014/main" id="{9BC553EF-510E-461F-8C97-1221F6318000}"/>
                  </a:ext>
                </a:extLst>
              </p:cNvPr>
              <p:cNvGraphicFramePr>
                <a:graphicFrameLocks noGrp="1"/>
              </p:cNvGraphicFramePr>
              <p:nvPr>
                <p:extLst>
                  <p:ext uri="{D42A27DB-BD31-4B8C-83A1-F6EECF244321}">
                    <p14:modId xmlns:p14="http://schemas.microsoft.com/office/powerpoint/2010/main" val="3079502170"/>
                  </p:ext>
                </p:extLst>
              </p:nvPr>
            </p:nvGraphicFramePr>
            <p:xfrm>
              <a:off x="9291178" y="4425172"/>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65760">
                    <a:tc>
                      <a:txBody>
                        <a:bodyPr/>
                        <a:lstStyle/>
                        <a:p>
                          <a:r>
                            <a:rPr lang="en-US" dirty="0"/>
                            <a:t>Conc (mM)</a:t>
                          </a:r>
                        </a:p>
                      </a:txBody>
                      <a:tcPr/>
                    </a:tc>
                    <a:tc>
                      <a:txBody>
                        <a:bodyPr/>
                        <a:lstStyle/>
                        <a:p>
                          <a:endParaRPr lang="en-US"/>
                        </a:p>
                      </a:txBody>
                      <a:tcPr>
                        <a:blipFill>
                          <a:blip r:embed="rId3"/>
                          <a:stretch>
                            <a:fillRect l="-172222" t="-8333" r="-3175" b="-428333"/>
                          </a:stretch>
                        </a:blipFill>
                      </a:tcPr>
                    </a:tc>
                    <a:extLst>
                      <a:ext uri="{0D108BD9-81ED-4DB2-BD59-A6C34878D82A}">
                        <a16:rowId xmlns:a16="http://schemas.microsoft.com/office/drawing/2014/main" val="4216921161"/>
                      </a:ext>
                    </a:extLst>
                  </a:tr>
                  <a:tr h="365760">
                    <a:tc>
                      <a:txBody>
                        <a:bodyPr/>
                        <a:lstStyle/>
                        <a:p>
                          <a:r>
                            <a:rPr lang="en-US" dirty="0"/>
                            <a:t>1</a:t>
                          </a:r>
                        </a:p>
                      </a:txBody>
                      <a:tcPr/>
                    </a:tc>
                    <a:tc>
                      <a:txBody>
                        <a:bodyPr/>
                        <a:lstStyle/>
                        <a:p>
                          <a:r>
                            <a:rPr lang="en-US" dirty="0"/>
                            <a:t>0.06</a:t>
                          </a:r>
                        </a:p>
                      </a:txBody>
                      <a:tcPr/>
                    </a:tc>
                    <a:extLst>
                      <a:ext uri="{0D108BD9-81ED-4DB2-BD59-A6C34878D82A}">
                        <a16:rowId xmlns:a16="http://schemas.microsoft.com/office/drawing/2014/main" val="4224057424"/>
                      </a:ext>
                    </a:extLst>
                  </a:tr>
                  <a:tr h="365760">
                    <a:tc>
                      <a:txBody>
                        <a:bodyPr/>
                        <a:lstStyle/>
                        <a:p>
                          <a:r>
                            <a:rPr lang="en-US" dirty="0"/>
                            <a:t>10</a:t>
                          </a:r>
                        </a:p>
                      </a:txBody>
                      <a:tcPr/>
                    </a:tc>
                    <a:tc>
                      <a:txBody>
                        <a:bodyPr/>
                        <a:lstStyle/>
                        <a:p>
                          <a:r>
                            <a:rPr lang="en-US" dirty="0"/>
                            <a:t>0.17</a:t>
                          </a:r>
                        </a:p>
                      </a:txBody>
                      <a:tcPr/>
                    </a:tc>
                    <a:extLst>
                      <a:ext uri="{0D108BD9-81ED-4DB2-BD59-A6C34878D82A}">
                        <a16:rowId xmlns:a16="http://schemas.microsoft.com/office/drawing/2014/main" val="653761393"/>
                      </a:ext>
                    </a:extLst>
                  </a:tr>
                  <a:tr h="365760">
                    <a:tc>
                      <a:txBody>
                        <a:bodyPr/>
                        <a:lstStyle/>
                        <a:p>
                          <a:r>
                            <a:rPr lang="en-US" dirty="0"/>
                            <a:t>100</a:t>
                          </a:r>
                        </a:p>
                      </a:txBody>
                      <a:tcPr/>
                    </a:tc>
                    <a:tc>
                      <a:txBody>
                        <a:bodyPr/>
                        <a:lstStyle/>
                        <a:p>
                          <a:r>
                            <a:rPr lang="en-US" dirty="0"/>
                            <a:t>0.31</a:t>
                          </a:r>
                        </a:p>
                      </a:txBody>
                      <a:tcPr/>
                    </a:tc>
                    <a:extLst>
                      <a:ext uri="{0D108BD9-81ED-4DB2-BD59-A6C34878D82A}">
                        <a16:rowId xmlns:a16="http://schemas.microsoft.com/office/drawing/2014/main" val="2683244978"/>
                      </a:ext>
                    </a:extLst>
                  </a:tr>
                  <a:tr h="365760">
                    <a:tc>
                      <a:txBody>
                        <a:bodyPr/>
                        <a:lstStyle/>
                        <a:p>
                          <a:r>
                            <a:rPr lang="en-US" dirty="0"/>
                            <a:t>300</a:t>
                          </a:r>
                        </a:p>
                      </a:txBody>
                      <a:tcPr/>
                    </a:tc>
                    <a:tc>
                      <a:txBody>
                        <a:bodyPr/>
                        <a:lstStyle/>
                        <a:p>
                          <a:r>
                            <a:rPr lang="en-US" dirty="0"/>
                            <a:t>0.48</a:t>
                          </a:r>
                        </a:p>
                      </a:txBody>
                      <a:tcPr/>
                    </a:tc>
                    <a:extLst>
                      <a:ext uri="{0D108BD9-81ED-4DB2-BD59-A6C34878D82A}">
                        <a16:rowId xmlns:a16="http://schemas.microsoft.com/office/drawing/2014/main" val="3140901546"/>
                      </a:ext>
                    </a:extLst>
                  </a:tr>
                </a:tbl>
              </a:graphicData>
            </a:graphic>
          </p:graphicFrame>
        </mc:Fallback>
      </mc:AlternateContent>
      <p:sp>
        <p:nvSpPr>
          <p:cNvPr id="21" name="Content Placeholder 2">
            <a:extLst>
              <a:ext uri="{FF2B5EF4-FFF2-40B4-BE49-F238E27FC236}">
                <a16:creationId xmlns:a16="http://schemas.microsoft.com/office/drawing/2014/main" id="{ABA08428-F092-4A39-925A-685F843BF99A}"/>
              </a:ext>
            </a:extLst>
          </p:cNvPr>
          <p:cNvSpPr txBox="1">
            <a:spLocks/>
          </p:cNvSpPr>
          <p:nvPr/>
        </p:nvSpPr>
        <p:spPr>
          <a:xfrm>
            <a:off x="167137" y="3354102"/>
            <a:ext cx="8184459" cy="1126480"/>
          </a:xfrm>
          <a:prstGeom prst="rect">
            <a:avLst/>
          </a:prstGeom>
        </p:spPr>
        <p:txBody>
          <a:bodyPr>
            <a:no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t>Results</a:t>
            </a:r>
          </a:p>
          <a:p>
            <a:r>
              <a:rPr lang="en-US" sz="1600" dirty="0"/>
              <a:t>Model is more accurate at higher concentration of charge carriers, maybe the higher concentrations of electrolyte overcome the lower surface conductivity of pristine channels</a:t>
            </a:r>
          </a:p>
        </p:txBody>
      </p:sp>
      <p:sp>
        <p:nvSpPr>
          <p:cNvPr id="22" name="TextBox 21">
            <a:extLst>
              <a:ext uri="{FF2B5EF4-FFF2-40B4-BE49-F238E27FC236}">
                <a16:creationId xmlns:a16="http://schemas.microsoft.com/office/drawing/2014/main" id="{2FEAAEC6-5499-40EA-B43C-384BDB984825}"/>
              </a:ext>
            </a:extLst>
          </p:cNvPr>
          <p:cNvSpPr txBox="1"/>
          <p:nvPr/>
        </p:nvSpPr>
        <p:spPr>
          <a:xfrm>
            <a:off x="7796758" y="292636"/>
            <a:ext cx="4440335" cy="369332"/>
          </a:xfrm>
          <a:prstGeom prst="rect">
            <a:avLst/>
          </a:prstGeom>
          <a:noFill/>
        </p:spPr>
        <p:txBody>
          <a:bodyPr wrap="square" lIns="0" rIns="0" rtlCol="0">
            <a:spAutoFit/>
          </a:bodyPr>
          <a:lstStyle/>
          <a:p>
            <a:pPr algn="ctr"/>
            <a:r>
              <a:rPr lang="en-US" dirty="0">
                <a:effectLst/>
                <a:latin typeface="Helvetica" pitchFamily="2" charset="0"/>
              </a:rPr>
              <a:t>Line: model; circle marker: data</a:t>
            </a:r>
          </a:p>
        </p:txBody>
      </p:sp>
      <p:pic>
        <p:nvPicPr>
          <p:cNvPr id="23" name="Picture 22">
            <a:extLst>
              <a:ext uri="{FF2B5EF4-FFF2-40B4-BE49-F238E27FC236}">
                <a16:creationId xmlns:a16="http://schemas.microsoft.com/office/drawing/2014/main" id="{209BAD52-B9BF-42DD-BF2C-EAF33C603DC7}"/>
              </a:ext>
            </a:extLst>
          </p:cNvPr>
          <p:cNvPicPr>
            <a:picLocks noChangeAspect="1"/>
          </p:cNvPicPr>
          <p:nvPr/>
        </p:nvPicPr>
        <p:blipFill>
          <a:blip r:embed="rId4"/>
          <a:stretch>
            <a:fillRect/>
          </a:stretch>
        </p:blipFill>
        <p:spPr>
          <a:xfrm>
            <a:off x="7886946" y="661968"/>
            <a:ext cx="4350147" cy="3262610"/>
          </a:xfrm>
          <a:prstGeom prst="rect">
            <a:avLst/>
          </a:prstGeom>
        </p:spPr>
      </p:pic>
    </p:spTree>
    <p:extLst>
      <p:ext uri="{BB962C8B-B14F-4D97-AF65-F5344CB8AC3E}">
        <p14:creationId xmlns:p14="http://schemas.microsoft.com/office/powerpoint/2010/main" val="275110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2" y="223660"/>
            <a:ext cx="5645883" cy="854026"/>
          </a:xfrm>
        </p:spPr>
        <p:txBody>
          <a:bodyPr>
            <a:normAutofit fontScale="90000"/>
          </a:bodyPr>
          <a:lstStyle/>
          <a:p>
            <a:r>
              <a:rPr lang="en-US" sz="2400" dirty="0"/>
              <a:t>Electric potential-driven flow: accounting for length and voltage effects</a:t>
            </a:r>
            <a:endParaRPr lang="en-US" dirty="0"/>
          </a:p>
        </p:txBody>
      </p:sp>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202797" y="1318656"/>
            <a:ext cx="5893203" cy="2586332"/>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Hypothetical system</a:t>
            </a:r>
          </a:p>
          <a:p>
            <a:r>
              <a:rPr lang="en-US" sz="1800" dirty="0"/>
              <a:t>Rectangular cross-section, activated carbon</a:t>
            </a:r>
          </a:p>
          <a:p>
            <a:r>
              <a:rPr lang="en-US" sz="1800" dirty="0"/>
              <a:t>Width = 100 nm</a:t>
            </a:r>
          </a:p>
          <a:p>
            <a:r>
              <a:rPr lang="en-US" sz="1800" dirty="0"/>
              <a:t>Height = 1 nm</a:t>
            </a:r>
          </a:p>
          <a:p>
            <a:r>
              <a:rPr lang="en-US" sz="1800" dirty="0"/>
              <a:t>Average length ~ 1 mm</a:t>
            </a:r>
          </a:p>
          <a:p>
            <a:r>
              <a:rPr lang="en-US" sz="1800" dirty="0"/>
              <a:t>Voltage range 200-1000 mV, same as Choi et al.</a:t>
            </a:r>
          </a:p>
        </p:txBody>
      </p:sp>
      <p:pic>
        <p:nvPicPr>
          <p:cNvPr id="5" name="Picture 4">
            <a:extLst>
              <a:ext uri="{FF2B5EF4-FFF2-40B4-BE49-F238E27FC236}">
                <a16:creationId xmlns:a16="http://schemas.microsoft.com/office/drawing/2014/main" id="{A5641454-3F6E-4A7D-B963-7CCD1FEA49FB}"/>
              </a:ext>
            </a:extLst>
          </p:cNvPr>
          <p:cNvPicPr>
            <a:picLocks noChangeAspect="1"/>
          </p:cNvPicPr>
          <p:nvPr/>
        </p:nvPicPr>
        <p:blipFill>
          <a:blip r:embed="rId3"/>
          <a:stretch>
            <a:fillRect/>
          </a:stretch>
        </p:blipFill>
        <p:spPr>
          <a:xfrm>
            <a:off x="7035762" y="621933"/>
            <a:ext cx="4953441" cy="3715081"/>
          </a:xfrm>
          <a:prstGeom prst="rect">
            <a:avLst/>
          </a:prstGeom>
        </p:spPr>
      </p:pic>
      <p:sp>
        <p:nvSpPr>
          <p:cNvPr id="16" name="Content Placeholder 2">
            <a:extLst>
              <a:ext uri="{FF2B5EF4-FFF2-40B4-BE49-F238E27FC236}">
                <a16:creationId xmlns:a16="http://schemas.microsoft.com/office/drawing/2014/main" id="{0025A3F3-6F49-47EC-8A04-B5F7A9899AE5}"/>
              </a:ext>
            </a:extLst>
          </p:cNvPr>
          <p:cNvSpPr txBox="1">
            <a:spLocks/>
          </p:cNvSpPr>
          <p:nvPr/>
        </p:nvSpPr>
        <p:spPr>
          <a:xfrm>
            <a:off x="202796" y="4246178"/>
            <a:ext cx="8773038" cy="1828801"/>
          </a:xfrm>
          <a:prstGeom prst="rect">
            <a:avLst/>
          </a:prstGeom>
        </p:spPr>
        <p:txBody>
          <a:bodyPr>
            <a:normAutofit fontScale="92500"/>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Results</a:t>
            </a:r>
          </a:p>
          <a:p>
            <a:r>
              <a:rPr lang="en-US" sz="1800" dirty="0"/>
              <a:t>Good fit similar to replication data</a:t>
            </a:r>
          </a:p>
          <a:p>
            <a:r>
              <a:rPr lang="en-US" sz="1800" dirty="0"/>
              <a:t>Indicates that the hydraulic diameter approximation is appropriate </a:t>
            </a:r>
          </a:p>
          <a:p>
            <a:r>
              <a:rPr lang="en-US" sz="1800" dirty="0"/>
              <a:t>Further implies that the Choi model is not appropriate for shorter length nanochannels</a:t>
            </a:r>
          </a:p>
        </p:txBody>
      </p:sp>
      <p:sp>
        <p:nvSpPr>
          <p:cNvPr id="18" name="TextBox 17">
            <a:extLst>
              <a:ext uri="{FF2B5EF4-FFF2-40B4-BE49-F238E27FC236}">
                <a16:creationId xmlns:a16="http://schemas.microsoft.com/office/drawing/2014/main" id="{9DA33662-2869-4730-A16C-0B3175F96631}"/>
              </a:ext>
            </a:extLst>
          </p:cNvPr>
          <p:cNvSpPr txBox="1"/>
          <p:nvPr/>
        </p:nvSpPr>
        <p:spPr>
          <a:xfrm>
            <a:off x="2667000" y="6269888"/>
            <a:ext cx="9209314" cy="523220"/>
          </a:xfrm>
          <a:prstGeom prst="rect">
            <a:avLst/>
          </a:prstGeom>
          <a:noFill/>
        </p:spPr>
        <p:txBody>
          <a:bodyPr wrap="square">
            <a:spAutoFit/>
          </a:bodyPr>
          <a:lstStyle/>
          <a:p>
            <a:r>
              <a:rPr lang="en-US" sz="1400" b="0" i="0" dirty="0">
                <a:solidFill>
                  <a:srgbClr val="222222"/>
                </a:solidFill>
                <a:effectLst/>
                <a:latin typeface="-apple-system"/>
              </a:rPr>
              <a:t>Data from: Choi, W., </a:t>
            </a:r>
            <a:r>
              <a:rPr lang="en-US" sz="1400" b="0" i="0" dirty="0" err="1">
                <a:solidFill>
                  <a:srgbClr val="222222"/>
                </a:solidFill>
                <a:effectLst/>
                <a:latin typeface="-apple-system"/>
              </a:rPr>
              <a:t>Ulissi</a:t>
            </a:r>
            <a:r>
              <a:rPr lang="en-US" sz="1400" b="0" i="0" dirty="0">
                <a:solidFill>
                  <a:srgbClr val="222222"/>
                </a:solidFill>
                <a:effectLst/>
                <a:latin typeface="-apple-system"/>
              </a:rPr>
              <a:t>, Z., Shimizu, S. </a:t>
            </a:r>
            <a:r>
              <a:rPr lang="en-US" sz="1400" b="0" i="1" dirty="0">
                <a:solidFill>
                  <a:srgbClr val="222222"/>
                </a:solidFill>
                <a:effectLst/>
                <a:latin typeface="-apple-system"/>
              </a:rPr>
              <a:t>et al.</a:t>
            </a:r>
            <a:r>
              <a:rPr lang="en-US" sz="1400" b="0" i="0" dirty="0">
                <a:solidFill>
                  <a:srgbClr val="222222"/>
                </a:solidFill>
                <a:effectLst/>
                <a:latin typeface="-apple-system"/>
              </a:rPr>
              <a:t> Diameter-dependent ion transport through the interior of isolated single-walled carbon nanotubes. </a:t>
            </a:r>
            <a:r>
              <a:rPr lang="en-US" sz="1400" b="0" i="1" dirty="0">
                <a:solidFill>
                  <a:srgbClr val="222222"/>
                </a:solidFill>
                <a:effectLst/>
                <a:latin typeface="-apple-system"/>
              </a:rPr>
              <a:t>Nat </a:t>
            </a:r>
            <a:r>
              <a:rPr lang="en-US" sz="1400" b="0" i="1" dirty="0" err="1">
                <a:solidFill>
                  <a:srgbClr val="222222"/>
                </a:solidFill>
                <a:effectLst/>
                <a:latin typeface="-apple-system"/>
              </a:rPr>
              <a:t>Commun</a:t>
            </a:r>
            <a:r>
              <a:rPr lang="en-US" sz="1400" b="0" i="0" dirty="0">
                <a:solidFill>
                  <a:srgbClr val="222222"/>
                </a:solidFill>
                <a:effectLst/>
                <a:latin typeface="-apple-system"/>
              </a:rPr>
              <a:t> </a:t>
            </a:r>
            <a:r>
              <a:rPr lang="en-US" sz="1400" b="1" i="0" dirty="0">
                <a:solidFill>
                  <a:srgbClr val="222222"/>
                </a:solidFill>
                <a:effectLst/>
                <a:latin typeface="-apple-system"/>
              </a:rPr>
              <a:t>4</a:t>
            </a:r>
            <a:r>
              <a:rPr lang="en-US" sz="1400" b="0" i="0" dirty="0">
                <a:solidFill>
                  <a:srgbClr val="222222"/>
                </a:solidFill>
                <a:effectLst/>
                <a:latin typeface="-apple-system"/>
              </a:rPr>
              <a:t>, 2397 (2013). https://doi.org/10.1038/ncomms3397</a:t>
            </a:r>
            <a:endParaRPr lang="en-US" sz="1400" dirty="0"/>
          </a:p>
        </p:txBody>
      </p:sp>
    </p:spTree>
    <p:extLst>
      <p:ext uri="{BB962C8B-B14F-4D97-AF65-F5344CB8AC3E}">
        <p14:creationId xmlns:p14="http://schemas.microsoft.com/office/powerpoint/2010/main" val="407392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3" y="223660"/>
            <a:ext cx="7201414" cy="854026"/>
          </a:xfrm>
        </p:spPr>
        <p:txBody>
          <a:bodyPr>
            <a:normAutofit/>
          </a:bodyPr>
          <a:lstStyle/>
          <a:p>
            <a:r>
              <a:rPr lang="en-US" sz="2400" dirty="0"/>
              <a:t>Electric potential-driven flow: accounting for entrance effects</a:t>
            </a:r>
            <a:endParaRPr lang="en-US" dirty="0"/>
          </a:p>
        </p:txBody>
      </p:sp>
      <p:sp>
        <p:nvSpPr>
          <p:cNvPr id="11" name="TextBox 10">
            <a:extLst>
              <a:ext uri="{FF2B5EF4-FFF2-40B4-BE49-F238E27FC236}">
                <a16:creationId xmlns:a16="http://schemas.microsoft.com/office/drawing/2014/main" id="{D3070748-6B28-42FF-B8DE-98575509E21C}"/>
              </a:ext>
            </a:extLst>
          </p:cNvPr>
          <p:cNvSpPr txBox="1"/>
          <p:nvPr/>
        </p:nvSpPr>
        <p:spPr>
          <a:xfrm>
            <a:off x="153309" y="3521567"/>
            <a:ext cx="4337673" cy="369332"/>
          </a:xfrm>
          <a:prstGeom prst="rect">
            <a:avLst/>
          </a:prstGeom>
          <a:noFill/>
        </p:spPr>
        <p:txBody>
          <a:bodyPr wrap="square" lIns="0" rIns="0" rtlCol="0">
            <a:spAutoFit/>
          </a:bodyPr>
          <a:lstStyle/>
          <a:p>
            <a:pPr algn="l"/>
            <a:r>
              <a:rPr lang="en-US" b="1" u="sng" dirty="0">
                <a:effectLst/>
                <a:latin typeface="Helvetica" pitchFamily="2" charset="0"/>
              </a:rPr>
              <a:t>Attempt to correct for entrance effects:</a:t>
            </a:r>
          </a:p>
        </p:txBody>
      </p:sp>
      <p:graphicFrame>
        <p:nvGraphicFramePr>
          <p:cNvPr id="13" name="Object 12">
            <a:extLst>
              <a:ext uri="{FF2B5EF4-FFF2-40B4-BE49-F238E27FC236}">
                <a16:creationId xmlns:a16="http://schemas.microsoft.com/office/drawing/2014/main" id="{CEEDDA65-46AB-4301-AD36-6F710707EC2F}"/>
              </a:ext>
            </a:extLst>
          </p:cNvPr>
          <p:cNvGraphicFramePr>
            <a:graphicFrameLocks noChangeAspect="1"/>
          </p:cNvGraphicFramePr>
          <p:nvPr>
            <p:extLst>
              <p:ext uri="{D42A27DB-BD31-4B8C-83A1-F6EECF244321}">
                <p14:modId xmlns:p14="http://schemas.microsoft.com/office/powerpoint/2010/main" val="1532999341"/>
              </p:ext>
            </p:extLst>
          </p:nvPr>
        </p:nvGraphicFramePr>
        <p:xfrm>
          <a:off x="115006" y="3848479"/>
          <a:ext cx="1701800" cy="768350"/>
        </p:xfrm>
        <a:graphic>
          <a:graphicData uri="http://schemas.openxmlformats.org/presentationml/2006/ole">
            <mc:AlternateContent xmlns:mc="http://schemas.openxmlformats.org/markup-compatibility/2006">
              <mc:Choice xmlns:v="urn:schemas-microsoft-com:vml" Requires="v">
                <p:oleObj spid="_x0000_s10300" name="Equation" r:id="rId4" imgW="1041120" imgH="469800" progId="Equation.DSMT4">
                  <p:embed/>
                </p:oleObj>
              </mc:Choice>
              <mc:Fallback>
                <p:oleObj name="Equation" r:id="rId4" imgW="1041120" imgH="469800" progId="Equation.DSMT4">
                  <p:embed/>
                  <p:pic>
                    <p:nvPicPr>
                      <p:cNvPr id="13" name="Object 12">
                        <a:extLst>
                          <a:ext uri="{FF2B5EF4-FFF2-40B4-BE49-F238E27FC236}">
                            <a16:creationId xmlns:a16="http://schemas.microsoft.com/office/drawing/2014/main" id="{CEEDDA65-46AB-4301-AD36-6F710707EC2F}"/>
                          </a:ext>
                        </a:extLst>
                      </p:cNvPr>
                      <p:cNvPicPr/>
                      <p:nvPr/>
                    </p:nvPicPr>
                    <p:blipFill>
                      <a:blip r:embed="rId5"/>
                      <a:stretch>
                        <a:fillRect/>
                      </a:stretch>
                    </p:blipFill>
                    <p:spPr>
                      <a:xfrm>
                        <a:off x="115006" y="3848479"/>
                        <a:ext cx="1701800" cy="76835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38FB0DB-9A35-4533-A40D-FCB6C8228745}"/>
              </a:ext>
            </a:extLst>
          </p:cNvPr>
          <p:cNvGraphicFramePr>
            <a:graphicFrameLocks noChangeAspect="1"/>
          </p:cNvGraphicFramePr>
          <p:nvPr>
            <p:extLst>
              <p:ext uri="{D42A27DB-BD31-4B8C-83A1-F6EECF244321}">
                <p14:modId xmlns:p14="http://schemas.microsoft.com/office/powerpoint/2010/main" val="676486876"/>
              </p:ext>
            </p:extLst>
          </p:nvPr>
        </p:nvGraphicFramePr>
        <p:xfrm>
          <a:off x="2076707" y="3954744"/>
          <a:ext cx="2145379" cy="854663"/>
        </p:xfrm>
        <a:graphic>
          <a:graphicData uri="http://schemas.openxmlformats.org/presentationml/2006/ole">
            <mc:AlternateContent xmlns:mc="http://schemas.openxmlformats.org/markup-compatibility/2006">
              <mc:Choice xmlns:v="urn:schemas-microsoft-com:vml" Requires="v">
                <p:oleObj spid="_x0000_s10301" name="Equation" r:id="rId6" imgW="1562040" imgH="622080" progId="Equation.DSMT4">
                  <p:embed/>
                </p:oleObj>
              </mc:Choice>
              <mc:Fallback>
                <p:oleObj name="Equation" r:id="rId6" imgW="1562040" imgH="622080" progId="Equation.DSMT4">
                  <p:embed/>
                  <p:pic>
                    <p:nvPicPr>
                      <p:cNvPr id="14" name="Object 13">
                        <a:extLst>
                          <a:ext uri="{FF2B5EF4-FFF2-40B4-BE49-F238E27FC236}">
                            <a16:creationId xmlns:a16="http://schemas.microsoft.com/office/drawing/2014/main" id="{B38FB0DB-9A35-4533-A40D-FCB6C8228745}"/>
                          </a:ext>
                        </a:extLst>
                      </p:cNvPr>
                      <p:cNvPicPr/>
                      <p:nvPr/>
                    </p:nvPicPr>
                    <p:blipFill>
                      <a:blip r:embed="rId7"/>
                      <a:stretch>
                        <a:fillRect/>
                      </a:stretch>
                    </p:blipFill>
                    <p:spPr>
                      <a:xfrm>
                        <a:off x="2076707" y="3954744"/>
                        <a:ext cx="2145379" cy="85466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AC499FAE-B9FD-48B1-AFC9-0A0F43816B8F}"/>
              </a:ext>
            </a:extLst>
          </p:cNvPr>
          <p:cNvSpPr txBox="1"/>
          <p:nvPr/>
        </p:nvSpPr>
        <p:spPr>
          <a:xfrm>
            <a:off x="2620828" y="6311081"/>
            <a:ext cx="9571172" cy="430887"/>
          </a:xfrm>
          <a:prstGeom prst="rect">
            <a:avLst/>
          </a:prstGeom>
          <a:noFill/>
        </p:spPr>
        <p:txBody>
          <a:bodyPr wrap="square">
            <a:spAutoFit/>
          </a:bodyPr>
          <a:lstStyle/>
          <a:p>
            <a:r>
              <a:rPr lang="en-US" sz="1100" b="0" i="0" dirty="0">
                <a:solidFill>
                  <a:srgbClr val="222222"/>
                </a:solidFill>
                <a:effectLst/>
                <a:latin typeface="-apple-system"/>
              </a:rPr>
              <a:t>Data from: Emmerich, T., Vasu, K.S., </a:t>
            </a:r>
            <a:r>
              <a:rPr lang="en-US" sz="1100" b="0" i="0" dirty="0" err="1">
                <a:solidFill>
                  <a:srgbClr val="222222"/>
                </a:solidFill>
                <a:effectLst/>
                <a:latin typeface="-apple-system"/>
              </a:rPr>
              <a:t>Niguès</a:t>
            </a:r>
            <a:r>
              <a:rPr lang="en-US" sz="1100" b="0" i="0" dirty="0">
                <a:solidFill>
                  <a:srgbClr val="222222"/>
                </a:solidFill>
                <a:effectLst/>
                <a:latin typeface="-apple-system"/>
              </a:rPr>
              <a:t>, A. </a:t>
            </a:r>
            <a:r>
              <a:rPr lang="en-US" sz="1100" b="0" i="1" dirty="0">
                <a:solidFill>
                  <a:srgbClr val="222222"/>
                </a:solidFill>
                <a:effectLst/>
                <a:latin typeface="-apple-system"/>
              </a:rPr>
              <a:t>et al.</a:t>
            </a:r>
            <a:r>
              <a:rPr lang="en-US" sz="1100" b="0" i="0" dirty="0">
                <a:solidFill>
                  <a:srgbClr val="222222"/>
                </a:solidFill>
                <a:effectLst/>
                <a:latin typeface="-apple-system"/>
              </a:rPr>
              <a:t> Enhanced nanofluidic transport in activated carbon </a:t>
            </a:r>
            <a:r>
              <a:rPr lang="en-US" sz="1100" b="0" i="0" dirty="0" err="1">
                <a:solidFill>
                  <a:srgbClr val="222222"/>
                </a:solidFill>
                <a:effectLst/>
                <a:latin typeface="-apple-system"/>
              </a:rPr>
              <a:t>nanoconduits</a:t>
            </a:r>
            <a:r>
              <a:rPr lang="en-US" sz="1100" b="0" i="0" dirty="0">
                <a:solidFill>
                  <a:srgbClr val="222222"/>
                </a:solidFill>
                <a:effectLst/>
                <a:latin typeface="-apple-system"/>
              </a:rPr>
              <a:t>. </a:t>
            </a:r>
            <a:r>
              <a:rPr lang="en-US" sz="1100" b="0" i="1" dirty="0">
                <a:solidFill>
                  <a:srgbClr val="222222"/>
                </a:solidFill>
                <a:effectLst/>
                <a:latin typeface="-apple-system"/>
              </a:rPr>
              <a:t>Nat. Mater.</a:t>
            </a:r>
            <a:r>
              <a:rPr lang="en-US" sz="1100" b="0" i="0" dirty="0">
                <a:solidFill>
                  <a:srgbClr val="222222"/>
                </a:solidFill>
                <a:effectLst/>
                <a:latin typeface="-apple-system"/>
              </a:rPr>
              <a:t> </a:t>
            </a:r>
            <a:r>
              <a:rPr lang="en-US" sz="1100" b="1" i="0" dirty="0">
                <a:solidFill>
                  <a:srgbClr val="222222"/>
                </a:solidFill>
                <a:effectLst/>
                <a:latin typeface="-apple-system"/>
              </a:rPr>
              <a:t>21</a:t>
            </a:r>
            <a:r>
              <a:rPr lang="en-US" sz="1100" b="0" i="0" dirty="0">
                <a:solidFill>
                  <a:srgbClr val="222222"/>
                </a:solidFill>
                <a:effectLst/>
                <a:latin typeface="-apple-system"/>
              </a:rPr>
              <a:t>, 696–702 (2022). https://doi.org/10.1038/s41563-022-01229-x</a:t>
            </a:r>
            <a:endParaRPr lang="en-US" sz="1100" dirty="0"/>
          </a:p>
        </p:txBody>
      </p:sp>
      <p:sp>
        <p:nvSpPr>
          <p:cNvPr id="10" name="Content Placeholder 2">
            <a:extLst>
              <a:ext uri="{FF2B5EF4-FFF2-40B4-BE49-F238E27FC236}">
                <a16:creationId xmlns:a16="http://schemas.microsoft.com/office/drawing/2014/main" id="{0A9D4114-C5BD-4C33-A30B-462D67CF0A31}"/>
              </a:ext>
            </a:extLst>
          </p:cNvPr>
          <p:cNvSpPr txBox="1">
            <a:spLocks/>
          </p:cNvSpPr>
          <p:nvPr/>
        </p:nvSpPr>
        <p:spPr>
          <a:xfrm>
            <a:off x="202796" y="1339222"/>
            <a:ext cx="5893203" cy="2227808"/>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Rectangular cross-section, activated carbon</a:t>
            </a:r>
          </a:p>
          <a:p>
            <a:r>
              <a:rPr lang="en-US" sz="1800" dirty="0"/>
              <a:t>Width = 100 nm</a:t>
            </a:r>
          </a:p>
          <a:p>
            <a:r>
              <a:rPr lang="en-US" sz="1800" dirty="0"/>
              <a:t>Height = 3 nm</a:t>
            </a:r>
          </a:p>
          <a:p>
            <a:r>
              <a:rPr lang="en-US" sz="1800" dirty="0"/>
              <a:t>Average length ~ 10 microns</a:t>
            </a:r>
          </a:p>
        </p:txBody>
      </p:sp>
      <p:sp>
        <p:nvSpPr>
          <p:cNvPr id="16" name="TextBox 15">
            <a:extLst>
              <a:ext uri="{FF2B5EF4-FFF2-40B4-BE49-F238E27FC236}">
                <a16:creationId xmlns:a16="http://schemas.microsoft.com/office/drawing/2014/main" id="{1D900C63-D233-46A7-8FEC-737AA6D2C566}"/>
              </a:ext>
            </a:extLst>
          </p:cNvPr>
          <p:cNvSpPr txBox="1"/>
          <p:nvPr/>
        </p:nvSpPr>
        <p:spPr>
          <a:xfrm>
            <a:off x="2620828" y="5987212"/>
            <a:ext cx="8656772" cy="430887"/>
          </a:xfrm>
          <a:prstGeom prst="rect">
            <a:avLst/>
          </a:prstGeom>
          <a:noFill/>
        </p:spPr>
        <p:txBody>
          <a:bodyPr wrap="square">
            <a:spAutoFit/>
          </a:bodyPr>
          <a:lstStyle/>
          <a:p>
            <a:r>
              <a:rPr lang="en-US" sz="1100" dirty="0" err="1"/>
              <a:t>Sahu</a:t>
            </a:r>
            <a:r>
              <a:rPr lang="en-US" sz="1100" dirty="0"/>
              <a:t>, S., &amp; </a:t>
            </a:r>
            <a:r>
              <a:rPr lang="en-US" sz="1100" dirty="0" err="1"/>
              <a:t>Zwolak</a:t>
            </a:r>
            <a:r>
              <a:rPr lang="en-US" sz="1100" dirty="0"/>
              <a:t>, M. (2018). Maxwell-Hall access resistance in graphene nanopores. </a:t>
            </a:r>
            <a:r>
              <a:rPr lang="en-US" sz="1100" i="1" dirty="0"/>
              <a:t>Physical Chemistry Chemical Physics</a:t>
            </a:r>
            <a:r>
              <a:rPr lang="en-US" sz="1100" dirty="0"/>
              <a:t>, 20(7), 4646–4656. </a:t>
            </a:r>
            <a:r>
              <a:rPr lang="en-US" sz="1100" dirty="0">
                <a:hlinkClick r:id="rId8"/>
              </a:rPr>
              <a:t>https://doi.org/10.1039/C7CP07924A</a:t>
            </a:r>
            <a:endParaRPr lang="en-US" sz="1100" dirty="0"/>
          </a:p>
        </p:txBody>
      </p:sp>
      <p:sp>
        <p:nvSpPr>
          <p:cNvPr id="31" name="Content Placeholder 2">
            <a:extLst>
              <a:ext uri="{FF2B5EF4-FFF2-40B4-BE49-F238E27FC236}">
                <a16:creationId xmlns:a16="http://schemas.microsoft.com/office/drawing/2014/main" id="{168C8E8F-C7E5-4A4E-83B8-E0BFDE7E2A2E}"/>
              </a:ext>
            </a:extLst>
          </p:cNvPr>
          <p:cNvSpPr txBox="1">
            <a:spLocks/>
          </p:cNvSpPr>
          <p:nvPr/>
        </p:nvSpPr>
        <p:spPr>
          <a:xfrm>
            <a:off x="104462" y="4644976"/>
            <a:ext cx="9218213" cy="1827066"/>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Results</a:t>
            </a:r>
          </a:p>
          <a:p>
            <a:r>
              <a:rPr lang="en-US" sz="1800" dirty="0"/>
              <a:t>Significant access resistance at lower concentrations</a:t>
            </a:r>
          </a:p>
          <a:p>
            <a:r>
              <a:rPr lang="en-US" sz="1800" dirty="0"/>
              <a:t>Accounting for access resistance leads to better predictions for higher concentrations</a:t>
            </a:r>
          </a:p>
        </p:txBody>
      </p:sp>
      <p:pic>
        <p:nvPicPr>
          <p:cNvPr id="34" name="Picture 33">
            <a:extLst>
              <a:ext uri="{FF2B5EF4-FFF2-40B4-BE49-F238E27FC236}">
                <a16:creationId xmlns:a16="http://schemas.microsoft.com/office/drawing/2014/main" id="{BF9A5A3C-6D4F-4B7F-9A74-F1F7B0AFE6DC}"/>
              </a:ext>
            </a:extLst>
          </p:cNvPr>
          <p:cNvPicPr>
            <a:picLocks noChangeAspect="1"/>
          </p:cNvPicPr>
          <p:nvPr/>
        </p:nvPicPr>
        <p:blipFill>
          <a:blip r:embed="rId9"/>
          <a:stretch>
            <a:fillRect/>
          </a:stretch>
        </p:blipFill>
        <p:spPr>
          <a:xfrm>
            <a:off x="9052691" y="3092085"/>
            <a:ext cx="2986000" cy="2239500"/>
          </a:xfrm>
          <a:prstGeom prst="rect">
            <a:avLst/>
          </a:prstGeom>
        </p:spPr>
      </p:pic>
      <p:pic>
        <p:nvPicPr>
          <p:cNvPr id="36" name="Picture 35">
            <a:extLst>
              <a:ext uri="{FF2B5EF4-FFF2-40B4-BE49-F238E27FC236}">
                <a16:creationId xmlns:a16="http://schemas.microsoft.com/office/drawing/2014/main" id="{7B1AB8D2-336F-4810-85E9-6AEBF923D253}"/>
              </a:ext>
            </a:extLst>
          </p:cNvPr>
          <p:cNvPicPr>
            <a:picLocks noChangeAspect="1"/>
          </p:cNvPicPr>
          <p:nvPr/>
        </p:nvPicPr>
        <p:blipFill>
          <a:blip r:embed="rId10"/>
          <a:stretch>
            <a:fillRect/>
          </a:stretch>
        </p:blipFill>
        <p:spPr>
          <a:xfrm>
            <a:off x="6337956" y="670297"/>
            <a:ext cx="2985999" cy="2239499"/>
          </a:xfrm>
          <a:prstGeom prst="rect">
            <a:avLst/>
          </a:prstGeom>
        </p:spPr>
      </p:pic>
      <p:pic>
        <p:nvPicPr>
          <p:cNvPr id="38" name="Picture 37">
            <a:extLst>
              <a:ext uri="{FF2B5EF4-FFF2-40B4-BE49-F238E27FC236}">
                <a16:creationId xmlns:a16="http://schemas.microsoft.com/office/drawing/2014/main" id="{BFAF305A-AB5E-4BC8-8524-6E96BF078548}"/>
              </a:ext>
            </a:extLst>
          </p:cNvPr>
          <p:cNvPicPr>
            <a:picLocks noChangeAspect="1"/>
          </p:cNvPicPr>
          <p:nvPr/>
        </p:nvPicPr>
        <p:blipFill>
          <a:blip r:embed="rId11"/>
          <a:stretch>
            <a:fillRect/>
          </a:stretch>
        </p:blipFill>
        <p:spPr>
          <a:xfrm>
            <a:off x="9052691" y="718031"/>
            <a:ext cx="2985999" cy="2239499"/>
          </a:xfrm>
          <a:prstGeom prst="rect">
            <a:avLst/>
          </a:prstGeom>
        </p:spPr>
      </p:pic>
      <p:pic>
        <p:nvPicPr>
          <p:cNvPr id="40" name="Picture 39">
            <a:extLst>
              <a:ext uri="{FF2B5EF4-FFF2-40B4-BE49-F238E27FC236}">
                <a16:creationId xmlns:a16="http://schemas.microsoft.com/office/drawing/2014/main" id="{D9D3072E-3F0D-44BC-8FDF-E935CD946F3F}"/>
              </a:ext>
            </a:extLst>
          </p:cNvPr>
          <p:cNvPicPr>
            <a:picLocks noChangeAspect="1"/>
          </p:cNvPicPr>
          <p:nvPr/>
        </p:nvPicPr>
        <p:blipFill>
          <a:blip r:embed="rId12"/>
          <a:stretch>
            <a:fillRect/>
          </a:stretch>
        </p:blipFill>
        <p:spPr>
          <a:xfrm>
            <a:off x="6318811" y="3113253"/>
            <a:ext cx="2985998" cy="2239499"/>
          </a:xfrm>
          <a:prstGeom prst="rect">
            <a:avLst/>
          </a:prstGeom>
        </p:spPr>
      </p:pic>
    </p:spTree>
    <p:extLst>
      <p:ext uri="{BB962C8B-B14F-4D97-AF65-F5344CB8AC3E}">
        <p14:creationId xmlns:p14="http://schemas.microsoft.com/office/powerpoint/2010/main" val="102208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E9E-6627-47F0-01D3-5BA93D821003}"/>
              </a:ext>
            </a:extLst>
          </p:cNvPr>
          <p:cNvSpPr>
            <a:spLocks noGrp="1"/>
          </p:cNvSpPr>
          <p:nvPr>
            <p:ph type="title"/>
          </p:nvPr>
        </p:nvSpPr>
        <p:spPr>
          <a:xfrm>
            <a:off x="313480" y="323705"/>
            <a:ext cx="9944616" cy="532105"/>
          </a:xfrm>
        </p:spPr>
        <p:txBody>
          <a:bodyPr/>
          <a:lstStyle/>
          <a:p>
            <a:r>
              <a:rPr lang="en-US" dirty="0"/>
              <a:t>Conclusions and Next Steps</a:t>
            </a:r>
          </a:p>
        </p:txBody>
      </p:sp>
      <p:sp>
        <p:nvSpPr>
          <p:cNvPr id="7" name="TextBox 6">
            <a:extLst>
              <a:ext uri="{FF2B5EF4-FFF2-40B4-BE49-F238E27FC236}">
                <a16:creationId xmlns:a16="http://schemas.microsoft.com/office/drawing/2014/main" id="{0073E47B-529D-43E7-9400-7D5A6E52E073}"/>
              </a:ext>
            </a:extLst>
          </p:cNvPr>
          <p:cNvSpPr txBox="1"/>
          <p:nvPr/>
        </p:nvSpPr>
        <p:spPr>
          <a:xfrm>
            <a:off x="313480" y="1443774"/>
            <a:ext cx="11395044" cy="415498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“Hydraulic diameter” is suitable for simplifying the analysis of non-cylinder cross-sections</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Choi et al. model applies better to ultra-long nanotubes; does not fit well at shorter lengths</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Model is more accurate at higher concentration of charge carriers</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Accounting for access resistance is a promising step to understand transport through shorter nanochannels</a:t>
            </a:r>
          </a:p>
          <a:p>
            <a:pPr marL="285750" indent="-28575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Results can be used to optimize nanochannel design</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Shape-specific access resistance formulations have been developed and can be used for a more accurate analysis</a:t>
            </a:r>
          </a:p>
        </p:txBody>
      </p:sp>
    </p:spTree>
    <p:extLst>
      <p:ext uri="{BB962C8B-B14F-4D97-AF65-F5344CB8AC3E}">
        <p14:creationId xmlns:p14="http://schemas.microsoft.com/office/powerpoint/2010/main" val="20543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EFB2-A721-4833-A164-085EE9EE7856}"/>
              </a:ext>
            </a:extLst>
          </p:cNvPr>
          <p:cNvSpPr>
            <a:spLocks noGrp="1"/>
          </p:cNvSpPr>
          <p:nvPr>
            <p:ph type="title" idx="4294967295"/>
          </p:nvPr>
        </p:nvSpPr>
        <p:spPr>
          <a:xfrm>
            <a:off x="838200" y="1146"/>
            <a:ext cx="10515600" cy="1325563"/>
          </a:xfrm>
        </p:spPr>
        <p:txBody>
          <a:bodyPr/>
          <a:lstStyle/>
          <a:p>
            <a:r>
              <a:rPr lang="en-US" dirty="0"/>
              <a:t>Analysis 2: Salinity gradient-driven flow in </a:t>
            </a:r>
            <a:r>
              <a:rPr lang="en-US" dirty="0" err="1"/>
              <a:t>nanoconduits</a:t>
            </a:r>
            <a:r>
              <a:rPr lang="en-US" dirty="0"/>
              <a:t> of varying geometries</a:t>
            </a:r>
          </a:p>
        </p:txBody>
      </p:sp>
      <p:graphicFrame>
        <p:nvGraphicFramePr>
          <p:cNvPr id="4" name="Object 3">
            <a:extLst>
              <a:ext uri="{FF2B5EF4-FFF2-40B4-BE49-F238E27FC236}">
                <a16:creationId xmlns:a16="http://schemas.microsoft.com/office/drawing/2014/main" id="{C91CDDAE-B1CE-4609-BE7C-9B29684FBAF2}"/>
              </a:ext>
            </a:extLst>
          </p:cNvPr>
          <p:cNvGraphicFramePr>
            <a:graphicFrameLocks noChangeAspect="1"/>
          </p:cNvGraphicFramePr>
          <p:nvPr>
            <p:extLst>
              <p:ext uri="{D42A27DB-BD31-4B8C-83A1-F6EECF244321}">
                <p14:modId xmlns:p14="http://schemas.microsoft.com/office/powerpoint/2010/main" val="1511926660"/>
              </p:ext>
            </p:extLst>
          </p:nvPr>
        </p:nvGraphicFramePr>
        <p:xfrm>
          <a:off x="6533963" y="1922066"/>
          <a:ext cx="2354756" cy="588689"/>
        </p:xfrm>
        <a:graphic>
          <a:graphicData uri="http://schemas.openxmlformats.org/presentationml/2006/ole">
            <mc:AlternateContent xmlns:mc="http://schemas.openxmlformats.org/markup-compatibility/2006">
              <mc:Choice xmlns:v="urn:schemas-microsoft-com:vml" Requires="v">
                <p:oleObj spid="_x0000_s2211" name="Equation" r:id="rId4" imgW="1943024" imgH="485978" progId="Equation.DSMT4">
                  <p:embed/>
                </p:oleObj>
              </mc:Choice>
              <mc:Fallback>
                <p:oleObj name="Equation" r:id="rId4" imgW="1943024" imgH="485978" progId="Equation.DSMT4">
                  <p:embed/>
                  <p:pic>
                    <p:nvPicPr>
                      <p:cNvPr id="0" name=""/>
                      <p:cNvPicPr/>
                      <p:nvPr/>
                    </p:nvPicPr>
                    <p:blipFill>
                      <a:blip r:embed="rId5"/>
                      <a:stretch>
                        <a:fillRect/>
                      </a:stretch>
                    </p:blipFill>
                    <p:spPr>
                      <a:xfrm>
                        <a:off x="6533963" y="1922066"/>
                        <a:ext cx="2354756" cy="58868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EAA9CD1-2E92-41DE-BAF5-3AD42469A7A4}"/>
              </a:ext>
            </a:extLst>
          </p:cNvPr>
          <p:cNvGraphicFramePr>
            <a:graphicFrameLocks noChangeAspect="1"/>
          </p:cNvGraphicFramePr>
          <p:nvPr>
            <p:extLst>
              <p:ext uri="{D42A27DB-BD31-4B8C-83A1-F6EECF244321}">
                <p14:modId xmlns:p14="http://schemas.microsoft.com/office/powerpoint/2010/main" val="154222148"/>
              </p:ext>
            </p:extLst>
          </p:nvPr>
        </p:nvGraphicFramePr>
        <p:xfrm>
          <a:off x="6533963" y="2641105"/>
          <a:ext cx="4165640" cy="750699"/>
        </p:xfrm>
        <a:graphic>
          <a:graphicData uri="http://schemas.openxmlformats.org/presentationml/2006/ole">
            <mc:AlternateContent xmlns:mc="http://schemas.openxmlformats.org/markup-compatibility/2006">
              <mc:Choice xmlns:v="urn:schemas-microsoft-com:vml" Requires="v">
                <p:oleObj spid="_x0000_s2212" name="Equation" r:id="rId6" imgW="4043612" imgH="729169" progId="Equation.DSMT4">
                  <p:embed/>
                </p:oleObj>
              </mc:Choice>
              <mc:Fallback>
                <p:oleObj name="Equation" r:id="rId6" imgW="4043612" imgH="729169" progId="Equation.DSMT4">
                  <p:embed/>
                  <p:pic>
                    <p:nvPicPr>
                      <p:cNvPr id="0" name=""/>
                      <p:cNvPicPr/>
                      <p:nvPr/>
                    </p:nvPicPr>
                    <p:blipFill>
                      <a:blip r:embed="rId7"/>
                      <a:stretch>
                        <a:fillRect/>
                      </a:stretch>
                    </p:blipFill>
                    <p:spPr>
                      <a:xfrm>
                        <a:off x="6533963" y="2641105"/>
                        <a:ext cx="4165640" cy="75069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B4C2291-F10F-4781-9C99-3043C49D2899}"/>
              </a:ext>
            </a:extLst>
          </p:cNvPr>
          <p:cNvGraphicFramePr>
            <a:graphicFrameLocks noChangeAspect="1"/>
          </p:cNvGraphicFramePr>
          <p:nvPr>
            <p:extLst>
              <p:ext uri="{D42A27DB-BD31-4B8C-83A1-F6EECF244321}">
                <p14:modId xmlns:p14="http://schemas.microsoft.com/office/powerpoint/2010/main" val="1291863663"/>
              </p:ext>
            </p:extLst>
          </p:nvPr>
        </p:nvGraphicFramePr>
        <p:xfrm>
          <a:off x="6533963" y="3503855"/>
          <a:ext cx="2933700" cy="527050"/>
        </p:xfrm>
        <a:graphic>
          <a:graphicData uri="http://schemas.openxmlformats.org/presentationml/2006/ole">
            <mc:AlternateContent xmlns:mc="http://schemas.openxmlformats.org/markup-compatibility/2006">
              <mc:Choice xmlns:v="urn:schemas-microsoft-com:vml" Requires="v">
                <p:oleObj spid="_x0000_s2213" name="Equation" r:id="rId8" imgW="2336760" imgH="419040" progId="Equation.DSMT4">
                  <p:embed/>
                </p:oleObj>
              </mc:Choice>
              <mc:Fallback>
                <p:oleObj name="Equation" r:id="rId8" imgW="2336760" imgH="419040" progId="Equation.DSMT4">
                  <p:embed/>
                  <p:pic>
                    <p:nvPicPr>
                      <p:cNvPr id="0" name=""/>
                      <p:cNvPicPr/>
                      <p:nvPr/>
                    </p:nvPicPr>
                    <p:blipFill>
                      <a:blip r:embed="rId9"/>
                      <a:stretch>
                        <a:fillRect/>
                      </a:stretch>
                    </p:blipFill>
                    <p:spPr>
                      <a:xfrm>
                        <a:off x="6533963" y="3503855"/>
                        <a:ext cx="2933700" cy="52705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449D910-6FFF-4F84-A9DC-2F7A744DFE91}"/>
              </a:ext>
            </a:extLst>
          </p:cNvPr>
          <p:cNvSpPr txBox="1"/>
          <p:nvPr/>
        </p:nvSpPr>
        <p:spPr>
          <a:xfrm>
            <a:off x="2634342" y="6315321"/>
            <a:ext cx="8830190" cy="523220"/>
          </a:xfrm>
          <a:prstGeom prst="rect">
            <a:avLst/>
          </a:prstGeom>
          <a:noFill/>
        </p:spPr>
        <p:txBody>
          <a:bodyPr wrap="square">
            <a:spAutoFit/>
          </a:bodyPr>
          <a:lstStyle/>
          <a:p>
            <a:r>
              <a:rPr lang="en-US" sz="1400" b="0" i="0" dirty="0">
                <a:solidFill>
                  <a:srgbClr val="222222"/>
                </a:solidFill>
                <a:effectLst/>
                <a:latin typeface="-apple-system"/>
              </a:rPr>
              <a:t>Cui, G., Xu, Z., Li, H. </a:t>
            </a:r>
            <a:r>
              <a:rPr lang="en-US" sz="1400" b="0" i="1" dirty="0">
                <a:solidFill>
                  <a:srgbClr val="222222"/>
                </a:solidFill>
                <a:effectLst/>
                <a:latin typeface="-apple-system"/>
              </a:rPr>
              <a:t>et al.</a:t>
            </a:r>
            <a:r>
              <a:rPr lang="en-US" sz="1400" b="0" i="0" dirty="0">
                <a:solidFill>
                  <a:srgbClr val="222222"/>
                </a:solidFill>
                <a:effectLst/>
                <a:latin typeface="-apple-system"/>
              </a:rPr>
              <a:t> Enhanced osmotic transport in individual double-walled carbon nanotube. </a:t>
            </a:r>
            <a:r>
              <a:rPr lang="en-US" sz="1400" b="0" i="1" dirty="0">
                <a:solidFill>
                  <a:srgbClr val="222222"/>
                </a:solidFill>
                <a:effectLst/>
                <a:latin typeface="-apple-system"/>
              </a:rPr>
              <a:t>Nat </a:t>
            </a:r>
            <a:r>
              <a:rPr lang="en-US" sz="1400" b="0" i="1" dirty="0" err="1">
                <a:solidFill>
                  <a:srgbClr val="222222"/>
                </a:solidFill>
                <a:effectLst/>
                <a:latin typeface="-apple-system"/>
              </a:rPr>
              <a:t>Commun</a:t>
            </a:r>
            <a:r>
              <a:rPr lang="en-US" sz="1400" b="0" i="0" dirty="0">
                <a:solidFill>
                  <a:srgbClr val="222222"/>
                </a:solidFill>
                <a:effectLst/>
                <a:latin typeface="-apple-system"/>
              </a:rPr>
              <a:t> </a:t>
            </a:r>
            <a:r>
              <a:rPr lang="en-US" sz="1400" b="1" i="0" dirty="0">
                <a:solidFill>
                  <a:srgbClr val="222222"/>
                </a:solidFill>
                <a:effectLst/>
                <a:latin typeface="-apple-system"/>
              </a:rPr>
              <a:t>14</a:t>
            </a:r>
            <a:r>
              <a:rPr lang="en-US" sz="1400" b="0" i="0" dirty="0">
                <a:solidFill>
                  <a:srgbClr val="222222"/>
                </a:solidFill>
                <a:effectLst/>
                <a:latin typeface="-apple-system"/>
              </a:rPr>
              <a:t>, 2295 (2023). https://doi.org/10.1038/s41467-023-37970-3</a:t>
            </a:r>
            <a:endParaRPr lang="en-US" sz="1400" dirty="0"/>
          </a:p>
        </p:txBody>
      </p:sp>
      <p:sp>
        <p:nvSpPr>
          <p:cNvPr id="8" name="TextBox 7">
            <a:extLst>
              <a:ext uri="{FF2B5EF4-FFF2-40B4-BE49-F238E27FC236}">
                <a16:creationId xmlns:a16="http://schemas.microsoft.com/office/drawing/2014/main" id="{21033097-997D-4898-B45F-B9AA202D6BBD}"/>
              </a:ext>
            </a:extLst>
          </p:cNvPr>
          <p:cNvSpPr txBox="1"/>
          <p:nvPr/>
        </p:nvSpPr>
        <p:spPr>
          <a:xfrm>
            <a:off x="283028" y="2031745"/>
            <a:ext cx="4589520" cy="369332"/>
          </a:xfrm>
          <a:prstGeom prst="rect">
            <a:avLst/>
          </a:prstGeom>
          <a:noFill/>
        </p:spPr>
        <p:txBody>
          <a:bodyPr wrap="square" lIns="0" rIns="0" rtlCol="0">
            <a:spAutoFit/>
          </a:bodyPr>
          <a:lstStyle/>
          <a:p>
            <a:pPr algn="l"/>
            <a:r>
              <a:rPr lang="en-US" dirty="0">
                <a:latin typeface="Helvetica" pitchFamily="2" charset="0"/>
              </a:rPr>
              <a:t>Osmotic current through nanochannel</a:t>
            </a:r>
            <a:endParaRPr lang="en-US" dirty="0">
              <a:effectLst/>
              <a:latin typeface="Helvetica" pitchFamily="2" charset="0"/>
            </a:endParaRPr>
          </a:p>
        </p:txBody>
      </p:sp>
      <p:sp>
        <p:nvSpPr>
          <p:cNvPr id="9" name="TextBox 8">
            <a:extLst>
              <a:ext uri="{FF2B5EF4-FFF2-40B4-BE49-F238E27FC236}">
                <a16:creationId xmlns:a16="http://schemas.microsoft.com/office/drawing/2014/main" id="{DDB11A82-D6D6-4ADB-96EC-46084DE6DDB9}"/>
              </a:ext>
            </a:extLst>
          </p:cNvPr>
          <p:cNvSpPr txBox="1"/>
          <p:nvPr/>
        </p:nvSpPr>
        <p:spPr>
          <a:xfrm>
            <a:off x="283028" y="2831789"/>
            <a:ext cx="4589520" cy="369332"/>
          </a:xfrm>
          <a:prstGeom prst="rect">
            <a:avLst/>
          </a:prstGeom>
          <a:noFill/>
        </p:spPr>
        <p:txBody>
          <a:bodyPr wrap="square" lIns="0" rIns="0" rtlCol="0">
            <a:spAutoFit/>
          </a:bodyPr>
          <a:lstStyle/>
          <a:p>
            <a:pPr algn="l"/>
            <a:r>
              <a:rPr lang="en-US" dirty="0">
                <a:latin typeface="Helvetica" pitchFamily="2" charset="0"/>
              </a:rPr>
              <a:t>Osmotic conductivity</a:t>
            </a:r>
            <a:endParaRPr lang="en-US" dirty="0">
              <a:effectLst/>
              <a:latin typeface="Helvetica" pitchFamily="2" charset="0"/>
            </a:endParaRPr>
          </a:p>
        </p:txBody>
      </p:sp>
      <p:sp>
        <p:nvSpPr>
          <p:cNvPr id="10" name="TextBox 9">
            <a:extLst>
              <a:ext uri="{FF2B5EF4-FFF2-40B4-BE49-F238E27FC236}">
                <a16:creationId xmlns:a16="http://schemas.microsoft.com/office/drawing/2014/main" id="{A4EC44FD-6FD8-45AB-B1E2-C04B861BDF3B}"/>
              </a:ext>
            </a:extLst>
          </p:cNvPr>
          <p:cNvSpPr txBox="1"/>
          <p:nvPr/>
        </p:nvSpPr>
        <p:spPr>
          <a:xfrm>
            <a:off x="283028" y="3582714"/>
            <a:ext cx="4953001" cy="369332"/>
          </a:xfrm>
          <a:prstGeom prst="rect">
            <a:avLst/>
          </a:prstGeom>
          <a:noFill/>
        </p:spPr>
        <p:txBody>
          <a:bodyPr wrap="square" lIns="0" rIns="0" rtlCol="0">
            <a:spAutoFit/>
          </a:bodyPr>
          <a:lstStyle/>
          <a:p>
            <a:pPr algn="l"/>
            <a:r>
              <a:rPr lang="en-US" dirty="0">
                <a:latin typeface="Helvetica" pitchFamily="2" charset="0"/>
              </a:rPr>
              <a:t>Osmotic conductance for circular cross-sections</a:t>
            </a:r>
            <a:endParaRPr lang="en-US" dirty="0">
              <a:effectLst/>
              <a:latin typeface="Helvetica" pitchFamily="2" charset="0"/>
            </a:endParaRPr>
          </a:p>
        </p:txBody>
      </p:sp>
      <p:sp>
        <p:nvSpPr>
          <p:cNvPr id="11" name="TextBox 10">
            <a:extLst>
              <a:ext uri="{FF2B5EF4-FFF2-40B4-BE49-F238E27FC236}">
                <a16:creationId xmlns:a16="http://schemas.microsoft.com/office/drawing/2014/main" id="{24539B69-4927-4563-B709-860D7E8E8294}"/>
              </a:ext>
            </a:extLst>
          </p:cNvPr>
          <p:cNvSpPr txBox="1"/>
          <p:nvPr/>
        </p:nvSpPr>
        <p:spPr>
          <a:xfrm>
            <a:off x="283028" y="4333639"/>
            <a:ext cx="4589520" cy="369332"/>
          </a:xfrm>
          <a:prstGeom prst="rect">
            <a:avLst/>
          </a:prstGeom>
          <a:noFill/>
        </p:spPr>
        <p:txBody>
          <a:bodyPr wrap="square" lIns="0" rIns="0" rtlCol="0">
            <a:spAutoFit/>
          </a:bodyPr>
          <a:lstStyle/>
          <a:p>
            <a:pPr algn="l"/>
            <a:r>
              <a:rPr lang="en-US" dirty="0">
                <a:latin typeface="Helvetica" pitchFamily="2" charset="0"/>
              </a:rPr>
              <a:t>Maximum power generated</a:t>
            </a:r>
            <a:endParaRPr lang="en-US" dirty="0">
              <a:effectLst/>
              <a:latin typeface="Helvetica" pitchFamily="2" charset="0"/>
            </a:endParaRPr>
          </a:p>
        </p:txBody>
      </p:sp>
      <p:graphicFrame>
        <p:nvGraphicFramePr>
          <p:cNvPr id="12" name="Object 11">
            <a:extLst>
              <a:ext uri="{FF2B5EF4-FFF2-40B4-BE49-F238E27FC236}">
                <a16:creationId xmlns:a16="http://schemas.microsoft.com/office/drawing/2014/main" id="{9A04430F-C290-47EC-8B90-71EF96A87467}"/>
              </a:ext>
            </a:extLst>
          </p:cNvPr>
          <p:cNvGraphicFramePr>
            <a:graphicFrameLocks noChangeAspect="1"/>
          </p:cNvGraphicFramePr>
          <p:nvPr>
            <p:extLst>
              <p:ext uri="{D42A27DB-BD31-4B8C-83A1-F6EECF244321}">
                <p14:modId xmlns:p14="http://schemas.microsoft.com/office/powerpoint/2010/main" val="3411755674"/>
              </p:ext>
            </p:extLst>
          </p:nvPr>
        </p:nvGraphicFramePr>
        <p:xfrm>
          <a:off x="6651830" y="4213165"/>
          <a:ext cx="795213" cy="610280"/>
        </p:xfrm>
        <a:graphic>
          <a:graphicData uri="http://schemas.openxmlformats.org/presentationml/2006/ole">
            <mc:AlternateContent xmlns:mc="http://schemas.openxmlformats.org/markup-compatibility/2006">
              <mc:Choice xmlns:v="urn:schemas-microsoft-com:vml" Requires="v">
                <p:oleObj spid="_x0000_s2214" name="Equation" r:id="rId10" imgW="545760" imgH="419040" progId="Equation.DSMT4">
                  <p:embed/>
                </p:oleObj>
              </mc:Choice>
              <mc:Fallback>
                <p:oleObj name="Equation" r:id="rId10" imgW="545760" imgH="419040" progId="Equation.DSMT4">
                  <p:embed/>
                  <p:pic>
                    <p:nvPicPr>
                      <p:cNvPr id="0" name=""/>
                      <p:cNvPicPr/>
                      <p:nvPr/>
                    </p:nvPicPr>
                    <p:blipFill>
                      <a:blip r:embed="rId11"/>
                      <a:stretch>
                        <a:fillRect/>
                      </a:stretch>
                    </p:blipFill>
                    <p:spPr>
                      <a:xfrm>
                        <a:off x="6651830" y="4213165"/>
                        <a:ext cx="795213" cy="610280"/>
                      </a:xfrm>
                      <a:prstGeom prst="rect">
                        <a:avLst/>
                      </a:prstGeom>
                    </p:spPr>
                  </p:pic>
                </p:oleObj>
              </mc:Fallback>
            </mc:AlternateContent>
          </a:graphicData>
        </a:graphic>
      </p:graphicFrame>
    </p:spTree>
    <p:extLst>
      <p:ext uri="{BB962C8B-B14F-4D97-AF65-F5344CB8AC3E}">
        <p14:creationId xmlns:p14="http://schemas.microsoft.com/office/powerpoint/2010/main" val="281303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4E7BD64A-1B9E-4B1A-B4FA-F1EC4A3945B3}"/>
                  </a:ext>
                </a:extLst>
              </p:cNvPr>
              <p:cNvGraphicFramePr>
                <a:graphicFrameLocks noGrp="1"/>
              </p:cNvGraphicFramePr>
              <p:nvPr>
                <p:extLst>
                  <p:ext uri="{D42A27DB-BD31-4B8C-83A1-F6EECF244321}">
                    <p14:modId xmlns:p14="http://schemas.microsoft.com/office/powerpoint/2010/main" val="1810966486"/>
                  </p:ext>
                </p:extLst>
              </p:nvPr>
            </p:nvGraphicFramePr>
            <p:xfrm>
              <a:off x="323993" y="1518452"/>
              <a:ext cx="7737441" cy="3708400"/>
            </p:xfrm>
            <a:graphic>
              <a:graphicData uri="http://schemas.openxmlformats.org/drawingml/2006/table">
                <a:tbl>
                  <a:tblPr firstRow="1" bandRow="1">
                    <a:tableStyleId>{5C22544A-7EE6-4342-B048-85BDC9FD1C3A}</a:tableStyleId>
                  </a:tblPr>
                  <a:tblGrid>
                    <a:gridCol w="3023476">
                      <a:extLst>
                        <a:ext uri="{9D8B030D-6E8A-4147-A177-3AD203B41FA5}">
                          <a16:colId xmlns:a16="http://schemas.microsoft.com/office/drawing/2014/main" val="2460511348"/>
                        </a:ext>
                      </a:extLst>
                    </a:gridCol>
                    <a:gridCol w="4713965">
                      <a:extLst>
                        <a:ext uri="{9D8B030D-6E8A-4147-A177-3AD203B41FA5}">
                          <a16:colId xmlns:a16="http://schemas.microsoft.com/office/drawing/2014/main" val="2184519118"/>
                        </a:ext>
                      </a:extLst>
                    </a:gridCol>
                  </a:tblGrid>
                  <a:tr h="370840">
                    <a:tc>
                      <a:txBody>
                        <a:bodyPr/>
                        <a:lstStyle/>
                        <a:p>
                          <a:pPr algn="ctr"/>
                          <a:r>
                            <a:rPr lang="en-US" dirty="0"/>
                            <a:t>Parameter</a:t>
                          </a:r>
                        </a:p>
                      </a:txBody>
                      <a:tcPr/>
                    </a:tc>
                    <a:tc>
                      <a:txBody>
                        <a:bodyPr/>
                        <a:lstStyle/>
                        <a:p>
                          <a:pPr algn="ctr"/>
                          <a:r>
                            <a:rPr lang="en-US" dirty="0"/>
                            <a:t>Physical Relevance</a:t>
                          </a:r>
                        </a:p>
                      </a:txBody>
                      <a:tcPr/>
                    </a:tc>
                    <a:extLst>
                      <a:ext uri="{0D108BD9-81ED-4DB2-BD59-A6C34878D82A}">
                        <a16:rowId xmlns:a16="http://schemas.microsoft.com/office/drawing/2014/main" val="4032060906"/>
                      </a:ext>
                    </a:extLst>
                  </a:tr>
                  <a:tr h="370840">
                    <a:tc>
                      <a:txBody>
                        <a:bodyPr/>
                        <a:lstStyle/>
                        <a:p>
                          <a:pPr algn="ctr"/>
                          <a:r>
                            <a:rPr lang="en-US" dirty="0"/>
                            <a:t>e </a:t>
                          </a:r>
                        </a:p>
                      </a:txBody>
                      <a:tcPr/>
                    </a:tc>
                    <a:tc>
                      <a:txBody>
                        <a:bodyPr/>
                        <a:lstStyle/>
                        <a:p>
                          <a:pPr algn="ctr"/>
                          <a:r>
                            <a:rPr lang="en-US" dirty="0"/>
                            <a:t>Electronic charge</a:t>
                          </a:r>
                        </a:p>
                      </a:txBody>
                      <a:tcPr/>
                    </a:tc>
                    <a:extLst>
                      <a:ext uri="{0D108BD9-81ED-4DB2-BD59-A6C34878D82A}">
                        <a16:rowId xmlns:a16="http://schemas.microsoft.com/office/drawing/2014/main" val="356253081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𝐵</m:t>
                                    </m:r>
                                  </m:sub>
                                </m:sSub>
                              </m:oMath>
                            </m:oMathPara>
                          </a14:m>
                          <a:endParaRPr lang="en-US" dirty="0"/>
                        </a:p>
                      </a:txBody>
                      <a:tcPr/>
                    </a:tc>
                    <a:tc>
                      <a:txBody>
                        <a:bodyPr/>
                        <a:lstStyle/>
                        <a:p>
                          <a:pPr algn="ctr"/>
                          <a:r>
                            <a:rPr lang="en-US" dirty="0"/>
                            <a:t>Bjerrum length</a:t>
                          </a:r>
                        </a:p>
                      </a:txBody>
                      <a:tcPr/>
                    </a:tc>
                    <a:extLst>
                      <a:ext uri="{0D108BD9-81ED-4DB2-BD59-A6C34878D82A}">
                        <a16:rowId xmlns:a16="http://schemas.microsoft.com/office/drawing/2014/main" val="2090387969"/>
                      </a:ext>
                    </a:extLst>
                  </a:tr>
                  <a:tr h="370840">
                    <a:tc>
                      <a:txBody>
                        <a:bodyPr/>
                        <a:lstStyle/>
                        <a:p>
                          <a:pPr algn="ctr"/>
                          <a:endParaRPr lang="en-US" dirty="0"/>
                        </a:p>
                      </a:txBody>
                      <a:tcPr/>
                    </a:tc>
                    <a:tc>
                      <a:txBody>
                        <a:bodyPr/>
                        <a:lstStyle/>
                        <a:p>
                          <a:pPr algn="ctr"/>
                          <a:r>
                            <a:rPr lang="en-US" dirty="0"/>
                            <a:t>Debye length</a:t>
                          </a:r>
                        </a:p>
                      </a:txBody>
                      <a:tcPr/>
                    </a:tc>
                    <a:extLst>
                      <a:ext uri="{0D108BD9-81ED-4DB2-BD59-A6C34878D82A}">
                        <a16:rowId xmlns:a16="http://schemas.microsoft.com/office/drawing/2014/main" val="3968367854"/>
                      </a:ext>
                    </a:extLst>
                  </a:tr>
                  <a:tr h="370840">
                    <a:tc>
                      <a:txBody>
                        <a:bodyPr/>
                        <a:lstStyle/>
                        <a:p>
                          <a:pPr algn="ctr"/>
                          <a:endParaRPr lang="en-US" dirty="0"/>
                        </a:p>
                      </a:txBody>
                      <a:tcPr/>
                    </a:tc>
                    <a:tc>
                      <a:txBody>
                        <a:bodyPr/>
                        <a:lstStyle/>
                        <a:p>
                          <a:pPr algn="ctr"/>
                          <a:r>
                            <a:rPr lang="en-US" dirty="0"/>
                            <a:t>See equation</a:t>
                          </a:r>
                        </a:p>
                      </a:txBody>
                      <a:tcPr/>
                    </a:tc>
                    <a:extLst>
                      <a:ext uri="{0D108BD9-81ED-4DB2-BD59-A6C34878D82A}">
                        <a16:rowId xmlns:a16="http://schemas.microsoft.com/office/drawing/2014/main" val="196873634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m:oMathPara>
                          </a14:m>
                          <a:endParaRPr lang="en-US" dirty="0"/>
                        </a:p>
                      </a:txBody>
                      <a:tcPr/>
                    </a:tc>
                    <a:tc>
                      <a:txBody>
                        <a:bodyPr/>
                        <a:lstStyle/>
                        <a:p>
                          <a:pPr algn="ctr"/>
                          <a:r>
                            <a:rPr lang="en-US" dirty="0"/>
                            <a:t>Slip length</a:t>
                          </a:r>
                        </a:p>
                      </a:txBody>
                      <a:tcPr/>
                    </a:tc>
                    <a:extLst>
                      <a:ext uri="{0D108BD9-81ED-4DB2-BD59-A6C34878D82A}">
                        <a16:rowId xmlns:a16="http://schemas.microsoft.com/office/drawing/2014/main" val="76225098"/>
                      </a:ext>
                    </a:extLst>
                  </a:tr>
                  <a:tr h="37084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Permittivity of material</a:t>
                          </a:r>
                        </a:p>
                      </a:txBody>
                      <a:tcPr/>
                    </a:tc>
                    <a:extLst>
                      <a:ext uri="{0D108BD9-81ED-4DB2-BD59-A6C34878D82A}">
                        <a16:rowId xmlns:a16="http://schemas.microsoft.com/office/drawing/2014/main" val="2238386932"/>
                      </a:ext>
                    </a:extLst>
                  </a:tr>
                  <a:tr h="370840">
                    <a:tc>
                      <a:txBody>
                        <a:bodyPr/>
                        <a:lstStyle/>
                        <a:p>
                          <a:pPr algn="ctr"/>
                          <a:endParaRPr lang="en-US" dirty="0"/>
                        </a:p>
                      </a:txBody>
                      <a:tcPr/>
                    </a:tc>
                    <a:tc>
                      <a:txBody>
                        <a:bodyPr/>
                        <a:lstStyle/>
                        <a:p>
                          <a:pPr algn="ctr"/>
                          <a:r>
                            <a:rPr lang="en-US" dirty="0"/>
                            <a:t>Surface charge</a:t>
                          </a:r>
                        </a:p>
                      </a:txBody>
                      <a:tcPr/>
                    </a:tc>
                    <a:extLst>
                      <a:ext uri="{0D108BD9-81ED-4DB2-BD59-A6C34878D82A}">
                        <a16:rowId xmlns:a16="http://schemas.microsoft.com/office/drawing/2014/main" val="988861820"/>
                      </a:ext>
                    </a:extLst>
                  </a:tr>
                  <a:tr h="370840">
                    <a:tc>
                      <a:txBody>
                        <a:bodyPr/>
                        <a:lstStyle/>
                        <a:p>
                          <a:pPr algn="ctr"/>
                          <a:endParaRPr lang="en-US" dirty="0"/>
                        </a:p>
                      </a:txBody>
                      <a:tcPr/>
                    </a:tc>
                    <a:tc>
                      <a:txBody>
                        <a:bodyPr/>
                        <a:lstStyle/>
                        <a:p>
                          <a:pPr algn="ctr"/>
                          <a:r>
                            <a:rPr lang="en-US" dirty="0"/>
                            <a:t>Friction between water molecules and surface</a:t>
                          </a:r>
                        </a:p>
                      </a:txBody>
                      <a:tcPr/>
                    </a:tc>
                    <a:extLst>
                      <a:ext uri="{0D108BD9-81ED-4DB2-BD59-A6C34878D82A}">
                        <a16:rowId xmlns:a16="http://schemas.microsoft.com/office/drawing/2014/main" val="2327050479"/>
                      </a:ext>
                    </a:extLst>
                  </a:tr>
                  <a:tr h="37084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Friction between mobile ions and surface</a:t>
                          </a:r>
                        </a:p>
                      </a:txBody>
                      <a:tcPr/>
                    </a:tc>
                    <a:extLst>
                      <a:ext uri="{0D108BD9-81ED-4DB2-BD59-A6C34878D82A}">
                        <a16:rowId xmlns:a16="http://schemas.microsoft.com/office/drawing/2014/main" val="1699714101"/>
                      </a:ext>
                    </a:extLst>
                  </a:tr>
                </a:tbl>
              </a:graphicData>
            </a:graphic>
          </p:graphicFrame>
        </mc:Choice>
        <mc:Fallback>
          <p:graphicFrame>
            <p:nvGraphicFramePr>
              <p:cNvPr id="2" name="Table 2">
                <a:extLst>
                  <a:ext uri="{FF2B5EF4-FFF2-40B4-BE49-F238E27FC236}">
                    <a16:creationId xmlns:a16="http://schemas.microsoft.com/office/drawing/2014/main" id="{4E7BD64A-1B9E-4B1A-B4FA-F1EC4A3945B3}"/>
                  </a:ext>
                </a:extLst>
              </p:cNvPr>
              <p:cNvGraphicFramePr>
                <a:graphicFrameLocks noGrp="1"/>
              </p:cNvGraphicFramePr>
              <p:nvPr>
                <p:extLst>
                  <p:ext uri="{D42A27DB-BD31-4B8C-83A1-F6EECF244321}">
                    <p14:modId xmlns:p14="http://schemas.microsoft.com/office/powerpoint/2010/main" val="1810966486"/>
                  </p:ext>
                </p:extLst>
              </p:nvPr>
            </p:nvGraphicFramePr>
            <p:xfrm>
              <a:off x="323993" y="1518452"/>
              <a:ext cx="7737441" cy="3708400"/>
            </p:xfrm>
            <a:graphic>
              <a:graphicData uri="http://schemas.openxmlformats.org/drawingml/2006/table">
                <a:tbl>
                  <a:tblPr firstRow="1" bandRow="1">
                    <a:tableStyleId>{5C22544A-7EE6-4342-B048-85BDC9FD1C3A}</a:tableStyleId>
                  </a:tblPr>
                  <a:tblGrid>
                    <a:gridCol w="3023476">
                      <a:extLst>
                        <a:ext uri="{9D8B030D-6E8A-4147-A177-3AD203B41FA5}">
                          <a16:colId xmlns:a16="http://schemas.microsoft.com/office/drawing/2014/main" val="2460511348"/>
                        </a:ext>
                      </a:extLst>
                    </a:gridCol>
                    <a:gridCol w="4713965">
                      <a:extLst>
                        <a:ext uri="{9D8B030D-6E8A-4147-A177-3AD203B41FA5}">
                          <a16:colId xmlns:a16="http://schemas.microsoft.com/office/drawing/2014/main" val="2184519118"/>
                        </a:ext>
                      </a:extLst>
                    </a:gridCol>
                  </a:tblGrid>
                  <a:tr h="370840">
                    <a:tc>
                      <a:txBody>
                        <a:bodyPr/>
                        <a:lstStyle/>
                        <a:p>
                          <a:pPr algn="ctr"/>
                          <a:r>
                            <a:rPr lang="en-US" dirty="0"/>
                            <a:t>Parameter</a:t>
                          </a:r>
                        </a:p>
                      </a:txBody>
                      <a:tcPr/>
                    </a:tc>
                    <a:tc>
                      <a:txBody>
                        <a:bodyPr/>
                        <a:lstStyle/>
                        <a:p>
                          <a:pPr algn="ctr"/>
                          <a:r>
                            <a:rPr lang="en-US" dirty="0"/>
                            <a:t>Physical Relevance</a:t>
                          </a:r>
                        </a:p>
                      </a:txBody>
                      <a:tcPr/>
                    </a:tc>
                    <a:extLst>
                      <a:ext uri="{0D108BD9-81ED-4DB2-BD59-A6C34878D82A}">
                        <a16:rowId xmlns:a16="http://schemas.microsoft.com/office/drawing/2014/main" val="4032060906"/>
                      </a:ext>
                    </a:extLst>
                  </a:tr>
                  <a:tr h="370840">
                    <a:tc>
                      <a:txBody>
                        <a:bodyPr/>
                        <a:lstStyle/>
                        <a:p>
                          <a:pPr algn="ctr"/>
                          <a:r>
                            <a:rPr lang="en-US" dirty="0"/>
                            <a:t>e </a:t>
                          </a:r>
                        </a:p>
                      </a:txBody>
                      <a:tcPr/>
                    </a:tc>
                    <a:tc>
                      <a:txBody>
                        <a:bodyPr/>
                        <a:lstStyle/>
                        <a:p>
                          <a:pPr algn="ctr"/>
                          <a:r>
                            <a:rPr lang="en-US" dirty="0"/>
                            <a:t>Electronic charge</a:t>
                          </a:r>
                        </a:p>
                      </a:txBody>
                      <a:tcPr/>
                    </a:tc>
                    <a:extLst>
                      <a:ext uri="{0D108BD9-81ED-4DB2-BD59-A6C34878D82A}">
                        <a16:rowId xmlns:a16="http://schemas.microsoft.com/office/drawing/2014/main" val="3562530810"/>
                      </a:ext>
                    </a:extLst>
                  </a:tr>
                  <a:tr h="370840">
                    <a:tc>
                      <a:txBody>
                        <a:bodyPr/>
                        <a:lstStyle/>
                        <a:p>
                          <a:endParaRPr lang="en-US"/>
                        </a:p>
                      </a:txBody>
                      <a:tcPr>
                        <a:blipFill>
                          <a:blip r:embed="rId3"/>
                          <a:stretch>
                            <a:fillRect l="-202" t="-208197" r="-156855" b="-722951"/>
                          </a:stretch>
                        </a:blipFill>
                      </a:tcPr>
                    </a:tc>
                    <a:tc>
                      <a:txBody>
                        <a:bodyPr/>
                        <a:lstStyle/>
                        <a:p>
                          <a:pPr algn="ctr"/>
                          <a:r>
                            <a:rPr lang="en-US" dirty="0"/>
                            <a:t>Bjerrum length</a:t>
                          </a:r>
                        </a:p>
                      </a:txBody>
                      <a:tcPr/>
                    </a:tc>
                    <a:extLst>
                      <a:ext uri="{0D108BD9-81ED-4DB2-BD59-A6C34878D82A}">
                        <a16:rowId xmlns:a16="http://schemas.microsoft.com/office/drawing/2014/main" val="2090387969"/>
                      </a:ext>
                    </a:extLst>
                  </a:tr>
                  <a:tr h="370840">
                    <a:tc>
                      <a:txBody>
                        <a:bodyPr/>
                        <a:lstStyle/>
                        <a:p>
                          <a:pPr algn="ctr"/>
                          <a:endParaRPr lang="en-US" dirty="0"/>
                        </a:p>
                      </a:txBody>
                      <a:tcPr/>
                    </a:tc>
                    <a:tc>
                      <a:txBody>
                        <a:bodyPr/>
                        <a:lstStyle/>
                        <a:p>
                          <a:pPr algn="ctr"/>
                          <a:r>
                            <a:rPr lang="en-US" dirty="0"/>
                            <a:t>Debye length</a:t>
                          </a:r>
                        </a:p>
                      </a:txBody>
                      <a:tcPr/>
                    </a:tc>
                    <a:extLst>
                      <a:ext uri="{0D108BD9-81ED-4DB2-BD59-A6C34878D82A}">
                        <a16:rowId xmlns:a16="http://schemas.microsoft.com/office/drawing/2014/main" val="3968367854"/>
                      </a:ext>
                    </a:extLst>
                  </a:tr>
                  <a:tr h="370840">
                    <a:tc>
                      <a:txBody>
                        <a:bodyPr/>
                        <a:lstStyle/>
                        <a:p>
                          <a:pPr algn="ctr"/>
                          <a:endParaRPr lang="en-US" dirty="0"/>
                        </a:p>
                      </a:txBody>
                      <a:tcPr/>
                    </a:tc>
                    <a:tc>
                      <a:txBody>
                        <a:bodyPr/>
                        <a:lstStyle/>
                        <a:p>
                          <a:pPr algn="ctr"/>
                          <a:r>
                            <a:rPr lang="en-US" dirty="0"/>
                            <a:t>See equation</a:t>
                          </a:r>
                        </a:p>
                      </a:txBody>
                      <a:tcPr/>
                    </a:tc>
                    <a:extLst>
                      <a:ext uri="{0D108BD9-81ED-4DB2-BD59-A6C34878D82A}">
                        <a16:rowId xmlns:a16="http://schemas.microsoft.com/office/drawing/2014/main" val="1968736344"/>
                      </a:ext>
                    </a:extLst>
                  </a:tr>
                  <a:tr h="370840">
                    <a:tc>
                      <a:txBody>
                        <a:bodyPr/>
                        <a:lstStyle/>
                        <a:p>
                          <a:endParaRPr lang="en-US"/>
                        </a:p>
                      </a:txBody>
                      <a:tcPr>
                        <a:blipFill>
                          <a:blip r:embed="rId3"/>
                          <a:stretch>
                            <a:fillRect l="-202" t="-516667" r="-156855" b="-431667"/>
                          </a:stretch>
                        </a:blipFill>
                      </a:tcPr>
                    </a:tc>
                    <a:tc>
                      <a:txBody>
                        <a:bodyPr/>
                        <a:lstStyle/>
                        <a:p>
                          <a:pPr algn="ctr"/>
                          <a:r>
                            <a:rPr lang="en-US" dirty="0"/>
                            <a:t>Slip length</a:t>
                          </a:r>
                        </a:p>
                      </a:txBody>
                      <a:tcPr/>
                    </a:tc>
                    <a:extLst>
                      <a:ext uri="{0D108BD9-81ED-4DB2-BD59-A6C34878D82A}">
                        <a16:rowId xmlns:a16="http://schemas.microsoft.com/office/drawing/2014/main" val="76225098"/>
                      </a:ext>
                    </a:extLst>
                  </a:tr>
                  <a:tr h="37084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Permittivity of material</a:t>
                          </a:r>
                        </a:p>
                      </a:txBody>
                      <a:tcPr/>
                    </a:tc>
                    <a:extLst>
                      <a:ext uri="{0D108BD9-81ED-4DB2-BD59-A6C34878D82A}">
                        <a16:rowId xmlns:a16="http://schemas.microsoft.com/office/drawing/2014/main" val="2238386932"/>
                      </a:ext>
                    </a:extLst>
                  </a:tr>
                  <a:tr h="370840">
                    <a:tc>
                      <a:txBody>
                        <a:bodyPr/>
                        <a:lstStyle/>
                        <a:p>
                          <a:pPr algn="ctr"/>
                          <a:endParaRPr lang="en-US" dirty="0"/>
                        </a:p>
                      </a:txBody>
                      <a:tcPr/>
                    </a:tc>
                    <a:tc>
                      <a:txBody>
                        <a:bodyPr/>
                        <a:lstStyle/>
                        <a:p>
                          <a:pPr algn="ctr"/>
                          <a:r>
                            <a:rPr lang="en-US" dirty="0"/>
                            <a:t>Surface charge</a:t>
                          </a:r>
                        </a:p>
                      </a:txBody>
                      <a:tcPr/>
                    </a:tc>
                    <a:extLst>
                      <a:ext uri="{0D108BD9-81ED-4DB2-BD59-A6C34878D82A}">
                        <a16:rowId xmlns:a16="http://schemas.microsoft.com/office/drawing/2014/main" val="988861820"/>
                      </a:ext>
                    </a:extLst>
                  </a:tr>
                  <a:tr h="370840">
                    <a:tc>
                      <a:txBody>
                        <a:bodyPr/>
                        <a:lstStyle/>
                        <a:p>
                          <a:pPr algn="ctr"/>
                          <a:endParaRPr lang="en-US" dirty="0"/>
                        </a:p>
                      </a:txBody>
                      <a:tcPr/>
                    </a:tc>
                    <a:tc>
                      <a:txBody>
                        <a:bodyPr/>
                        <a:lstStyle/>
                        <a:p>
                          <a:pPr algn="ctr"/>
                          <a:r>
                            <a:rPr lang="en-US" dirty="0"/>
                            <a:t>Friction between water molecules and surface</a:t>
                          </a:r>
                        </a:p>
                      </a:txBody>
                      <a:tcPr/>
                    </a:tc>
                    <a:extLst>
                      <a:ext uri="{0D108BD9-81ED-4DB2-BD59-A6C34878D82A}">
                        <a16:rowId xmlns:a16="http://schemas.microsoft.com/office/drawing/2014/main" val="2327050479"/>
                      </a:ext>
                    </a:extLst>
                  </a:tr>
                  <a:tr h="37084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Friction between mobile ions and surface</a:t>
                          </a:r>
                        </a:p>
                      </a:txBody>
                      <a:tcPr/>
                    </a:tc>
                    <a:extLst>
                      <a:ext uri="{0D108BD9-81ED-4DB2-BD59-A6C34878D82A}">
                        <a16:rowId xmlns:a16="http://schemas.microsoft.com/office/drawing/2014/main" val="1699714101"/>
                      </a:ext>
                    </a:extLst>
                  </a:tr>
                </a:tbl>
              </a:graphicData>
            </a:graphic>
          </p:graphicFrame>
        </mc:Fallback>
      </mc:AlternateContent>
      <p:graphicFrame>
        <p:nvGraphicFramePr>
          <p:cNvPr id="5" name="Object 4">
            <a:extLst>
              <a:ext uri="{FF2B5EF4-FFF2-40B4-BE49-F238E27FC236}">
                <a16:creationId xmlns:a16="http://schemas.microsoft.com/office/drawing/2014/main" id="{5FCA9AF8-3DB2-4298-821A-85DE21A6273E}"/>
              </a:ext>
            </a:extLst>
          </p:cNvPr>
          <p:cNvGraphicFramePr>
            <a:graphicFrameLocks noChangeAspect="1"/>
          </p:cNvGraphicFramePr>
          <p:nvPr>
            <p:extLst>
              <p:ext uri="{D42A27DB-BD31-4B8C-83A1-F6EECF244321}">
                <p14:modId xmlns:p14="http://schemas.microsoft.com/office/powerpoint/2010/main" val="467268915"/>
              </p:ext>
            </p:extLst>
          </p:nvPr>
        </p:nvGraphicFramePr>
        <p:xfrm>
          <a:off x="1708471" y="3781286"/>
          <a:ext cx="222250" cy="273050"/>
        </p:xfrm>
        <a:graphic>
          <a:graphicData uri="http://schemas.openxmlformats.org/presentationml/2006/ole">
            <mc:AlternateContent xmlns:mc="http://schemas.openxmlformats.org/markup-compatibility/2006">
              <mc:Choice xmlns:v="urn:schemas-microsoft-com:vml" Requires="v">
                <p:oleObj spid="_x0000_s16531" name="Equation" r:id="rId4" imgW="221967" imgH="272780" progId="Equation.DSMT4">
                  <p:embed/>
                </p:oleObj>
              </mc:Choice>
              <mc:Fallback>
                <p:oleObj name="Equation" r:id="rId4" imgW="221967" imgH="272780" progId="Equation.DSMT4">
                  <p:embed/>
                  <p:pic>
                    <p:nvPicPr>
                      <p:cNvPr id="5" name="Object 4">
                        <a:extLst>
                          <a:ext uri="{FF2B5EF4-FFF2-40B4-BE49-F238E27FC236}">
                            <a16:creationId xmlns:a16="http://schemas.microsoft.com/office/drawing/2014/main" id="{5FCA9AF8-3DB2-4298-821A-85DE21A6273E}"/>
                          </a:ext>
                        </a:extLst>
                      </p:cNvPr>
                      <p:cNvPicPr/>
                      <p:nvPr/>
                    </p:nvPicPr>
                    <p:blipFill>
                      <a:blip r:embed="rId5"/>
                      <a:stretch>
                        <a:fillRect/>
                      </a:stretch>
                    </p:blipFill>
                    <p:spPr>
                      <a:xfrm>
                        <a:off x="1708471" y="3781286"/>
                        <a:ext cx="222250" cy="273050"/>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684500B-5551-4BDC-9540-4FB8489DF414}"/>
              </a:ext>
            </a:extLst>
          </p:cNvPr>
          <p:cNvSpPr>
            <a:spLocks noGrp="1"/>
          </p:cNvSpPr>
          <p:nvPr>
            <p:ph type="title"/>
          </p:nvPr>
        </p:nvSpPr>
        <p:spPr/>
        <p:txBody>
          <a:bodyPr/>
          <a:lstStyle/>
          <a:p>
            <a:r>
              <a:rPr lang="en-US" dirty="0"/>
              <a:t>Explanation of Parameters</a:t>
            </a:r>
          </a:p>
        </p:txBody>
      </p:sp>
      <p:graphicFrame>
        <p:nvGraphicFramePr>
          <p:cNvPr id="7" name="Object 6">
            <a:extLst>
              <a:ext uri="{FF2B5EF4-FFF2-40B4-BE49-F238E27FC236}">
                <a16:creationId xmlns:a16="http://schemas.microsoft.com/office/drawing/2014/main" id="{6DB96D44-09DE-4CC6-9821-D4E8D8E0490C}"/>
              </a:ext>
            </a:extLst>
          </p:cNvPr>
          <p:cNvGraphicFramePr>
            <a:graphicFrameLocks noChangeAspect="1"/>
          </p:cNvGraphicFramePr>
          <p:nvPr>
            <p:extLst>
              <p:ext uri="{D42A27DB-BD31-4B8C-83A1-F6EECF244321}">
                <p14:modId xmlns:p14="http://schemas.microsoft.com/office/powerpoint/2010/main" val="2074910286"/>
              </p:ext>
            </p:extLst>
          </p:nvPr>
        </p:nvGraphicFramePr>
        <p:xfrm>
          <a:off x="1676142" y="4121314"/>
          <a:ext cx="374650" cy="336550"/>
        </p:xfrm>
        <a:graphic>
          <a:graphicData uri="http://schemas.openxmlformats.org/presentationml/2006/ole">
            <mc:AlternateContent xmlns:mc="http://schemas.openxmlformats.org/markup-compatibility/2006">
              <mc:Choice xmlns:v="urn:schemas-microsoft-com:vml" Requires="v">
                <p:oleObj spid="_x0000_s16532" name="Equation" r:id="rId6" imgW="374671" imgH="336415" progId="Equation.DSMT4">
                  <p:embed/>
                </p:oleObj>
              </mc:Choice>
              <mc:Fallback>
                <p:oleObj name="Equation" r:id="rId6" imgW="374671" imgH="336415" progId="Equation.DSMT4">
                  <p:embed/>
                  <p:pic>
                    <p:nvPicPr>
                      <p:cNvPr id="0" name=""/>
                      <p:cNvPicPr/>
                      <p:nvPr/>
                    </p:nvPicPr>
                    <p:blipFill>
                      <a:blip r:embed="rId7"/>
                      <a:stretch>
                        <a:fillRect/>
                      </a:stretch>
                    </p:blipFill>
                    <p:spPr>
                      <a:xfrm>
                        <a:off x="1676142" y="4121314"/>
                        <a:ext cx="374650" cy="3365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6F9B562-78F6-4AC2-83D6-029927E330B4}"/>
              </a:ext>
            </a:extLst>
          </p:cNvPr>
          <p:cNvGraphicFramePr>
            <a:graphicFrameLocks noChangeAspect="1"/>
          </p:cNvGraphicFramePr>
          <p:nvPr>
            <p:extLst>
              <p:ext uri="{D42A27DB-BD31-4B8C-83A1-F6EECF244321}">
                <p14:modId xmlns:p14="http://schemas.microsoft.com/office/powerpoint/2010/main" val="123377924"/>
              </p:ext>
            </p:extLst>
          </p:nvPr>
        </p:nvGraphicFramePr>
        <p:xfrm>
          <a:off x="1658606" y="2642613"/>
          <a:ext cx="299155" cy="336550"/>
        </p:xfrm>
        <a:graphic>
          <a:graphicData uri="http://schemas.openxmlformats.org/presentationml/2006/ole">
            <mc:AlternateContent xmlns:mc="http://schemas.openxmlformats.org/markup-compatibility/2006">
              <mc:Choice xmlns:v="urn:schemas-microsoft-com:vml" Requires="v">
                <p:oleObj spid="_x0000_s16533" name="Equation" r:id="rId8" imgW="203040" imgH="228600" progId="Equation.DSMT4">
                  <p:embed/>
                </p:oleObj>
              </mc:Choice>
              <mc:Fallback>
                <p:oleObj name="Equation" r:id="rId8" imgW="203040" imgH="228600" progId="Equation.DSMT4">
                  <p:embed/>
                  <p:pic>
                    <p:nvPicPr>
                      <p:cNvPr id="0" name=""/>
                      <p:cNvPicPr/>
                      <p:nvPr/>
                    </p:nvPicPr>
                    <p:blipFill>
                      <a:blip r:embed="rId9"/>
                      <a:stretch>
                        <a:fillRect/>
                      </a:stretch>
                    </p:blipFill>
                    <p:spPr>
                      <a:xfrm>
                        <a:off x="1658606" y="2642613"/>
                        <a:ext cx="299155" cy="3365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8BD45EE-9B38-4005-B063-A0AAE1D424EE}"/>
              </a:ext>
            </a:extLst>
          </p:cNvPr>
          <p:cNvGraphicFramePr>
            <a:graphicFrameLocks noChangeAspect="1"/>
          </p:cNvGraphicFramePr>
          <p:nvPr>
            <p:extLst>
              <p:ext uri="{D42A27DB-BD31-4B8C-83A1-F6EECF244321}">
                <p14:modId xmlns:p14="http://schemas.microsoft.com/office/powerpoint/2010/main" val="342118404"/>
              </p:ext>
            </p:extLst>
          </p:nvPr>
        </p:nvGraphicFramePr>
        <p:xfrm>
          <a:off x="1676142" y="4489687"/>
          <a:ext cx="254579" cy="327316"/>
        </p:xfrm>
        <a:graphic>
          <a:graphicData uri="http://schemas.openxmlformats.org/presentationml/2006/ole">
            <mc:AlternateContent xmlns:mc="http://schemas.openxmlformats.org/markup-compatibility/2006">
              <mc:Choice xmlns:v="urn:schemas-microsoft-com:vml" Requires="v">
                <p:oleObj spid="_x0000_s16534" name="Equation" r:id="rId10" imgW="177480" imgH="228600" progId="Equation.DSMT4">
                  <p:embed/>
                </p:oleObj>
              </mc:Choice>
              <mc:Fallback>
                <p:oleObj name="Equation" r:id="rId10" imgW="177480" imgH="228600" progId="Equation.DSMT4">
                  <p:embed/>
                  <p:pic>
                    <p:nvPicPr>
                      <p:cNvPr id="0" name=""/>
                      <p:cNvPicPr/>
                      <p:nvPr/>
                    </p:nvPicPr>
                    <p:blipFill>
                      <a:blip r:embed="rId11"/>
                      <a:stretch>
                        <a:fillRect/>
                      </a:stretch>
                    </p:blipFill>
                    <p:spPr>
                      <a:xfrm>
                        <a:off x="1676142" y="4489687"/>
                        <a:ext cx="254579" cy="327316"/>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94FBB28-0BA2-4E56-81C9-B84DE9DAEFFE}"/>
              </a:ext>
            </a:extLst>
          </p:cNvPr>
          <p:cNvGraphicFramePr>
            <a:graphicFrameLocks noChangeAspect="1"/>
          </p:cNvGraphicFramePr>
          <p:nvPr>
            <p:extLst>
              <p:ext uri="{D42A27DB-BD31-4B8C-83A1-F6EECF244321}">
                <p14:modId xmlns:p14="http://schemas.microsoft.com/office/powerpoint/2010/main" val="11887871"/>
              </p:ext>
            </p:extLst>
          </p:nvPr>
        </p:nvGraphicFramePr>
        <p:xfrm>
          <a:off x="1600120" y="4847047"/>
          <a:ext cx="422005" cy="379805"/>
        </p:xfrm>
        <a:graphic>
          <a:graphicData uri="http://schemas.openxmlformats.org/presentationml/2006/ole">
            <mc:AlternateContent xmlns:mc="http://schemas.openxmlformats.org/markup-compatibility/2006">
              <mc:Choice xmlns:v="urn:schemas-microsoft-com:vml" Requires="v">
                <p:oleObj spid="_x0000_s16535" name="Equation" r:id="rId12" imgW="253800" imgH="228600" progId="Equation.DSMT4">
                  <p:embed/>
                </p:oleObj>
              </mc:Choice>
              <mc:Fallback>
                <p:oleObj name="Equation" r:id="rId12" imgW="253800" imgH="228600" progId="Equation.DSMT4">
                  <p:embed/>
                  <p:pic>
                    <p:nvPicPr>
                      <p:cNvPr id="0" name=""/>
                      <p:cNvPicPr/>
                      <p:nvPr/>
                    </p:nvPicPr>
                    <p:blipFill>
                      <a:blip r:embed="rId13"/>
                      <a:stretch>
                        <a:fillRect/>
                      </a:stretch>
                    </p:blipFill>
                    <p:spPr>
                      <a:xfrm>
                        <a:off x="1600120" y="4847047"/>
                        <a:ext cx="422005" cy="37980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803FF75-460E-4C37-8CF7-5FBDC4DDA885}"/>
              </a:ext>
            </a:extLst>
          </p:cNvPr>
          <p:cNvGraphicFramePr>
            <a:graphicFrameLocks noChangeAspect="1"/>
          </p:cNvGraphicFramePr>
          <p:nvPr>
            <p:extLst>
              <p:ext uri="{D42A27DB-BD31-4B8C-83A1-F6EECF244321}">
                <p14:modId xmlns:p14="http://schemas.microsoft.com/office/powerpoint/2010/main" val="3825228836"/>
              </p:ext>
            </p:extLst>
          </p:nvPr>
        </p:nvGraphicFramePr>
        <p:xfrm>
          <a:off x="1676142" y="3055553"/>
          <a:ext cx="265211" cy="287312"/>
        </p:xfrm>
        <a:graphic>
          <a:graphicData uri="http://schemas.openxmlformats.org/presentationml/2006/ole">
            <mc:AlternateContent xmlns:mc="http://schemas.openxmlformats.org/markup-compatibility/2006">
              <mc:Choice xmlns:v="urn:schemas-microsoft-com:vml" Requires="v">
                <p:oleObj spid="_x0000_s16536" name="Equation" r:id="rId14" imgW="152280" imgH="164880" progId="Equation.DSMT4">
                  <p:embed/>
                </p:oleObj>
              </mc:Choice>
              <mc:Fallback>
                <p:oleObj name="Equation" r:id="rId14" imgW="152280" imgH="164880" progId="Equation.DSMT4">
                  <p:embed/>
                  <p:pic>
                    <p:nvPicPr>
                      <p:cNvPr id="0" name=""/>
                      <p:cNvPicPr/>
                      <p:nvPr/>
                    </p:nvPicPr>
                    <p:blipFill>
                      <a:blip r:embed="rId15"/>
                      <a:stretch>
                        <a:fillRect/>
                      </a:stretch>
                    </p:blipFill>
                    <p:spPr>
                      <a:xfrm>
                        <a:off x="1676142" y="3055553"/>
                        <a:ext cx="265211" cy="28731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BE013B38-CBBE-4535-A439-4AC912E92241}"/>
              </a:ext>
            </a:extLst>
          </p:cNvPr>
          <p:cNvGraphicFramePr>
            <a:graphicFrameLocks noChangeAspect="1"/>
          </p:cNvGraphicFramePr>
          <p:nvPr>
            <p:extLst>
              <p:ext uri="{D42A27DB-BD31-4B8C-83A1-F6EECF244321}">
                <p14:modId xmlns:p14="http://schemas.microsoft.com/office/powerpoint/2010/main" val="27708942"/>
              </p:ext>
            </p:extLst>
          </p:nvPr>
        </p:nvGraphicFramePr>
        <p:xfrm>
          <a:off x="9290488" y="1905782"/>
          <a:ext cx="1192786" cy="681592"/>
        </p:xfrm>
        <a:graphic>
          <a:graphicData uri="http://schemas.openxmlformats.org/presentationml/2006/ole">
            <mc:AlternateContent xmlns:mc="http://schemas.openxmlformats.org/markup-compatibility/2006">
              <mc:Choice xmlns:v="urn:schemas-microsoft-com:vml" Requires="v">
                <p:oleObj spid="_x0000_s16537" name="Equation" r:id="rId16" imgW="799920" imgH="457200" progId="Equation.DSMT4">
                  <p:embed/>
                </p:oleObj>
              </mc:Choice>
              <mc:Fallback>
                <p:oleObj name="Equation" r:id="rId16" imgW="799920" imgH="457200" progId="Equation.DSMT4">
                  <p:embed/>
                  <p:pic>
                    <p:nvPicPr>
                      <p:cNvPr id="0" name=""/>
                      <p:cNvPicPr/>
                      <p:nvPr/>
                    </p:nvPicPr>
                    <p:blipFill>
                      <a:blip r:embed="rId17"/>
                      <a:stretch>
                        <a:fillRect/>
                      </a:stretch>
                    </p:blipFill>
                    <p:spPr>
                      <a:xfrm>
                        <a:off x="9290488" y="1905782"/>
                        <a:ext cx="1192786" cy="68159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7EAFB23-C587-411F-BD41-4626AE4CF8BD}"/>
              </a:ext>
            </a:extLst>
          </p:cNvPr>
          <p:cNvGraphicFramePr>
            <a:graphicFrameLocks noChangeAspect="1"/>
          </p:cNvGraphicFramePr>
          <p:nvPr>
            <p:extLst>
              <p:ext uri="{D42A27DB-BD31-4B8C-83A1-F6EECF244321}">
                <p14:modId xmlns:p14="http://schemas.microsoft.com/office/powerpoint/2010/main" val="3864391373"/>
              </p:ext>
            </p:extLst>
          </p:nvPr>
        </p:nvGraphicFramePr>
        <p:xfrm>
          <a:off x="9290488" y="2870071"/>
          <a:ext cx="1640048" cy="370963"/>
        </p:xfrm>
        <a:graphic>
          <a:graphicData uri="http://schemas.openxmlformats.org/presentationml/2006/ole">
            <mc:AlternateContent xmlns:mc="http://schemas.openxmlformats.org/markup-compatibility/2006">
              <mc:Choice xmlns:v="urn:schemas-microsoft-com:vml" Requires="v">
                <p:oleObj spid="_x0000_s16538" name="Equation" r:id="rId18" imgW="1066680" imgH="241200" progId="Equation.DSMT4">
                  <p:embed/>
                </p:oleObj>
              </mc:Choice>
              <mc:Fallback>
                <p:oleObj name="Equation" r:id="rId18" imgW="1066680" imgH="241200" progId="Equation.DSMT4">
                  <p:embed/>
                  <p:pic>
                    <p:nvPicPr>
                      <p:cNvPr id="0" name=""/>
                      <p:cNvPicPr/>
                      <p:nvPr/>
                    </p:nvPicPr>
                    <p:blipFill>
                      <a:blip r:embed="rId19"/>
                      <a:stretch>
                        <a:fillRect/>
                      </a:stretch>
                    </p:blipFill>
                    <p:spPr>
                      <a:xfrm>
                        <a:off x="9290488" y="2870071"/>
                        <a:ext cx="1640048" cy="37096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F10C591-A70D-46DB-889F-28A001B789A9}"/>
              </a:ext>
            </a:extLst>
          </p:cNvPr>
          <p:cNvGraphicFramePr>
            <a:graphicFrameLocks noChangeAspect="1"/>
          </p:cNvGraphicFramePr>
          <p:nvPr>
            <p:extLst>
              <p:ext uri="{D42A27DB-BD31-4B8C-83A1-F6EECF244321}">
                <p14:modId xmlns:p14="http://schemas.microsoft.com/office/powerpoint/2010/main" val="910257082"/>
              </p:ext>
            </p:extLst>
          </p:nvPr>
        </p:nvGraphicFramePr>
        <p:xfrm>
          <a:off x="9290488" y="3388367"/>
          <a:ext cx="1425460" cy="649842"/>
        </p:xfrm>
        <a:graphic>
          <a:graphicData uri="http://schemas.openxmlformats.org/presentationml/2006/ole">
            <mc:AlternateContent xmlns:mc="http://schemas.openxmlformats.org/markup-compatibility/2006">
              <mc:Choice xmlns:v="urn:schemas-microsoft-com:vml" Requires="v">
                <p:oleObj spid="_x0000_s16539" name="Equation" r:id="rId20" imgW="863280" imgH="393480" progId="Equation.DSMT4">
                  <p:embed/>
                </p:oleObj>
              </mc:Choice>
              <mc:Fallback>
                <p:oleObj name="Equation" r:id="rId20" imgW="863280" imgH="393480" progId="Equation.DSMT4">
                  <p:embed/>
                  <p:pic>
                    <p:nvPicPr>
                      <p:cNvPr id="0" name=""/>
                      <p:cNvPicPr/>
                      <p:nvPr/>
                    </p:nvPicPr>
                    <p:blipFill>
                      <a:blip r:embed="rId21"/>
                      <a:stretch>
                        <a:fillRect/>
                      </a:stretch>
                    </p:blipFill>
                    <p:spPr>
                      <a:xfrm>
                        <a:off x="9290488" y="3388367"/>
                        <a:ext cx="1425460" cy="649842"/>
                      </a:xfrm>
                      <a:prstGeom prst="rect">
                        <a:avLst/>
                      </a:prstGeom>
                    </p:spPr>
                  </p:pic>
                </p:oleObj>
              </mc:Fallback>
            </mc:AlternateContent>
          </a:graphicData>
        </a:graphic>
      </p:graphicFrame>
    </p:spTree>
    <p:extLst>
      <p:ext uri="{BB962C8B-B14F-4D97-AF65-F5344CB8AC3E}">
        <p14:creationId xmlns:p14="http://schemas.microsoft.com/office/powerpoint/2010/main" val="199411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2" y="413985"/>
            <a:ext cx="6947665" cy="810991"/>
          </a:xfrm>
        </p:spPr>
        <p:txBody>
          <a:bodyPr>
            <a:normAutofit fontScale="90000"/>
          </a:bodyPr>
          <a:lstStyle/>
          <a:p>
            <a:r>
              <a:rPr lang="en-US" sz="2400" dirty="0"/>
              <a:t>Salinity gradient-driven flow: Replication of results</a:t>
            </a:r>
            <a:endParaRPr lang="en-US" dirty="0"/>
          </a:p>
        </p:txBody>
      </p:sp>
      <p:pic>
        <p:nvPicPr>
          <p:cNvPr id="4" name="Picture 3">
            <a:extLst>
              <a:ext uri="{FF2B5EF4-FFF2-40B4-BE49-F238E27FC236}">
                <a16:creationId xmlns:a16="http://schemas.microsoft.com/office/drawing/2014/main" id="{9FFCC646-3BD9-4310-ABEF-1034B7580537}"/>
              </a:ext>
            </a:extLst>
          </p:cNvPr>
          <p:cNvPicPr>
            <a:picLocks noChangeAspect="1"/>
          </p:cNvPicPr>
          <p:nvPr/>
        </p:nvPicPr>
        <p:blipFill>
          <a:blip r:embed="rId3"/>
          <a:stretch>
            <a:fillRect/>
          </a:stretch>
        </p:blipFill>
        <p:spPr>
          <a:xfrm>
            <a:off x="6868089" y="1290896"/>
            <a:ext cx="4388818" cy="3291614"/>
          </a:xfrm>
          <a:prstGeom prst="rect">
            <a:avLst/>
          </a:prstGeom>
        </p:spPr>
      </p:pic>
      <p:sp>
        <p:nvSpPr>
          <p:cNvPr id="13" name="Content Placeholder 2">
            <a:extLst>
              <a:ext uri="{FF2B5EF4-FFF2-40B4-BE49-F238E27FC236}">
                <a16:creationId xmlns:a16="http://schemas.microsoft.com/office/drawing/2014/main" id="{D61FA0AE-6F89-4B30-84BB-5A350C730E25}"/>
              </a:ext>
            </a:extLst>
          </p:cNvPr>
          <p:cNvSpPr txBox="1">
            <a:spLocks/>
          </p:cNvSpPr>
          <p:nvPr/>
        </p:nvSpPr>
        <p:spPr>
          <a:xfrm>
            <a:off x="278997" y="1290896"/>
            <a:ext cx="5893203" cy="2227808"/>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Rectangular cross-section, activated carbon</a:t>
            </a:r>
          </a:p>
          <a:p>
            <a:r>
              <a:rPr lang="en-US" sz="1800" dirty="0"/>
              <a:t>Width = 100 nm</a:t>
            </a:r>
          </a:p>
          <a:p>
            <a:r>
              <a:rPr lang="en-US" sz="1800" dirty="0"/>
              <a:t>Height = 3 nm</a:t>
            </a:r>
          </a:p>
          <a:p>
            <a:r>
              <a:rPr lang="en-US" sz="1800" dirty="0"/>
              <a:t>Average length ~ 10 microns</a:t>
            </a:r>
          </a:p>
        </p:txBody>
      </p:sp>
      <p:sp>
        <p:nvSpPr>
          <p:cNvPr id="15" name="TextBox 14">
            <a:extLst>
              <a:ext uri="{FF2B5EF4-FFF2-40B4-BE49-F238E27FC236}">
                <a16:creationId xmlns:a16="http://schemas.microsoft.com/office/drawing/2014/main" id="{3E7B41BC-5709-4FF4-8B2F-020B3736F1E6}"/>
              </a:ext>
            </a:extLst>
          </p:cNvPr>
          <p:cNvSpPr txBox="1"/>
          <p:nvPr/>
        </p:nvSpPr>
        <p:spPr>
          <a:xfrm>
            <a:off x="2620828" y="6341281"/>
            <a:ext cx="9571172" cy="523220"/>
          </a:xfrm>
          <a:prstGeom prst="rect">
            <a:avLst/>
          </a:prstGeom>
          <a:noFill/>
        </p:spPr>
        <p:txBody>
          <a:bodyPr wrap="square">
            <a:spAutoFit/>
          </a:bodyPr>
          <a:lstStyle/>
          <a:p>
            <a:r>
              <a:rPr lang="en-US" sz="1400" b="0" i="0" dirty="0">
                <a:solidFill>
                  <a:srgbClr val="222222"/>
                </a:solidFill>
                <a:effectLst/>
                <a:latin typeface="-apple-system"/>
              </a:rPr>
              <a:t>Data from: Emmerich, T., Vasu, K.S., </a:t>
            </a:r>
            <a:r>
              <a:rPr lang="en-US" sz="1400" b="0" i="0" dirty="0" err="1">
                <a:solidFill>
                  <a:srgbClr val="222222"/>
                </a:solidFill>
                <a:effectLst/>
                <a:latin typeface="-apple-system"/>
              </a:rPr>
              <a:t>Niguès</a:t>
            </a:r>
            <a:r>
              <a:rPr lang="en-US" sz="1400" b="0" i="0" dirty="0">
                <a:solidFill>
                  <a:srgbClr val="222222"/>
                </a:solidFill>
                <a:effectLst/>
                <a:latin typeface="-apple-system"/>
              </a:rPr>
              <a:t>, A. </a:t>
            </a:r>
            <a:r>
              <a:rPr lang="en-US" sz="1400" b="0" i="1" dirty="0">
                <a:solidFill>
                  <a:srgbClr val="222222"/>
                </a:solidFill>
                <a:effectLst/>
                <a:latin typeface="-apple-system"/>
              </a:rPr>
              <a:t>et al.</a:t>
            </a:r>
            <a:r>
              <a:rPr lang="en-US" sz="1400" b="0" i="0" dirty="0">
                <a:solidFill>
                  <a:srgbClr val="222222"/>
                </a:solidFill>
                <a:effectLst/>
                <a:latin typeface="-apple-system"/>
              </a:rPr>
              <a:t> Enhanced nanofluidic transport in activated carbon </a:t>
            </a:r>
            <a:r>
              <a:rPr lang="en-US" sz="1400" b="0" i="0" dirty="0" err="1">
                <a:solidFill>
                  <a:srgbClr val="222222"/>
                </a:solidFill>
                <a:effectLst/>
                <a:latin typeface="-apple-system"/>
              </a:rPr>
              <a:t>nanoconduits</a:t>
            </a:r>
            <a:r>
              <a:rPr lang="en-US" sz="1400" b="0" i="0" dirty="0">
                <a:solidFill>
                  <a:srgbClr val="222222"/>
                </a:solidFill>
                <a:effectLst/>
                <a:latin typeface="-apple-system"/>
              </a:rPr>
              <a:t>. </a:t>
            </a:r>
            <a:r>
              <a:rPr lang="en-US" sz="1400" b="0" i="1" dirty="0">
                <a:solidFill>
                  <a:srgbClr val="222222"/>
                </a:solidFill>
                <a:effectLst/>
                <a:latin typeface="-apple-system"/>
              </a:rPr>
              <a:t>Nat. Mater.</a:t>
            </a:r>
            <a:r>
              <a:rPr lang="en-US" sz="1400" b="0" i="0" dirty="0">
                <a:solidFill>
                  <a:srgbClr val="222222"/>
                </a:solidFill>
                <a:effectLst/>
                <a:latin typeface="-apple-system"/>
              </a:rPr>
              <a:t> </a:t>
            </a:r>
            <a:r>
              <a:rPr lang="en-US" sz="1400" b="1" i="0" dirty="0">
                <a:solidFill>
                  <a:srgbClr val="222222"/>
                </a:solidFill>
                <a:effectLst/>
                <a:latin typeface="-apple-system"/>
              </a:rPr>
              <a:t>21</a:t>
            </a:r>
            <a:r>
              <a:rPr lang="en-US" sz="1400" b="0" i="0" dirty="0">
                <a:solidFill>
                  <a:srgbClr val="222222"/>
                </a:solidFill>
                <a:effectLst/>
                <a:latin typeface="-apple-system"/>
              </a:rPr>
              <a:t>, 696–702 (2022). https://doi.org/10.1038/s41563-022-01229-x</a:t>
            </a:r>
            <a:endParaRPr lang="en-US" sz="1400" dirty="0"/>
          </a:p>
        </p:txBody>
      </p:sp>
      <mc:AlternateContent xmlns:mc="http://schemas.openxmlformats.org/markup-compatibility/2006">
        <mc:Choice xmlns:a14="http://schemas.microsoft.com/office/drawing/2010/main" Requires="a14">
          <p:sp>
            <p:nvSpPr>
              <p:cNvPr id="18" name="Content Placeholder 2">
                <a:extLst>
                  <a:ext uri="{FF2B5EF4-FFF2-40B4-BE49-F238E27FC236}">
                    <a16:creationId xmlns:a16="http://schemas.microsoft.com/office/drawing/2014/main" id="{6A90FD14-9115-48E8-AF6E-5CCB444BF76D}"/>
                  </a:ext>
                </a:extLst>
              </p:cNvPr>
              <p:cNvSpPr txBox="1">
                <a:spLocks/>
              </p:cNvSpPr>
              <p:nvPr/>
            </p:nvSpPr>
            <p:spPr>
              <a:xfrm>
                <a:off x="323992" y="3552863"/>
                <a:ext cx="8773038" cy="1421990"/>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Results</a:t>
                </a:r>
              </a:p>
              <a:p>
                <a:r>
                  <a:rPr lang="en-US" sz="1800" dirty="0"/>
                  <a:t>Good fit to data</a:t>
                </a:r>
              </a:p>
              <a:p>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oMath>
                </a14:m>
                <a:r>
                  <a:rPr lang="en-US" sz="1800" dirty="0"/>
                  <a:t> = 0.9286</a:t>
                </a:r>
              </a:p>
            </p:txBody>
          </p:sp>
        </mc:Choice>
        <mc:Fallback>
          <p:sp>
            <p:nvSpPr>
              <p:cNvPr id="18" name="Content Placeholder 2">
                <a:extLst>
                  <a:ext uri="{FF2B5EF4-FFF2-40B4-BE49-F238E27FC236}">
                    <a16:creationId xmlns:a16="http://schemas.microsoft.com/office/drawing/2014/main" id="{6A90FD14-9115-48E8-AF6E-5CCB444BF76D}"/>
                  </a:ext>
                </a:extLst>
              </p:cNvPr>
              <p:cNvSpPr txBox="1">
                <a:spLocks noRot="1" noChangeAspect="1" noMove="1" noResize="1" noEditPoints="1" noAdjustHandles="1" noChangeArrowheads="1" noChangeShapeType="1" noTextEdit="1"/>
              </p:cNvSpPr>
              <p:nvPr/>
            </p:nvSpPr>
            <p:spPr>
              <a:xfrm>
                <a:off x="323992" y="3552863"/>
                <a:ext cx="8773038" cy="1421990"/>
              </a:xfrm>
              <a:prstGeom prst="rect">
                <a:avLst/>
              </a:prstGeom>
              <a:blipFill>
                <a:blip r:embed="rId4"/>
                <a:stretch>
                  <a:fillRect l="-556" t="-1717"/>
                </a:stretch>
              </a:blipFill>
            </p:spPr>
            <p:txBody>
              <a:bodyPr/>
              <a:lstStyle/>
              <a:p>
                <a:r>
                  <a:rPr lang="en-US">
                    <a:noFill/>
                  </a:rPr>
                  <a:t> </a:t>
                </a:r>
              </a:p>
            </p:txBody>
          </p:sp>
        </mc:Fallback>
      </mc:AlternateContent>
    </p:spTree>
    <p:extLst>
      <p:ext uri="{BB962C8B-B14F-4D97-AF65-F5344CB8AC3E}">
        <p14:creationId xmlns:p14="http://schemas.microsoft.com/office/powerpoint/2010/main" val="42908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3" y="223660"/>
            <a:ext cx="6360586" cy="854026"/>
          </a:xfrm>
        </p:spPr>
        <p:txBody>
          <a:bodyPr>
            <a:normAutofit/>
          </a:bodyPr>
          <a:lstStyle/>
          <a:p>
            <a:r>
              <a:rPr lang="en-US" sz="2400" dirty="0"/>
              <a:t>Salinity gradient-driven flow: the dataset</a:t>
            </a:r>
            <a:endParaRPr lang="en-US" dirty="0"/>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160755" y="2788533"/>
                <a:ext cx="8163439" cy="1763363"/>
              </a:xfrm>
              <a:prstGeom prst="rect">
                <a:avLst/>
              </a:prstGeom>
            </p:spPr>
            <p:txBody>
              <a:bodyPr>
                <a:no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Sinusoidal cross-section, average radius 15 nm</a:t>
                </a:r>
              </a:p>
              <a:p>
                <a:r>
                  <a:rPr lang="en-US" sz="1800" dirty="0"/>
                  <a:t>Length of channel = 600-1200 nm</a:t>
                </a:r>
              </a:p>
              <a:p>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𝐻</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 </m:t>
                    </m:r>
                  </m:oMath>
                </a14:m>
                <a:r>
                  <a:rPr lang="en-US" sz="1800" dirty="0"/>
                  <a:t>relate to the size of the reservoir (assumed infinite in the model)</a:t>
                </a:r>
              </a:p>
            </p:txBody>
          </p:sp>
        </mc:Choice>
        <mc:Fallback>
          <p:sp>
            <p:nvSpPr>
              <p:cNvPr id="12" name="Content Placeholder 2">
                <a:extLst>
                  <a:ext uri="{FF2B5EF4-FFF2-40B4-BE49-F238E27FC236}">
                    <a16:creationId xmlns:a16="http://schemas.microsoft.com/office/drawing/2014/main" id="{C8F6D8F5-145C-4689-97C3-6ECC462613DC}"/>
                  </a:ext>
                </a:extLst>
              </p:cNvPr>
              <p:cNvSpPr txBox="1">
                <a:spLocks noRot="1" noChangeAspect="1" noMove="1" noResize="1" noEditPoints="1" noAdjustHandles="1" noChangeArrowheads="1" noChangeShapeType="1" noTextEdit="1"/>
              </p:cNvSpPr>
              <p:nvPr/>
            </p:nvSpPr>
            <p:spPr>
              <a:xfrm>
                <a:off x="160755" y="2788533"/>
                <a:ext cx="8163439" cy="1763363"/>
              </a:xfrm>
              <a:prstGeom prst="rect">
                <a:avLst/>
              </a:prstGeom>
              <a:blipFill>
                <a:blip r:embed="rId3"/>
                <a:stretch>
                  <a:fillRect l="-597" t="-103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C499FAE-B9FD-48B1-AFC9-0A0F43816B8F}"/>
              </a:ext>
            </a:extLst>
          </p:cNvPr>
          <p:cNvSpPr txBox="1"/>
          <p:nvPr/>
        </p:nvSpPr>
        <p:spPr>
          <a:xfrm>
            <a:off x="2468611" y="6334780"/>
            <a:ext cx="9571172" cy="523220"/>
          </a:xfrm>
          <a:prstGeom prst="rect">
            <a:avLst/>
          </a:prstGeom>
          <a:noFill/>
        </p:spPr>
        <p:txBody>
          <a:bodyPr wrap="square">
            <a:spAutoFit/>
          </a:bodyPr>
          <a:lstStyle/>
          <a:p>
            <a:r>
              <a:rPr lang="en-US" sz="1400" b="0" i="0" dirty="0">
                <a:solidFill>
                  <a:srgbClr val="222222"/>
                </a:solidFill>
                <a:effectLst/>
                <a:latin typeface="-apple-system"/>
              </a:rPr>
              <a:t>Data from: </a:t>
            </a:r>
            <a:r>
              <a:rPr lang="en-US" sz="1400" b="0" i="0" dirty="0" err="1">
                <a:solidFill>
                  <a:srgbClr val="1A1A1A"/>
                </a:solidFill>
                <a:effectLst/>
                <a:latin typeface="-apple-system"/>
              </a:rPr>
              <a:t>Changzheng</a:t>
            </a:r>
            <a:r>
              <a:rPr lang="en-US" sz="1400" b="0" i="0" dirty="0">
                <a:solidFill>
                  <a:srgbClr val="1A1A1A"/>
                </a:solidFill>
                <a:effectLst/>
                <a:latin typeface="-apple-system"/>
              </a:rPr>
              <a:t> Li, </a:t>
            </a:r>
            <a:r>
              <a:rPr lang="en-US" sz="1400" b="0" i="0" dirty="0" err="1">
                <a:solidFill>
                  <a:srgbClr val="1A1A1A"/>
                </a:solidFill>
                <a:effectLst/>
                <a:latin typeface="-apple-system"/>
              </a:rPr>
              <a:t>Zhenquan</a:t>
            </a:r>
            <a:r>
              <a:rPr lang="en-US" sz="1400" b="0" i="0" dirty="0">
                <a:solidFill>
                  <a:srgbClr val="1A1A1A"/>
                </a:solidFill>
                <a:effectLst/>
                <a:latin typeface="-apple-system"/>
              </a:rPr>
              <a:t> Li, </a:t>
            </a:r>
            <a:r>
              <a:rPr lang="en-US" sz="1400" b="0" i="0" dirty="0" err="1">
                <a:solidFill>
                  <a:srgbClr val="1A1A1A"/>
                </a:solidFill>
                <a:effectLst/>
                <a:latin typeface="-apple-system"/>
              </a:rPr>
              <a:t>Zhe</a:t>
            </a:r>
            <a:r>
              <a:rPr lang="en-US" sz="1400" b="0" i="0" dirty="0">
                <a:solidFill>
                  <a:srgbClr val="1A1A1A"/>
                </a:solidFill>
                <a:effectLst/>
                <a:latin typeface="-apple-system"/>
              </a:rPr>
              <a:t> Zhang, Nan </a:t>
            </a:r>
            <a:r>
              <a:rPr lang="en-US" sz="1400" b="0" i="0" dirty="0" err="1">
                <a:solidFill>
                  <a:srgbClr val="1A1A1A"/>
                </a:solidFill>
                <a:effectLst/>
                <a:latin typeface="-apple-system"/>
              </a:rPr>
              <a:t>Qiao</a:t>
            </a:r>
            <a:r>
              <a:rPr lang="en-US" sz="1400" b="0" i="0" dirty="0">
                <a:solidFill>
                  <a:srgbClr val="1A1A1A"/>
                </a:solidFill>
                <a:effectLst/>
                <a:latin typeface="-apple-system"/>
              </a:rPr>
              <a:t>, </a:t>
            </a:r>
            <a:r>
              <a:rPr lang="en-US" sz="1400" b="0" i="0" dirty="0" err="1">
                <a:solidFill>
                  <a:srgbClr val="1A1A1A"/>
                </a:solidFill>
                <a:effectLst/>
                <a:latin typeface="-apple-system"/>
              </a:rPr>
              <a:t>Mengzhen</a:t>
            </a:r>
            <a:r>
              <a:rPr lang="en-US" sz="1400" b="0" i="0" dirty="0">
                <a:solidFill>
                  <a:srgbClr val="1A1A1A"/>
                </a:solidFill>
                <a:effectLst/>
                <a:latin typeface="-apple-system"/>
              </a:rPr>
              <a:t> Liao; Salinity gradient power generation in sinusoidal nanochannels. </a:t>
            </a:r>
            <a:r>
              <a:rPr lang="en-US" sz="1400" b="0" i="1" dirty="0">
                <a:solidFill>
                  <a:srgbClr val="1A1A1A"/>
                </a:solidFill>
                <a:effectLst/>
                <a:latin typeface="-apple-system"/>
              </a:rPr>
              <a:t>Physics of Fluids</a:t>
            </a:r>
            <a:r>
              <a:rPr lang="en-US" sz="1400" b="0" i="0" dirty="0">
                <a:solidFill>
                  <a:srgbClr val="1A1A1A"/>
                </a:solidFill>
                <a:effectLst/>
                <a:latin typeface="-apple-system"/>
              </a:rPr>
              <a:t> 1 February 2024; 36 (2): 022007. </a:t>
            </a:r>
            <a:r>
              <a:rPr lang="en-US" sz="1400" b="0" i="0" u="none" strike="noStrike" dirty="0">
                <a:solidFill>
                  <a:srgbClr val="0066CC"/>
                </a:solidFill>
                <a:effectLst/>
                <a:latin typeface="-apple-system"/>
                <a:hlinkClick r:id="rId4"/>
              </a:rPr>
              <a:t>https://doi.org/10.1063/5.0186962</a:t>
            </a:r>
            <a:endParaRPr lang="en-US" sz="1400" dirty="0">
              <a:latin typeface="-apple-system"/>
            </a:endParaRPr>
          </a:p>
        </p:txBody>
      </p:sp>
      <p:pic>
        <p:nvPicPr>
          <p:cNvPr id="18" name="New picture">
            <a:extLst>
              <a:ext uri="{FF2B5EF4-FFF2-40B4-BE49-F238E27FC236}">
                <a16:creationId xmlns:a16="http://schemas.microsoft.com/office/drawing/2014/main" id="{309DAACB-4BAB-43DD-B4B4-0408CE23C5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9413"/>
          <a:stretch/>
        </p:blipFill>
        <p:spPr bwMode="auto">
          <a:xfrm>
            <a:off x="8568557" y="489104"/>
            <a:ext cx="3129455" cy="546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9" name="Content Placeholder 2">
            <a:extLst>
              <a:ext uri="{FF2B5EF4-FFF2-40B4-BE49-F238E27FC236}">
                <a16:creationId xmlns:a16="http://schemas.microsoft.com/office/drawing/2014/main" id="{623F9437-3485-4D6F-AE03-91B7EB0D47BB}"/>
              </a:ext>
            </a:extLst>
          </p:cNvPr>
          <p:cNvSpPr txBox="1">
            <a:spLocks/>
          </p:cNvSpPr>
          <p:nvPr/>
        </p:nvSpPr>
        <p:spPr>
          <a:xfrm>
            <a:off x="160755" y="1233377"/>
            <a:ext cx="7385673" cy="1712812"/>
          </a:xfrm>
          <a:prstGeom prst="rect">
            <a:avLst/>
          </a:prstGeom>
        </p:spPr>
        <p:txBody>
          <a:bodyPr>
            <a:normAutofit fontScale="92500"/>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The study</a:t>
            </a:r>
          </a:p>
          <a:p>
            <a:r>
              <a:rPr lang="en-US" sz="1800" dirty="0"/>
              <a:t>Motivation: irregular nanochannels are naturally formed during fabrication</a:t>
            </a:r>
          </a:p>
          <a:p>
            <a:r>
              <a:rPr lang="en-US" sz="1800" dirty="0"/>
              <a:t>Finite-element methods to solve the Navier-Stokes, Nernst-Planck and Poisson equations in a sinusoidally varying channel</a:t>
            </a:r>
          </a:p>
        </p:txBody>
      </p:sp>
      <p:pic>
        <p:nvPicPr>
          <p:cNvPr id="9" name="Picture 8">
            <a:extLst>
              <a:ext uri="{FF2B5EF4-FFF2-40B4-BE49-F238E27FC236}">
                <a16:creationId xmlns:a16="http://schemas.microsoft.com/office/drawing/2014/main" id="{DD971051-8CB5-4267-8F2A-46414B64C48D}"/>
              </a:ext>
            </a:extLst>
          </p:cNvPr>
          <p:cNvPicPr>
            <a:picLocks noChangeAspect="1"/>
          </p:cNvPicPr>
          <p:nvPr/>
        </p:nvPicPr>
        <p:blipFill>
          <a:blip r:embed="rId6"/>
          <a:stretch>
            <a:fillRect/>
          </a:stretch>
        </p:blipFill>
        <p:spPr>
          <a:xfrm>
            <a:off x="2109000" y="4405455"/>
            <a:ext cx="4934807" cy="1886838"/>
          </a:xfrm>
          <a:prstGeom prst="rect">
            <a:avLst/>
          </a:prstGeom>
        </p:spPr>
      </p:pic>
    </p:spTree>
    <p:extLst>
      <p:ext uri="{BB962C8B-B14F-4D97-AF65-F5344CB8AC3E}">
        <p14:creationId xmlns:p14="http://schemas.microsoft.com/office/powerpoint/2010/main" val="22267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3" y="223660"/>
            <a:ext cx="5195064" cy="854026"/>
          </a:xfrm>
        </p:spPr>
        <p:txBody>
          <a:bodyPr>
            <a:normAutofit/>
          </a:bodyPr>
          <a:lstStyle/>
          <a:p>
            <a:r>
              <a:rPr lang="en-US" sz="2400" dirty="0"/>
              <a:t>Salinity gradient-driven flow: Application of model to dataset</a:t>
            </a:r>
            <a:endParaRPr lang="en-US" dirty="0"/>
          </a:p>
        </p:txBody>
      </p:sp>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202798" y="1299164"/>
            <a:ext cx="5195064" cy="1359954"/>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Sinusoidal cross-section, average radius 15 nm</a:t>
            </a:r>
          </a:p>
          <a:p>
            <a:r>
              <a:rPr lang="en-US" sz="1800" dirty="0"/>
              <a:t>Length of channel = 600-1200 nm</a:t>
            </a:r>
          </a:p>
        </p:txBody>
      </p:sp>
      <p:sp>
        <p:nvSpPr>
          <p:cNvPr id="15" name="TextBox 14">
            <a:extLst>
              <a:ext uri="{FF2B5EF4-FFF2-40B4-BE49-F238E27FC236}">
                <a16:creationId xmlns:a16="http://schemas.microsoft.com/office/drawing/2014/main" id="{AC499FAE-B9FD-48B1-AFC9-0A0F43816B8F}"/>
              </a:ext>
            </a:extLst>
          </p:cNvPr>
          <p:cNvSpPr txBox="1"/>
          <p:nvPr/>
        </p:nvSpPr>
        <p:spPr>
          <a:xfrm>
            <a:off x="2468611" y="6334780"/>
            <a:ext cx="9571172" cy="523220"/>
          </a:xfrm>
          <a:prstGeom prst="rect">
            <a:avLst/>
          </a:prstGeom>
          <a:noFill/>
        </p:spPr>
        <p:txBody>
          <a:bodyPr wrap="square">
            <a:spAutoFit/>
          </a:bodyPr>
          <a:lstStyle/>
          <a:p>
            <a:r>
              <a:rPr lang="en-US" sz="1400" b="0" i="0" dirty="0">
                <a:solidFill>
                  <a:srgbClr val="222222"/>
                </a:solidFill>
                <a:effectLst/>
                <a:latin typeface="-apple-system"/>
              </a:rPr>
              <a:t>Data from: </a:t>
            </a:r>
            <a:r>
              <a:rPr lang="en-US" sz="1400" b="0" i="0" dirty="0" err="1">
                <a:solidFill>
                  <a:srgbClr val="1A1A1A"/>
                </a:solidFill>
                <a:effectLst/>
                <a:latin typeface="-apple-system"/>
              </a:rPr>
              <a:t>Changzheng</a:t>
            </a:r>
            <a:r>
              <a:rPr lang="en-US" sz="1400" b="0" i="0" dirty="0">
                <a:solidFill>
                  <a:srgbClr val="1A1A1A"/>
                </a:solidFill>
                <a:effectLst/>
                <a:latin typeface="-apple-system"/>
              </a:rPr>
              <a:t> Li, </a:t>
            </a:r>
            <a:r>
              <a:rPr lang="en-US" sz="1400" b="0" i="0" dirty="0" err="1">
                <a:solidFill>
                  <a:srgbClr val="1A1A1A"/>
                </a:solidFill>
                <a:effectLst/>
                <a:latin typeface="-apple-system"/>
              </a:rPr>
              <a:t>Zhenquan</a:t>
            </a:r>
            <a:r>
              <a:rPr lang="en-US" sz="1400" b="0" i="0" dirty="0">
                <a:solidFill>
                  <a:srgbClr val="1A1A1A"/>
                </a:solidFill>
                <a:effectLst/>
                <a:latin typeface="-apple-system"/>
              </a:rPr>
              <a:t> Li, </a:t>
            </a:r>
            <a:r>
              <a:rPr lang="en-US" sz="1400" b="0" i="0" dirty="0" err="1">
                <a:solidFill>
                  <a:srgbClr val="1A1A1A"/>
                </a:solidFill>
                <a:effectLst/>
                <a:latin typeface="-apple-system"/>
              </a:rPr>
              <a:t>Zhe</a:t>
            </a:r>
            <a:r>
              <a:rPr lang="en-US" sz="1400" b="0" i="0" dirty="0">
                <a:solidFill>
                  <a:srgbClr val="1A1A1A"/>
                </a:solidFill>
                <a:effectLst/>
                <a:latin typeface="-apple-system"/>
              </a:rPr>
              <a:t> Zhang, Nan </a:t>
            </a:r>
            <a:r>
              <a:rPr lang="en-US" sz="1400" b="0" i="0" dirty="0" err="1">
                <a:solidFill>
                  <a:srgbClr val="1A1A1A"/>
                </a:solidFill>
                <a:effectLst/>
                <a:latin typeface="-apple-system"/>
              </a:rPr>
              <a:t>Qiao</a:t>
            </a:r>
            <a:r>
              <a:rPr lang="en-US" sz="1400" b="0" i="0" dirty="0">
                <a:solidFill>
                  <a:srgbClr val="1A1A1A"/>
                </a:solidFill>
                <a:effectLst/>
                <a:latin typeface="-apple-system"/>
              </a:rPr>
              <a:t>, </a:t>
            </a:r>
            <a:r>
              <a:rPr lang="en-US" sz="1400" b="0" i="0" dirty="0" err="1">
                <a:solidFill>
                  <a:srgbClr val="1A1A1A"/>
                </a:solidFill>
                <a:effectLst/>
                <a:latin typeface="-apple-system"/>
              </a:rPr>
              <a:t>Mengzhen</a:t>
            </a:r>
            <a:r>
              <a:rPr lang="en-US" sz="1400" b="0" i="0" dirty="0">
                <a:solidFill>
                  <a:srgbClr val="1A1A1A"/>
                </a:solidFill>
                <a:effectLst/>
                <a:latin typeface="-apple-system"/>
              </a:rPr>
              <a:t> Liao; Salinity gradient power generation in sinusoidal nanochannels. </a:t>
            </a:r>
            <a:r>
              <a:rPr lang="en-US" sz="1400" b="0" i="1" dirty="0">
                <a:solidFill>
                  <a:srgbClr val="1A1A1A"/>
                </a:solidFill>
                <a:effectLst/>
                <a:latin typeface="-apple-system"/>
              </a:rPr>
              <a:t>Physics of Fluids</a:t>
            </a:r>
            <a:r>
              <a:rPr lang="en-US" sz="1400" b="0" i="0" dirty="0">
                <a:solidFill>
                  <a:srgbClr val="1A1A1A"/>
                </a:solidFill>
                <a:effectLst/>
                <a:latin typeface="-apple-system"/>
              </a:rPr>
              <a:t> 1 February 2024; 36 (2): 022007. </a:t>
            </a:r>
            <a:r>
              <a:rPr lang="en-US" sz="1400" b="0" i="0" u="none" strike="noStrike" dirty="0">
                <a:solidFill>
                  <a:srgbClr val="0066CC"/>
                </a:solidFill>
                <a:effectLst/>
                <a:latin typeface="-apple-system"/>
                <a:hlinkClick r:id="rId3"/>
              </a:rPr>
              <a:t>https://doi.org/10.1063/5.0186962</a:t>
            </a:r>
            <a:endParaRPr lang="en-US" sz="1400" dirty="0">
              <a:latin typeface="-apple-system"/>
            </a:endParaRPr>
          </a:p>
        </p:txBody>
      </p:sp>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C8BC2D7A-564B-4AAC-8D7C-9A34087B8A9E}"/>
                  </a:ext>
                </a:extLst>
              </p:cNvPr>
              <p:cNvSpPr txBox="1">
                <a:spLocks/>
              </p:cNvSpPr>
              <p:nvPr/>
            </p:nvSpPr>
            <p:spPr>
              <a:xfrm>
                <a:off x="202796" y="2667666"/>
                <a:ext cx="5524591" cy="2000120"/>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Results</a:t>
                </a:r>
              </a:p>
              <a:p>
                <a:r>
                  <a:rPr lang="en-US" sz="1800" dirty="0"/>
                  <a:t>Model and data agree well for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𝑜𝑠𝑚</m:t>
                        </m:r>
                      </m:sub>
                    </m:sSub>
                  </m:oMath>
                </a14:m>
                <a:endParaRPr lang="en-US" sz="1800" b="0" dirty="0"/>
              </a:p>
              <a:p>
                <a:r>
                  <a:rPr lang="en-US" sz="1800" dirty="0"/>
                  <a:t>Model agrees better for lower concentration gradients and shorter channels</a:t>
                </a:r>
              </a:p>
              <a:p>
                <a:r>
                  <a:rPr lang="en-US" sz="1800" dirty="0"/>
                  <a:t>Observed power is greater than predicted</a:t>
                </a:r>
              </a:p>
            </p:txBody>
          </p:sp>
        </mc:Choice>
        <mc:Fallback>
          <p:sp>
            <p:nvSpPr>
              <p:cNvPr id="16" name="Content Placeholder 2">
                <a:extLst>
                  <a:ext uri="{FF2B5EF4-FFF2-40B4-BE49-F238E27FC236}">
                    <a16:creationId xmlns:a16="http://schemas.microsoft.com/office/drawing/2014/main" id="{C8BC2D7A-564B-4AAC-8D7C-9A34087B8A9E}"/>
                  </a:ext>
                </a:extLst>
              </p:cNvPr>
              <p:cNvSpPr txBox="1">
                <a:spLocks noRot="1" noChangeAspect="1" noMove="1" noResize="1" noEditPoints="1" noAdjustHandles="1" noChangeArrowheads="1" noChangeShapeType="1" noTextEdit="1"/>
              </p:cNvSpPr>
              <p:nvPr/>
            </p:nvSpPr>
            <p:spPr>
              <a:xfrm>
                <a:off x="202796" y="2667666"/>
                <a:ext cx="5524591" cy="2000120"/>
              </a:xfrm>
              <a:prstGeom prst="rect">
                <a:avLst/>
              </a:prstGeom>
              <a:blipFill>
                <a:blip r:embed="rId4"/>
                <a:stretch>
                  <a:fillRect l="-882" t="-1220" b="-36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68C2D835-793B-4BF9-94CB-0236AF211EA0}"/>
                  </a:ext>
                </a:extLst>
              </p:cNvPr>
              <p:cNvGraphicFramePr>
                <a:graphicFrameLocks noGrp="1"/>
              </p:cNvGraphicFramePr>
              <p:nvPr/>
            </p:nvGraphicFramePr>
            <p:xfrm>
              <a:off x="10016392" y="1288838"/>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48980">
                    <a:tc>
                      <a:txBody>
                        <a:bodyPr/>
                        <a:lstStyle/>
                        <a:p>
                          <a:r>
                            <a:rPr lang="en-US" dirty="0"/>
                            <a:t>Length(nm)</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4216921161"/>
                      </a:ext>
                    </a:extLst>
                  </a:tr>
                  <a:tr h="348980">
                    <a:tc>
                      <a:txBody>
                        <a:bodyPr/>
                        <a:lstStyle/>
                        <a:p>
                          <a:r>
                            <a:rPr lang="en-US" dirty="0"/>
                            <a:t>600</a:t>
                          </a:r>
                        </a:p>
                      </a:txBody>
                      <a:tcPr/>
                    </a:tc>
                    <a:tc>
                      <a:txBody>
                        <a:bodyPr/>
                        <a:lstStyle/>
                        <a:p>
                          <a:r>
                            <a:rPr lang="en-US" dirty="0"/>
                            <a:t>0.91</a:t>
                          </a:r>
                        </a:p>
                      </a:txBody>
                      <a:tcPr/>
                    </a:tc>
                    <a:extLst>
                      <a:ext uri="{0D108BD9-81ED-4DB2-BD59-A6C34878D82A}">
                        <a16:rowId xmlns:a16="http://schemas.microsoft.com/office/drawing/2014/main" val="4224057424"/>
                      </a:ext>
                    </a:extLst>
                  </a:tr>
                  <a:tr h="348980">
                    <a:tc>
                      <a:txBody>
                        <a:bodyPr/>
                        <a:lstStyle/>
                        <a:p>
                          <a:r>
                            <a:rPr lang="en-US" dirty="0"/>
                            <a:t>800</a:t>
                          </a:r>
                        </a:p>
                      </a:txBody>
                      <a:tcPr/>
                    </a:tc>
                    <a:tc>
                      <a:txBody>
                        <a:bodyPr/>
                        <a:lstStyle/>
                        <a:p>
                          <a:r>
                            <a:rPr lang="en-US" dirty="0"/>
                            <a:t>0.71</a:t>
                          </a:r>
                        </a:p>
                      </a:txBody>
                      <a:tcPr/>
                    </a:tc>
                    <a:extLst>
                      <a:ext uri="{0D108BD9-81ED-4DB2-BD59-A6C34878D82A}">
                        <a16:rowId xmlns:a16="http://schemas.microsoft.com/office/drawing/2014/main" val="653761393"/>
                      </a:ext>
                    </a:extLst>
                  </a:tr>
                  <a:tr h="348980">
                    <a:tc>
                      <a:txBody>
                        <a:bodyPr/>
                        <a:lstStyle/>
                        <a:p>
                          <a:r>
                            <a:rPr lang="en-US" dirty="0"/>
                            <a:t>1000</a:t>
                          </a:r>
                        </a:p>
                      </a:txBody>
                      <a:tcPr/>
                    </a:tc>
                    <a:tc>
                      <a:txBody>
                        <a:bodyPr/>
                        <a:lstStyle/>
                        <a:p>
                          <a:r>
                            <a:rPr lang="en-US" dirty="0"/>
                            <a:t>0.59</a:t>
                          </a:r>
                        </a:p>
                      </a:txBody>
                      <a:tcPr/>
                    </a:tc>
                    <a:extLst>
                      <a:ext uri="{0D108BD9-81ED-4DB2-BD59-A6C34878D82A}">
                        <a16:rowId xmlns:a16="http://schemas.microsoft.com/office/drawing/2014/main" val="2683244978"/>
                      </a:ext>
                    </a:extLst>
                  </a:tr>
                  <a:tr h="348980">
                    <a:tc>
                      <a:txBody>
                        <a:bodyPr/>
                        <a:lstStyle/>
                        <a:p>
                          <a:r>
                            <a:rPr lang="en-US" dirty="0"/>
                            <a:t>1200</a:t>
                          </a:r>
                        </a:p>
                      </a:txBody>
                      <a:tcPr/>
                    </a:tc>
                    <a:tc>
                      <a:txBody>
                        <a:bodyPr/>
                        <a:lstStyle/>
                        <a:p>
                          <a:r>
                            <a:rPr lang="en-US" dirty="0"/>
                            <a:t>0.34</a:t>
                          </a:r>
                        </a:p>
                      </a:txBody>
                      <a:tcPr/>
                    </a:tc>
                    <a:extLst>
                      <a:ext uri="{0D108BD9-81ED-4DB2-BD59-A6C34878D82A}">
                        <a16:rowId xmlns:a16="http://schemas.microsoft.com/office/drawing/2014/main" val="3140901546"/>
                      </a:ext>
                    </a:extLst>
                  </a:tr>
                </a:tbl>
              </a:graphicData>
            </a:graphic>
          </p:graphicFrame>
        </mc:Choice>
        <mc:Fallback>
          <p:graphicFrame>
            <p:nvGraphicFramePr>
              <p:cNvPr id="8" name="Table 8">
                <a:extLst>
                  <a:ext uri="{FF2B5EF4-FFF2-40B4-BE49-F238E27FC236}">
                    <a16:creationId xmlns:a16="http://schemas.microsoft.com/office/drawing/2014/main" id="{68C2D835-793B-4BF9-94CB-0236AF211EA0}"/>
                  </a:ext>
                </a:extLst>
              </p:cNvPr>
              <p:cNvGraphicFramePr>
                <a:graphicFrameLocks noGrp="1"/>
              </p:cNvGraphicFramePr>
              <p:nvPr/>
            </p:nvGraphicFramePr>
            <p:xfrm>
              <a:off x="10016392" y="1288838"/>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65760">
                    <a:tc>
                      <a:txBody>
                        <a:bodyPr/>
                        <a:lstStyle/>
                        <a:p>
                          <a:r>
                            <a:rPr lang="en-US" dirty="0"/>
                            <a:t>Length(nm)</a:t>
                          </a:r>
                        </a:p>
                      </a:txBody>
                      <a:tcPr/>
                    </a:tc>
                    <a:tc>
                      <a:txBody>
                        <a:bodyPr/>
                        <a:lstStyle/>
                        <a:p>
                          <a:endParaRPr lang="en-US"/>
                        </a:p>
                      </a:txBody>
                      <a:tcPr>
                        <a:blipFill>
                          <a:blip r:embed="rId5"/>
                          <a:stretch>
                            <a:fillRect l="-172222" t="-8333" r="-3175" b="-426667"/>
                          </a:stretch>
                        </a:blipFill>
                      </a:tcPr>
                    </a:tc>
                    <a:extLst>
                      <a:ext uri="{0D108BD9-81ED-4DB2-BD59-A6C34878D82A}">
                        <a16:rowId xmlns:a16="http://schemas.microsoft.com/office/drawing/2014/main" val="4216921161"/>
                      </a:ext>
                    </a:extLst>
                  </a:tr>
                  <a:tr h="365760">
                    <a:tc>
                      <a:txBody>
                        <a:bodyPr/>
                        <a:lstStyle/>
                        <a:p>
                          <a:r>
                            <a:rPr lang="en-US" dirty="0"/>
                            <a:t>600</a:t>
                          </a:r>
                        </a:p>
                      </a:txBody>
                      <a:tcPr/>
                    </a:tc>
                    <a:tc>
                      <a:txBody>
                        <a:bodyPr/>
                        <a:lstStyle/>
                        <a:p>
                          <a:r>
                            <a:rPr lang="en-US" dirty="0"/>
                            <a:t>0.91</a:t>
                          </a:r>
                        </a:p>
                      </a:txBody>
                      <a:tcPr/>
                    </a:tc>
                    <a:extLst>
                      <a:ext uri="{0D108BD9-81ED-4DB2-BD59-A6C34878D82A}">
                        <a16:rowId xmlns:a16="http://schemas.microsoft.com/office/drawing/2014/main" val="4224057424"/>
                      </a:ext>
                    </a:extLst>
                  </a:tr>
                  <a:tr h="365760">
                    <a:tc>
                      <a:txBody>
                        <a:bodyPr/>
                        <a:lstStyle/>
                        <a:p>
                          <a:r>
                            <a:rPr lang="en-US" dirty="0"/>
                            <a:t>800</a:t>
                          </a:r>
                        </a:p>
                      </a:txBody>
                      <a:tcPr/>
                    </a:tc>
                    <a:tc>
                      <a:txBody>
                        <a:bodyPr/>
                        <a:lstStyle/>
                        <a:p>
                          <a:r>
                            <a:rPr lang="en-US" dirty="0"/>
                            <a:t>0.71</a:t>
                          </a:r>
                        </a:p>
                      </a:txBody>
                      <a:tcPr/>
                    </a:tc>
                    <a:extLst>
                      <a:ext uri="{0D108BD9-81ED-4DB2-BD59-A6C34878D82A}">
                        <a16:rowId xmlns:a16="http://schemas.microsoft.com/office/drawing/2014/main" val="653761393"/>
                      </a:ext>
                    </a:extLst>
                  </a:tr>
                  <a:tr h="365760">
                    <a:tc>
                      <a:txBody>
                        <a:bodyPr/>
                        <a:lstStyle/>
                        <a:p>
                          <a:r>
                            <a:rPr lang="en-US" dirty="0"/>
                            <a:t>1000</a:t>
                          </a:r>
                        </a:p>
                      </a:txBody>
                      <a:tcPr/>
                    </a:tc>
                    <a:tc>
                      <a:txBody>
                        <a:bodyPr/>
                        <a:lstStyle/>
                        <a:p>
                          <a:r>
                            <a:rPr lang="en-US" dirty="0"/>
                            <a:t>0.59</a:t>
                          </a:r>
                        </a:p>
                      </a:txBody>
                      <a:tcPr/>
                    </a:tc>
                    <a:extLst>
                      <a:ext uri="{0D108BD9-81ED-4DB2-BD59-A6C34878D82A}">
                        <a16:rowId xmlns:a16="http://schemas.microsoft.com/office/drawing/2014/main" val="2683244978"/>
                      </a:ext>
                    </a:extLst>
                  </a:tr>
                  <a:tr h="365760">
                    <a:tc>
                      <a:txBody>
                        <a:bodyPr/>
                        <a:lstStyle/>
                        <a:p>
                          <a:r>
                            <a:rPr lang="en-US" dirty="0"/>
                            <a:t>1200</a:t>
                          </a:r>
                        </a:p>
                      </a:txBody>
                      <a:tcPr/>
                    </a:tc>
                    <a:tc>
                      <a:txBody>
                        <a:bodyPr/>
                        <a:lstStyle/>
                        <a:p>
                          <a:r>
                            <a:rPr lang="en-US" dirty="0"/>
                            <a:t>0.34</a:t>
                          </a:r>
                        </a:p>
                      </a:txBody>
                      <a:tcPr/>
                    </a:tc>
                    <a:extLst>
                      <a:ext uri="{0D108BD9-81ED-4DB2-BD59-A6C34878D82A}">
                        <a16:rowId xmlns:a16="http://schemas.microsoft.com/office/drawing/2014/main" val="3140901546"/>
                      </a:ext>
                    </a:extLst>
                  </a:tr>
                </a:tbl>
              </a:graphicData>
            </a:graphic>
          </p:graphicFrame>
        </mc:Fallback>
      </mc:AlternateContent>
      <p:sp>
        <p:nvSpPr>
          <p:cNvPr id="13" name="Content Placeholder 2">
            <a:extLst>
              <a:ext uri="{FF2B5EF4-FFF2-40B4-BE49-F238E27FC236}">
                <a16:creationId xmlns:a16="http://schemas.microsoft.com/office/drawing/2014/main" id="{7BBE62C3-C7EF-4533-95F5-0F86D1CBC7E4}"/>
              </a:ext>
            </a:extLst>
          </p:cNvPr>
          <p:cNvSpPr txBox="1">
            <a:spLocks/>
          </p:cNvSpPr>
          <p:nvPr/>
        </p:nvSpPr>
        <p:spPr>
          <a:xfrm>
            <a:off x="202797" y="4707882"/>
            <a:ext cx="5893203" cy="1265422"/>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Possible reasons for discrepancy</a:t>
            </a:r>
          </a:p>
          <a:p>
            <a:r>
              <a:rPr lang="en-US" sz="1800" dirty="0"/>
              <a:t>Larger surface area leads to more charge carriers</a:t>
            </a:r>
          </a:p>
          <a:p>
            <a:r>
              <a:rPr lang="en-US" sz="1800" dirty="0"/>
              <a:t>Non-linear effect on conductance G</a:t>
            </a:r>
          </a:p>
          <a:p>
            <a:endParaRPr lang="en-US" sz="1800" dirty="0"/>
          </a:p>
        </p:txBody>
      </p:sp>
      <p:sp>
        <p:nvSpPr>
          <p:cNvPr id="14" name="TextBox 13">
            <a:extLst>
              <a:ext uri="{FF2B5EF4-FFF2-40B4-BE49-F238E27FC236}">
                <a16:creationId xmlns:a16="http://schemas.microsoft.com/office/drawing/2014/main" id="{2B066FA8-5A6A-4037-8722-E96FE853E3CD}"/>
              </a:ext>
            </a:extLst>
          </p:cNvPr>
          <p:cNvSpPr txBox="1"/>
          <p:nvPr/>
        </p:nvSpPr>
        <p:spPr>
          <a:xfrm>
            <a:off x="5727387" y="874429"/>
            <a:ext cx="4440335" cy="369332"/>
          </a:xfrm>
          <a:prstGeom prst="rect">
            <a:avLst/>
          </a:prstGeom>
          <a:noFill/>
        </p:spPr>
        <p:txBody>
          <a:bodyPr wrap="square" lIns="0" rIns="0" rtlCol="0">
            <a:spAutoFit/>
          </a:bodyPr>
          <a:lstStyle/>
          <a:p>
            <a:pPr algn="ctr"/>
            <a:r>
              <a:rPr lang="en-US" dirty="0">
                <a:effectLst/>
                <a:latin typeface="Helvetica" pitchFamily="2" charset="0"/>
              </a:rPr>
              <a:t>Line: model; circle marker: data</a:t>
            </a:r>
          </a:p>
        </p:txBody>
      </p:sp>
      <p:pic>
        <p:nvPicPr>
          <p:cNvPr id="17" name="Picture 16">
            <a:extLst>
              <a:ext uri="{FF2B5EF4-FFF2-40B4-BE49-F238E27FC236}">
                <a16:creationId xmlns:a16="http://schemas.microsoft.com/office/drawing/2014/main" id="{880B9E47-0961-442F-BF8E-385F130F9B27}"/>
              </a:ext>
            </a:extLst>
          </p:cNvPr>
          <p:cNvPicPr>
            <a:picLocks noChangeAspect="1"/>
          </p:cNvPicPr>
          <p:nvPr/>
        </p:nvPicPr>
        <p:blipFill>
          <a:blip r:embed="rId6"/>
          <a:stretch>
            <a:fillRect/>
          </a:stretch>
        </p:blipFill>
        <p:spPr>
          <a:xfrm>
            <a:off x="5606192" y="1288838"/>
            <a:ext cx="4410200" cy="4766066"/>
          </a:xfrm>
          <a:prstGeom prst="rect">
            <a:avLst/>
          </a:prstGeom>
        </p:spPr>
      </p:pic>
    </p:spTree>
    <p:extLst>
      <p:ext uri="{BB962C8B-B14F-4D97-AF65-F5344CB8AC3E}">
        <p14:creationId xmlns:p14="http://schemas.microsoft.com/office/powerpoint/2010/main" val="215989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E9E-6627-47F0-01D3-5BA93D821003}"/>
              </a:ext>
            </a:extLst>
          </p:cNvPr>
          <p:cNvSpPr>
            <a:spLocks noGrp="1"/>
          </p:cNvSpPr>
          <p:nvPr>
            <p:ph type="title"/>
          </p:nvPr>
        </p:nvSpPr>
        <p:spPr>
          <a:xfrm>
            <a:off x="313480" y="323705"/>
            <a:ext cx="9944616" cy="532105"/>
          </a:xfrm>
        </p:spPr>
        <p:txBody>
          <a:bodyPr/>
          <a:lstStyle/>
          <a:p>
            <a:r>
              <a:rPr lang="en-US" dirty="0"/>
              <a:t>Conclusions and Next Steps</a:t>
            </a:r>
          </a:p>
        </p:txBody>
      </p:sp>
      <p:sp>
        <p:nvSpPr>
          <p:cNvPr id="7" name="TextBox 6">
            <a:extLst>
              <a:ext uri="{FF2B5EF4-FFF2-40B4-BE49-F238E27FC236}">
                <a16:creationId xmlns:a16="http://schemas.microsoft.com/office/drawing/2014/main" id="{0073E47B-529D-43E7-9400-7D5A6E52E073}"/>
              </a:ext>
            </a:extLst>
          </p:cNvPr>
          <p:cNvSpPr txBox="1"/>
          <p:nvPr/>
        </p:nvSpPr>
        <p:spPr>
          <a:xfrm>
            <a:off x="313480" y="1443774"/>
            <a:ext cx="11142795" cy="378565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Channel shape strongly affects osmotic current and power generation</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Sinusoidally-varying channel is shown to have 2-3x greater power generation capacity than cylindrical channels of similar dimensions</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Model described by Cui et al. and Emmerich et al. applies better for lower concentration gradients and shorter channels</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Increasing channel length decreases the power generated</a:t>
            </a:r>
          </a:p>
          <a:p>
            <a:pPr marL="285750" indent="-28575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Results can be used to optimize nanochannel design</a:t>
            </a:r>
          </a:p>
          <a:p>
            <a:pPr marL="285750" indent="-285750">
              <a:buFont typeface="Arial" panose="020B0604020202020204" pitchFamily="34" charset="0"/>
              <a:buChar char="•"/>
            </a:pPr>
            <a:r>
              <a:rPr lang="en-US" sz="2400" dirty="0">
                <a:latin typeface="Helvetica" panose="020B0604020202020204" pitchFamily="34" charset="0"/>
                <a:cs typeface="Helvetica" panose="020B0604020202020204" pitchFamily="34" charset="0"/>
              </a:rPr>
              <a:t>A fixed surface charge density can be replaced by one varying with pH, solution concentration, temperature etc.</a:t>
            </a:r>
          </a:p>
        </p:txBody>
      </p:sp>
    </p:spTree>
    <p:extLst>
      <p:ext uri="{BB962C8B-B14F-4D97-AF65-F5344CB8AC3E}">
        <p14:creationId xmlns:p14="http://schemas.microsoft.com/office/powerpoint/2010/main" val="54698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E9E-6627-47F0-01D3-5BA93D821003}"/>
              </a:ext>
            </a:extLst>
          </p:cNvPr>
          <p:cNvSpPr>
            <a:spLocks noGrp="1"/>
          </p:cNvSpPr>
          <p:nvPr>
            <p:ph type="title"/>
          </p:nvPr>
        </p:nvSpPr>
        <p:spPr>
          <a:xfrm>
            <a:off x="313481" y="404410"/>
            <a:ext cx="9944616" cy="532105"/>
          </a:xfrm>
        </p:spPr>
        <p:txBody>
          <a:bodyPr/>
          <a:lstStyle/>
          <a:p>
            <a:r>
              <a:rPr lang="en-US" dirty="0"/>
              <a:t>Outline</a:t>
            </a:r>
          </a:p>
        </p:txBody>
      </p:sp>
      <p:sp>
        <p:nvSpPr>
          <p:cNvPr id="3" name="Text Placeholder 2">
            <a:extLst>
              <a:ext uri="{FF2B5EF4-FFF2-40B4-BE49-F238E27FC236}">
                <a16:creationId xmlns:a16="http://schemas.microsoft.com/office/drawing/2014/main" id="{41325FA9-E555-9E5A-8A28-FFE59F1ECAC1}"/>
              </a:ext>
            </a:extLst>
          </p:cNvPr>
          <p:cNvSpPr>
            <a:spLocks noGrp="1"/>
          </p:cNvSpPr>
          <p:nvPr>
            <p:ph type="body" idx="1"/>
          </p:nvPr>
        </p:nvSpPr>
        <p:spPr>
          <a:xfrm>
            <a:off x="313481" y="1584600"/>
            <a:ext cx="11163816" cy="4080476"/>
          </a:xfrm>
        </p:spPr>
        <p:txBody>
          <a:bodyPr/>
          <a:lstStyle/>
          <a:p>
            <a:pPr marL="742950" indent="-742950">
              <a:buAutoNum type="arabicPeriod"/>
            </a:pPr>
            <a:r>
              <a:rPr lang="en-US" sz="3600" dirty="0">
                <a:solidFill>
                  <a:schemeClr val="accent2">
                    <a:lumMod val="75000"/>
                  </a:schemeClr>
                </a:solidFill>
              </a:rPr>
              <a:t>Ion-exchange and osmotic power generation</a:t>
            </a:r>
          </a:p>
          <a:p>
            <a:pPr marL="742950" indent="-742950">
              <a:buAutoNum type="arabicPeriod"/>
            </a:pPr>
            <a:r>
              <a:rPr lang="en-US" sz="3600" dirty="0">
                <a:solidFill>
                  <a:schemeClr val="accent2">
                    <a:lumMod val="75000"/>
                  </a:schemeClr>
                </a:solidFill>
              </a:rPr>
              <a:t>Flow through nanopores: introduction</a:t>
            </a:r>
          </a:p>
          <a:p>
            <a:pPr marL="742950" indent="-742950">
              <a:buAutoNum type="arabicPeriod"/>
            </a:pPr>
            <a:r>
              <a:rPr lang="en-US" sz="3600" dirty="0">
                <a:solidFill>
                  <a:schemeClr val="accent2">
                    <a:lumMod val="75000"/>
                  </a:schemeClr>
                </a:solidFill>
              </a:rPr>
              <a:t>System and datasets</a:t>
            </a:r>
          </a:p>
          <a:p>
            <a:pPr marL="742950" indent="-742950">
              <a:buAutoNum type="arabicPeriod"/>
            </a:pPr>
            <a:r>
              <a:rPr lang="en-US" sz="3600" dirty="0">
                <a:solidFill>
                  <a:schemeClr val="accent2">
                    <a:lumMod val="75000"/>
                  </a:schemeClr>
                </a:solidFill>
              </a:rPr>
              <a:t>Analysis 1: Electric potential-driven flow</a:t>
            </a:r>
          </a:p>
          <a:p>
            <a:pPr marL="742950" indent="-742950">
              <a:buAutoNum type="arabicPeriod"/>
            </a:pPr>
            <a:r>
              <a:rPr lang="en-US" sz="3600" dirty="0">
                <a:solidFill>
                  <a:schemeClr val="accent2">
                    <a:lumMod val="75000"/>
                  </a:schemeClr>
                </a:solidFill>
              </a:rPr>
              <a:t>Analysis 2: Salinity gradient-driven flow</a:t>
            </a:r>
          </a:p>
          <a:p>
            <a:pPr marL="742950" indent="-742950">
              <a:buAutoNum type="arabicPeriod"/>
            </a:pPr>
            <a:r>
              <a:rPr lang="en-US" sz="3600" dirty="0">
                <a:solidFill>
                  <a:schemeClr val="accent2">
                    <a:lumMod val="75000"/>
                  </a:schemeClr>
                </a:solidFill>
              </a:rPr>
              <a:t>Conclusions</a:t>
            </a:r>
          </a:p>
          <a:p>
            <a:pPr marL="742950" indent="-742950">
              <a:buAutoNum type="arabicPeriod"/>
            </a:pPr>
            <a:endParaRPr lang="en-US" sz="3600" dirty="0"/>
          </a:p>
        </p:txBody>
      </p:sp>
    </p:spTree>
    <p:extLst>
      <p:ext uri="{BB962C8B-B14F-4D97-AF65-F5344CB8AC3E}">
        <p14:creationId xmlns:p14="http://schemas.microsoft.com/office/powerpoint/2010/main" val="2462347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AC7340-A341-472A-BF5C-5FCAF032A723}"/>
              </a:ext>
            </a:extLst>
          </p:cNvPr>
          <p:cNvSpPr>
            <a:spLocks noGrp="1"/>
          </p:cNvSpPr>
          <p:nvPr>
            <p:ph type="title"/>
          </p:nvPr>
        </p:nvSpPr>
        <p:spPr>
          <a:xfrm>
            <a:off x="302971" y="1539827"/>
            <a:ext cx="9944616" cy="3554956"/>
          </a:xfrm>
        </p:spPr>
        <p:txBody>
          <a:bodyPr/>
          <a:lstStyle/>
          <a:p>
            <a:r>
              <a:rPr lang="en-US" dirty="0"/>
              <a:t>Thank you! Questions?</a:t>
            </a:r>
          </a:p>
        </p:txBody>
      </p:sp>
    </p:spTree>
    <p:extLst>
      <p:ext uri="{BB962C8B-B14F-4D97-AF65-F5344CB8AC3E}">
        <p14:creationId xmlns:p14="http://schemas.microsoft.com/office/powerpoint/2010/main" val="299667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04BB-F653-488F-BF04-9D1534CF6BC1}"/>
              </a:ext>
            </a:extLst>
          </p:cNvPr>
          <p:cNvSpPr>
            <a:spLocks noGrp="1"/>
          </p:cNvSpPr>
          <p:nvPr>
            <p:ph type="title"/>
          </p:nvPr>
        </p:nvSpPr>
        <p:spPr>
          <a:xfrm>
            <a:off x="838200" y="196579"/>
            <a:ext cx="10515600" cy="1325563"/>
          </a:xfrm>
        </p:spPr>
        <p:txBody>
          <a:bodyPr/>
          <a:lstStyle/>
          <a:p>
            <a:r>
              <a:rPr lang="en-US" dirty="0"/>
              <a:t>Ion-exchange membranes and osmotic power generation</a:t>
            </a:r>
          </a:p>
        </p:txBody>
      </p:sp>
      <p:pic>
        <p:nvPicPr>
          <p:cNvPr id="9218" name="Picture 2" descr="figure 2">
            <a:extLst>
              <a:ext uri="{FF2B5EF4-FFF2-40B4-BE49-F238E27FC236}">
                <a16:creationId xmlns:a16="http://schemas.microsoft.com/office/drawing/2014/main" id="{BF7877E4-A1E0-42BA-B2A2-9D40AFE339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022" t="55632"/>
          <a:stretch/>
        </p:blipFill>
        <p:spPr bwMode="auto">
          <a:xfrm>
            <a:off x="7985530" y="1825625"/>
            <a:ext cx="4060109" cy="33749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DFD3FB-6F91-4FBD-A661-DBCB1408CD37}"/>
              </a:ext>
            </a:extLst>
          </p:cNvPr>
          <p:cNvSpPr txBox="1"/>
          <p:nvPr/>
        </p:nvSpPr>
        <p:spPr>
          <a:xfrm>
            <a:off x="252248" y="6550223"/>
            <a:ext cx="12059496" cy="307777"/>
          </a:xfrm>
          <a:prstGeom prst="rect">
            <a:avLst/>
          </a:prstGeom>
          <a:noFill/>
        </p:spPr>
        <p:txBody>
          <a:bodyPr wrap="square">
            <a:spAutoFit/>
          </a:bodyPr>
          <a:lstStyle/>
          <a:p>
            <a:r>
              <a:rPr lang="en-US" sz="1400" b="0" i="0" dirty="0">
                <a:solidFill>
                  <a:srgbClr val="222222"/>
                </a:solidFill>
                <a:effectLst/>
                <a:latin typeface="-apple-system"/>
              </a:rPr>
              <a:t>Zhang, Z., Wen, L. &amp; Jiang, L. </a:t>
            </a:r>
            <a:r>
              <a:rPr lang="en-US" sz="1400" b="0" i="0" dirty="0" err="1">
                <a:solidFill>
                  <a:srgbClr val="222222"/>
                </a:solidFill>
                <a:effectLst/>
                <a:latin typeface="-apple-system"/>
              </a:rPr>
              <a:t>Nanofluidics</a:t>
            </a:r>
            <a:r>
              <a:rPr lang="en-US" sz="1400" b="0" i="0" dirty="0">
                <a:solidFill>
                  <a:srgbClr val="222222"/>
                </a:solidFill>
                <a:effectLst/>
                <a:latin typeface="-apple-system"/>
              </a:rPr>
              <a:t> for osmotic energy conversion. </a:t>
            </a:r>
            <a:r>
              <a:rPr lang="en-US" sz="1400" b="0" i="1" dirty="0">
                <a:solidFill>
                  <a:srgbClr val="222222"/>
                </a:solidFill>
                <a:effectLst/>
                <a:latin typeface="-apple-system"/>
              </a:rPr>
              <a:t>Nat Rev Mater</a:t>
            </a:r>
            <a:r>
              <a:rPr lang="en-US" sz="1400" b="0" i="0" dirty="0">
                <a:solidFill>
                  <a:srgbClr val="222222"/>
                </a:solidFill>
                <a:effectLst/>
                <a:latin typeface="-apple-system"/>
              </a:rPr>
              <a:t> </a:t>
            </a:r>
            <a:r>
              <a:rPr lang="en-US" sz="1400" b="1" i="0" dirty="0">
                <a:solidFill>
                  <a:srgbClr val="222222"/>
                </a:solidFill>
                <a:effectLst/>
                <a:latin typeface="-apple-system"/>
              </a:rPr>
              <a:t>6</a:t>
            </a:r>
            <a:r>
              <a:rPr lang="en-US" sz="1400" b="0" i="0" dirty="0">
                <a:solidFill>
                  <a:srgbClr val="222222"/>
                </a:solidFill>
                <a:effectLst/>
                <a:latin typeface="-apple-system"/>
              </a:rPr>
              <a:t>, 622–639 (2021). https://doi.org/10.1038/s41578-021-00300-4</a:t>
            </a:r>
            <a:endParaRPr lang="en-US" sz="1400" dirty="0"/>
          </a:p>
        </p:txBody>
      </p:sp>
      <p:sp>
        <p:nvSpPr>
          <p:cNvPr id="7" name="TextBox 6">
            <a:extLst>
              <a:ext uri="{FF2B5EF4-FFF2-40B4-BE49-F238E27FC236}">
                <a16:creationId xmlns:a16="http://schemas.microsoft.com/office/drawing/2014/main" id="{B8808B42-6F29-4F7D-BD2F-2FD7A64BEDCC}"/>
              </a:ext>
            </a:extLst>
          </p:cNvPr>
          <p:cNvSpPr txBox="1"/>
          <p:nvPr/>
        </p:nvSpPr>
        <p:spPr>
          <a:xfrm>
            <a:off x="252248" y="1825625"/>
            <a:ext cx="7441324" cy="1200329"/>
          </a:xfrm>
          <a:prstGeom prst="rect">
            <a:avLst/>
          </a:prstGeom>
          <a:noFill/>
          <a:ln w="28575">
            <a:solidFill>
              <a:schemeClr val="tx1"/>
            </a:solidFill>
            <a:prstDash val="dash"/>
          </a:ln>
        </p:spPr>
        <p:txBody>
          <a:bodyPr wrap="square" lIns="0" rIns="0" rtlCol="0">
            <a:spAutoFit/>
          </a:bodyPr>
          <a:lstStyle/>
          <a:p>
            <a:pPr lvl="1"/>
            <a:r>
              <a:rPr lang="en-US" b="1" u="sng" dirty="0">
                <a:effectLst/>
                <a:latin typeface="Helvetica" pitchFamily="2" charset="0"/>
              </a:rPr>
              <a:t>Ion-exchange membranes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Thin, selective membranes that allow specific ions (e.g., H⁺ or Na⁺) to pass through while blocking others. Widely used in desalination, fuel cells, and energy generation.</a:t>
            </a:r>
            <a:endParaRPr lang="en-US" dirty="0">
              <a:effectLst/>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EEFBF69-6421-4A9E-BF89-B6F5CF8F9C42}"/>
              </a:ext>
            </a:extLst>
          </p:cNvPr>
          <p:cNvSpPr txBox="1"/>
          <p:nvPr/>
        </p:nvSpPr>
        <p:spPr>
          <a:xfrm>
            <a:off x="252248" y="3397877"/>
            <a:ext cx="7441324" cy="1200329"/>
          </a:xfrm>
          <a:prstGeom prst="rect">
            <a:avLst/>
          </a:prstGeom>
          <a:noFill/>
          <a:ln w="28575">
            <a:solidFill>
              <a:schemeClr val="tx1"/>
            </a:solidFill>
            <a:prstDash val="dash"/>
          </a:ln>
        </p:spPr>
        <p:txBody>
          <a:bodyPr wrap="square" lIns="0" rIns="0" rtlCol="0">
            <a:spAutoFit/>
          </a:bodyPr>
          <a:lstStyle/>
          <a:p>
            <a:pPr lvl="1"/>
            <a:r>
              <a:rPr lang="en-US" b="1" u="sng" dirty="0">
                <a:latin typeface="Helvetica" pitchFamily="2" charset="0"/>
              </a:rPr>
              <a:t>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Water purification and desalination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Gas separation (e.g., CO₂ capture)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Drug delivery and biosensors </a:t>
            </a:r>
          </a:p>
        </p:txBody>
      </p:sp>
      <p:sp>
        <p:nvSpPr>
          <p:cNvPr id="14" name="TextBox 13">
            <a:extLst>
              <a:ext uri="{FF2B5EF4-FFF2-40B4-BE49-F238E27FC236}">
                <a16:creationId xmlns:a16="http://schemas.microsoft.com/office/drawing/2014/main" id="{AD3D7101-2466-4DB8-8FE1-5BA2430D9CE9}"/>
              </a:ext>
            </a:extLst>
          </p:cNvPr>
          <p:cNvSpPr txBox="1"/>
          <p:nvPr/>
        </p:nvSpPr>
        <p:spPr>
          <a:xfrm>
            <a:off x="252248" y="4848216"/>
            <a:ext cx="8166538" cy="1477328"/>
          </a:xfrm>
          <a:prstGeom prst="rect">
            <a:avLst/>
          </a:prstGeom>
          <a:noFill/>
          <a:ln w="28575">
            <a:solidFill>
              <a:schemeClr val="tx1"/>
            </a:solidFill>
            <a:prstDash val="dash"/>
          </a:ln>
        </p:spPr>
        <p:txBody>
          <a:bodyPr wrap="square" lIns="0" rIns="0" rtlCol="0">
            <a:spAutoFit/>
          </a:bodyPr>
          <a:lstStyle/>
          <a:p>
            <a:pPr lvl="1"/>
            <a:r>
              <a:rPr lang="en-US" b="1" u="sng" dirty="0">
                <a:latin typeface="Helvetica" pitchFamily="2" charset="0"/>
              </a:rPr>
              <a:t>Power generation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Helvetica" panose="020B0604020202020204" pitchFamily="34" charset="0"/>
                <a:cs typeface="Helvetica" panose="020B0604020202020204" pitchFamily="34" charset="0"/>
              </a:rPr>
              <a:t>Ion gradients create electrical energy by driving ion flow through membranes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Mixing of </a:t>
            </a:r>
            <a:r>
              <a:rPr lang="en-US" altLang="en-US" dirty="0">
                <a:latin typeface="Helvetica" panose="020B0604020202020204" pitchFamily="34" charset="0"/>
                <a:cs typeface="Helvetica" panose="020B0604020202020204" pitchFamily="34" charset="0"/>
              </a:rPr>
              <a:t>solutions of different concentrations leads to the release of Gibbs’ free energy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“Blue” energy</a:t>
            </a:r>
          </a:p>
        </p:txBody>
      </p:sp>
    </p:spTree>
    <p:extLst>
      <p:ext uri="{BB962C8B-B14F-4D97-AF65-F5344CB8AC3E}">
        <p14:creationId xmlns:p14="http://schemas.microsoft.com/office/powerpoint/2010/main" val="327704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D541-B8D8-48A7-B063-17189EA1F6B6}"/>
              </a:ext>
            </a:extLst>
          </p:cNvPr>
          <p:cNvSpPr>
            <a:spLocks noGrp="1"/>
          </p:cNvSpPr>
          <p:nvPr>
            <p:ph type="title"/>
          </p:nvPr>
        </p:nvSpPr>
        <p:spPr>
          <a:xfrm>
            <a:off x="748717" y="82097"/>
            <a:ext cx="10515600" cy="1325563"/>
          </a:xfrm>
        </p:spPr>
        <p:txBody>
          <a:bodyPr/>
          <a:lstStyle/>
          <a:p>
            <a:r>
              <a:rPr lang="en-US" dirty="0"/>
              <a:t>Flow through nanopores: key differences from bulk flow</a:t>
            </a:r>
          </a:p>
        </p:txBody>
      </p:sp>
      <p:graphicFrame>
        <p:nvGraphicFramePr>
          <p:cNvPr id="3" name="Table 3">
            <a:extLst>
              <a:ext uri="{FF2B5EF4-FFF2-40B4-BE49-F238E27FC236}">
                <a16:creationId xmlns:a16="http://schemas.microsoft.com/office/drawing/2014/main" id="{95B26445-4A6E-4CF1-8C70-7463E3F88450}"/>
              </a:ext>
            </a:extLst>
          </p:cNvPr>
          <p:cNvGraphicFramePr>
            <a:graphicFrameLocks noGrp="1"/>
          </p:cNvGraphicFramePr>
          <p:nvPr>
            <p:extLst>
              <p:ext uri="{D42A27DB-BD31-4B8C-83A1-F6EECF244321}">
                <p14:modId xmlns:p14="http://schemas.microsoft.com/office/powerpoint/2010/main" val="220958466"/>
              </p:ext>
            </p:extLst>
          </p:nvPr>
        </p:nvGraphicFramePr>
        <p:xfrm>
          <a:off x="2032000" y="1790711"/>
          <a:ext cx="8127999" cy="3937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51326676"/>
                    </a:ext>
                  </a:extLst>
                </a:gridCol>
                <a:gridCol w="2709333">
                  <a:extLst>
                    <a:ext uri="{9D8B030D-6E8A-4147-A177-3AD203B41FA5}">
                      <a16:colId xmlns:a16="http://schemas.microsoft.com/office/drawing/2014/main" val="2767821929"/>
                    </a:ext>
                  </a:extLst>
                </a:gridCol>
                <a:gridCol w="2709333">
                  <a:extLst>
                    <a:ext uri="{9D8B030D-6E8A-4147-A177-3AD203B41FA5}">
                      <a16:colId xmlns:a16="http://schemas.microsoft.com/office/drawing/2014/main" val="1705210942"/>
                    </a:ext>
                  </a:extLst>
                </a:gridCol>
              </a:tblGrid>
              <a:tr h="370840">
                <a:tc>
                  <a:txBody>
                    <a:bodyPr/>
                    <a:lstStyle/>
                    <a:p>
                      <a:r>
                        <a:rPr lang="en-US" dirty="0"/>
                        <a:t>Difference</a:t>
                      </a:r>
                    </a:p>
                  </a:txBody>
                  <a:tcPr/>
                </a:tc>
                <a:tc>
                  <a:txBody>
                    <a:bodyPr/>
                    <a:lstStyle/>
                    <a:p>
                      <a:r>
                        <a:rPr lang="en-US" dirty="0"/>
                        <a:t>Consequence</a:t>
                      </a:r>
                    </a:p>
                  </a:txBody>
                  <a:tcPr/>
                </a:tc>
                <a:tc>
                  <a:txBody>
                    <a:bodyPr/>
                    <a:lstStyle/>
                    <a:p>
                      <a:r>
                        <a:rPr lang="en-US" dirty="0"/>
                        <a:t>Potential Application</a:t>
                      </a:r>
                    </a:p>
                  </a:txBody>
                  <a:tcPr/>
                </a:tc>
                <a:extLst>
                  <a:ext uri="{0D108BD9-81ED-4DB2-BD59-A6C34878D82A}">
                    <a16:rowId xmlns:a16="http://schemas.microsoft.com/office/drawing/2014/main" val="4114573640"/>
                  </a:ext>
                </a:extLst>
              </a:tr>
              <a:tr h="370840">
                <a:tc>
                  <a:txBody>
                    <a:bodyPr/>
                    <a:lstStyle/>
                    <a:p>
                      <a:r>
                        <a:rPr lang="en-US" dirty="0"/>
                        <a:t>Size and Confinement Effects</a:t>
                      </a:r>
                    </a:p>
                  </a:txBody>
                  <a:tcPr/>
                </a:tc>
                <a:tc>
                  <a:txBody>
                    <a:bodyPr/>
                    <a:lstStyle/>
                    <a:p>
                      <a:r>
                        <a:rPr lang="en-US" dirty="0"/>
                        <a:t>Increased surface-to-volume ratio; dominant surface interactions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Enhanced filtration and separation technologies (e.g., water desalination, ion-selective membranes)</a:t>
                      </a:r>
                    </a:p>
                  </a:txBody>
                  <a:tcPr/>
                </a:tc>
                <a:extLst>
                  <a:ext uri="{0D108BD9-81ED-4DB2-BD59-A6C34878D82A}">
                    <a16:rowId xmlns:a16="http://schemas.microsoft.com/office/drawing/2014/main" val="900005043"/>
                  </a:ext>
                </a:extLst>
              </a:tr>
              <a:tr h="370840">
                <a:tc>
                  <a:txBody>
                    <a:bodyPr/>
                    <a:lstStyle/>
                    <a:p>
                      <a:r>
                        <a:rPr lang="en-US" dirty="0"/>
                        <a:t>Increased Surface Forces (electrostatic, van der Waals, molecular friction)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Higher slip length, violation of no-slip condition, increased flow rates, greater ion selectivity</a:t>
                      </a:r>
                    </a:p>
                  </a:txBody>
                  <a:tcPr/>
                </a:tc>
                <a:tc>
                  <a:txBody>
                    <a:bodyPr/>
                    <a:lstStyle/>
                    <a:p>
                      <a:r>
                        <a:rPr lang="en-US" dirty="0"/>
                        <a:t>Biosensing, molecular sieves, drug delivery</a:t>
                      </a:r>
                    </a:p>
                  </a:txBody>
                  <a:tcPr/>
                </a:tc>
                <a:extLst>
                  <a:ext uri="{0D108BD9-81ED-4DB2-BD59-A6C34878D82A}">
                    <a16:rowId xmlns:a16="http://schemas.microsoft.com/office/drawing/2014/main" val="181901319"/>
                  </a:ext>
                </a:extLst>
              </a:tr>
              <a:tr h="370840">
                <a:tc>
                  <a:txBody>
                    <a:bodyPr/>
                    <a:lstStyle/>
                    <a:p>
                      <a:r>
                        <a:rPr lang="en-US" dirty="0"/>
                        <a:t>Hydrodynamic vs diffusive and electrokinetic transport</a:t>
                      </a:r>
                    </a:p>
                  </a:txBody>
                  <a:tcPr/>
                </a:tc>
                <a:tc>
                  <a:txBody>
                    <a:bodyPr/>
                    <a:lstStyle/>
                    <a:p>
                      <a:r>
                        <a:rPr lang="en-US" dirty="0"/>
                        <a:t>Diffusive transport dominates at nanoscale</a:t>
                      </a:r>
                    </a:p>
                  </a:txBody>
                  <a:tcPr/>
                </a:tc>
                <a:tc>
                  <a:txBody>
                    <a:bodyPr/>
                    <a:lstStyle/>
                    <a:p>
                      <a:r>
                        <a:rPr lang="en-US" dirty="0"/>
                        <a:t>Electrophoresis, </a:t>
                      </a:r>
                      <a:r>
                        <a:rPr lang="en-US" dirty="0" err="1"/>
                        <a:t>electrosmotic</a:t>
                      </a:r>
                      <a:r>
                        <a:rPr lang="en-US" dirty="0"/>
                        <a:t> pumps</a:t>
                      </a:r>
                    </a:p>
                  </a:txBody>
                  <a:tcPr/>
                </a:tc>
                <a:extLst>
                  <a:ext uri="{0D108BD9-81ED-4DB2-BD59-A6C34878D82A}">
                    <a16:rowId xmlns:a16="http://schemas.microsoft.com/office/drawing/2014/main" val="3193565687"/>
                  </a:ext>
                </a:extLst>
              </a:tr>
            </a:tbl>
          </a:graphicData>
        </a:graphic>
      </p:graphicFrame>
    </p:spTree>
    <p:extLst>
      <p:ext uri="{BB962C8B-B14F-4D97-AF65-F5344CB8AC3E}">
        <p14:creationId xmlns:p14="http://schemas.microsoft.com/office/powerpoint/2010/main" val="365636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0894-8E14-64B1-8505-E80F25194982}"/>
              </a:ext>
            </a:extLst>
          </p:cNvPr>
          <p:cNvSpPr>
            <a:spLocks noGrp="1"/>
          </p:cNvSpPr>
          <p:nvPr>
            <p:ph type="title"/>
          </p:nvPr>
        </p:nvSpPr>
        <p:spPr>
          <a:xfrm>
            <a:off x="323993" y="467658"/>
            <a:ext cx="5533766" cy="647198"/>
          </a:xfrm>
        </p:spPr>
        <p:txBody>
          <a:bodyPr>
            <a:normAutofit/>
          </a:bodyPr>
          <a:lstStyle/>
          <a:p>
            <a:r>
              <a:rPr lang="en-US" sz="2800" dirty="0"/>
              <a:t>The System</a:t>
            </a:r>
          </a:p>
        </p:txBody>
      </p:sp>
      <p:sp>
        <p:nvSpPr>
          <p:cNvPr id="5" name="Picture Placeholder 4">
            <a:extLst>
              <a:ext uri="{FF2B5EF4-FFF2-40B4-BE49-F238E27FC236}">
                <a16:creationId xmlns:a16="http://schemas.microsoft.com/office/drawing/2014/main" id="{BC385D4E-3085-46F1-B452-53BCAEB33B3F}"/>
              </a:ext>
            </a:extLst>
          </p:cNvPr>
          <p:cNvSpPr>
            <a:spLocks noGrp="1"/>
          </p:cNvSpPr>
          <p:nvPr>
            <p:ph type="pic" sz="quarter" idx="10"/>
          </p:nvPr>
        </p:nvSpPr>
        <p:spPr/>
      </p:sp>
      <p:pic>
        <p:nvPicPr>
          <p:cNvPr id="5122" name="Picture 2" descr="Fig. 1">
            <a:extLst>
              <a:ext uri="{FF2B5EF4-FFF2-40B4-BE49-F238E27FC236}">
                <a16:creationId xmlns:a16="http://schemas.microsoft.com/office/drawing/2014/main" id="{FC21140B-C142-4008-83C8-927F3C6FA8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 t="3047" r="65699" b="738"/>
          <a:stretch/>
        </p:blipFill>
        <p:spPr bwMode="auto">
          <a:xfrm>
            <a:off x="6611007" y="75935"/>
            <a:ext cx="5065986" cy="3395307"/>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5124" name="Picture 4" descr="Fig. 1">
            <a:extLst>
              <a:ext uri="{FF2B5EF4-FFF2-40B4-BE49-F238E27FC236}">
                <a16:creationId xmlns:a16="http://schemas.microsoft.com/office/drawing/2014/main" id="{EF2B729A-1632-4366-A6DE-9BFBD6AE98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07" t="62069"/>
          <a:stretch/>
        </p:blipFill>
        <p:spPr bwMode="auto">
          <a:xfrm>
            <a:off x="7120978" y="3471242"/>
            <a:ext cx="4193190" cy="26013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686451-B6A0-4913-970A-4BB313B7903E}"/>
              </a:ext>
            </a:extLst>
          </p:cNvPr>
          <p:cNvSpPr txBox="1"/>
          <p:nvPr/>
        </p:nvSpPr>
        <p:spPr>
          <a:xfrm>
            <a:off x="2547257" y="5916624"/>
            <a:ext cx="9296400" cy="523220"/>
          </a:xfrm>
          <a:prstGeom prst="rect">
            <a:avLst/>
          </a:prstGeom>
          <a:noFill/>
        </p:spPr>
        <p:txBody>
          <a:bodyPr wrap="square">
            <a:spAutoFit/>
          </a:bodyPr>
          <a:lstStyle/>
          <a:p>
            <a:r>
              <a:rPr lang="en-US" sz="1400" b="0" i="0" dirty="0">
                <a:solidFill>
                  <a:srgbClr val="222222"/>
                </a:solidFill>
                <a:effectLst/>
                <a:latin typeface="-apple-system"/>
              </a:rPr>
              <a:t>Cui, G., Xu, Z., Li, H. </a:t>
            </a:r>
            <a:r>
              <a:rPr lang="en-US" sz="1400" b="0" i="1" dirty="0">
                <a:solidFill>
                  <a:srgbClr val="222222"/>
                </a:solidFill>
                <a:effectLst/>
                <a:latin typeface="-apple-system"/>
              </a:rPr>
              <a:t>et al.</a:t>
            </a:r>
            <a:r>
              <a:rPr lang="en-US" sz="1400" b="0" i="0" dirty="0">
                <a:solidFill>
                  <a:srgbClr val="222222"/>
                </a:solidFill>
                <a:effectLst/>
                <a:latin typeface="-apple-system"/>
              </a:rPr>
              <a:t> Enhanced osmotic transport in individual double-walled carbon nanotube. </a:t>
            </a:r>
            <a:r>
              <a:rPr lang="en-US" sz="1400" b="0" i="1" dirty="0">
                <a:solidFill>
                  <a:srgbClr val="222222"/>
                </a:solidFill>
                <a:effectLst/>
                <a:latin typeface="-apple-system"/>
              </a:rPr>
              <a:t>Nat </a:t>
            </a:r>
            <a:r>
              <a:rPr lang="en-US" sz="1400" b="0" i="1" dirty="0" err="1">
                <a:solidFill>
                  <a:srgbClr val="222222"/>
                </a:solidFill>
                <a:effectLst/>
                <a:latin typeface="-apple-system"/>
              </a:rPr>
              <a:t>Commun</a:t>
            </a:r>
            <a:r>
              <a:rPr lang="en-US" sz="1400" b="0" i="0" dirty="0">
                <a:solidFill>
                  <a:srgbClr val="222222"/>
                </a:solidFill>
                <a:effectLst/>
                <a:latin typeface="-apple-system"/>
              </a:rPr>
              <a:t> </a:t>
            </a:r>
            <a:r>
              <a:rPr lang="en-US" sz="1400" b="1" i="0" dirty="0">
                <a:solidFill>
                  <a:srgbClr val="222222"/>
                </a:solidFill>
                <a:effectLst/>
                <a:latin typeface="-apple-system"/>
              </a:rPr>
              <a:t>14</a:t>
            </a:r>
            <a:r>
              <a:rPr lang="en-US" sz="1400" b="0" i="0" dirty="0">
                <a:solidFill>
                  <a:srgbClr val="222222"/>
                </a:solidFill>
                <a:effectLst/>
                <a:latin typeface="-apple-system"/>
              </a:rPr>
              <a:t>, 2295 (2023). https://doi.org/10.1038/s41467-023-37970-3</a:t>
            </a:r>
            <a:endParaRPr lang="en-US" sz="1400" dirty="0"/>
          </a:p>
        </p:txBody>
      </p:sp>
      <p:sp>
        <p:nvSpPr>
          <p:cNvPr id="12" name="TextBox 11">
            <a:extLst>
              <a:ext uri="{FF2B5EF4-FFF2-40B4-BE49-F238E27FC236}">
                <a16:creationId xmlns:a16="http://schemas.microsoft.com/office/drawing/2014/main" id="{7C42FD3B-3A6B-4B8B-B6A1-B585EDC30100}"/>
              </a:ext>
            </a:extLst>
          </p:cNvPr>
          <p:cNvSpPr txBox="1"/>
          <p:nvPr/>
        </p:nvSpPr>
        <p:spPr>
          <a:xfrm>
            <a:off x="2547257" y="6341138"/>
            <a:ext cx="9571172" cy="523220"/>
          </a:xfrm>
          <a:prstGeom prst="rect">
            <a:avLst/>
          </a:prstGeom>
          <a:noFill/>
        </p:spPr>
        <p:txBody>
          <a:bodyPr wrap="square">
            <a:spAutoFit/>
          </a:bodyPr>
          <a:lstStyle/>
          <a:p>
            <a:r>
              <a:rPr lang="en-US" sz="1400" b="0" i="0" dirty="0">
                <a:solidFill>
                  <a:srgbClr val="222222"/>
                </a:solidFill>
                <a:effectLst/>
                <a:latin typeface="-apple-system"/>
              </a:rPr>
              <a:t>Emmerich, T., Vasu, K.S., </a:t>
            </a:r>
            <a:r>
              <a:rPr lang="en-US" sz="1400" b="0" i="0" dirty="0" err="1">
                <a:solidFill>
                  <a:srgbClr val="222222"/>
                </a:solidFill>
                <a:effectLst/>
                <a:latin typeface="-apple-system"/>
              </a:rPr>
              <a:t>Niguès</a:t>
            </a:r>
            <a:r>
              <a:rPr lang="en-US" sz="1400" b="0" i="0" dirty="0">
                <a:solidFill>
                  <a:srgbClr val="222222"/>
                </a:solidFill>
                <a:effectLst/>
                <a:latin typeface="-apple-system"/>
              </a:rPr>
              <a:t>, A. </a:t>
            </a:r>
            <a:r>
              <a:rPr lang="en-US" sz="1400" b="0" i="1" dirty="0">
                <a:solidFill>
                  <a:srgbClr val="222222"/>
                </a:solidFill>
                <a:effectLst/>
                <a:latin typeface="-apple-system"/>
              </a:rPr>
              <a:t>et al.</a:t>
            </a:r>
            <a:r>
              <a:rPr lang="en-US" sz="1400" b="0" i="0" dirty="0">
                <a:solidFill>
                  <a:srgbClr val="222222"/>
                </a:solidFill>
                <a:effectLst/>
                <a:latin typeface="-apple-system"/>
              </a:rPr>
              <a:t> Enhanced nanofluidic transport in activated carbon </a:t>
            </a:r>
            <a:r>
              <a:rPr lang="en-US" sz="1400" b="0" i="0" dirty="0" err="1">
                <a:solidFill>
                  <a:srgbClr val="222222"/>
                </a:solidFill>
                <a:effectLst/>
                <a:latin typeface="-apple-system"/>
              </a:rPr>
              <a:t>nanoconduits</a:t>
            </a:r>
            <a:r>
              <a:rPr lang="en-US" sz="1400" b="0" i="0" dirty="0">
                <a:solidFill>
                  <a:srgbClr val="222222"/>
                </a:solidFill>
                <a:effectLst/>
                <a:latin typeface="-apple-system"/>
              </a:rPr>
              <a:t>. </a:t>
            </a:r>
            <a:r>
              <a:rPr lang="en-US" sz="1400" b="0" i="1" dirty="0">
                <a:solidFill>
                  <a:srgbClr val="222222"/>
                </a:solidFill>
                <a:effectLst/>
                <a:latin typeface="-apple-system"/>
              </a:rPr>
              <a:t>Nat. Mater.</a:t>
            </a:r>
            <a:r>
              <a:rPr lang="en-US" sz="1400" b="0" i="0" dirty="0">
                <a:solidFill>
                  <a:srgbClr val="222222"/>
                </a:solidFill>
                <a:effectLst/>
                <a:latin typeface="-apple-system"/>
              </a:rPr>
              <a:t> </a:t>
            </a:r>
            <a:r>
              <a:rPr lang="en-US" sz="1400" b="1" i="0" dirty="0">
                <a:solidFill>
                  <a:srgbClr val="222222"/>
                </a:solidFill>
                <a:effectLst/>
                <a:latin typeface="-apple-system"/>
              </a:rPr>
              <a:t>21</a:t>
            </a:r>
            <a:r>
              <a:rPr lang="en-US" sz="1400" b="0" i="0" dirty="0">
                <a:solidFill>
                  <a:srgbClr val="222222"/>
                </a:solidFill>
                <a:effectLst/>
                <a:latin typeface="-apple-system"/>
              </a:rPr>
              <a:t>, 696–702 (2022). https://doi.org/10.1038/s41563-022-01229-x</a:t>
            </a:r>
            <a:endParaRPr lang="en-US" sz="1400" dirty="0"/>
          </a:p>
        </p:txBody>
      </p:sp>
      <p:sp>
        <p:nvSpPr>
          <p:cNvPr id="13" name="TextBox 12">
            <a:extLst>
              <a:ext uri="{FF2B5EF4-FFF2-40B4-BE49-F238E27FC236}">
                <a16:creationId xmlns:a16="http://schemas.microsoft.com/office/drawing/2014/main" id="{875ECB2E-B039-4B0D-B3BA-09B86630AB23}"/>
              </a:ext>
            </a:extLst>
          </p:cNvPr>
          <p:cNvSpPr txBox="1"/>
          <p:nvPr/>
        </p:nvSpPr>
        <p:spPr>
          <a:xfrm>
            <a:off x="132475" y="2184960"/>
            <a:ext cx="5742807" cy="1200329"/>
          </a:xfrm>
          <a:prstGeom prst="rect">
            <a:avLst/>
          </a:prstGeom>
          <a:noFill/>
          <a:ln w="28575">
            <a:solidFill>
              <a:schemeClr val="tx1"/>
            </a:solidFill>
            <a:prstDash val="dash"/>
          </a:ln>
        </p:spPr>
        <p:txBody>
          <a:bodyPr wrap="square" lIns="0" rIns="0" rtlCol="0">
            <a:spAutoFit/>
          </a:bodyPr>
          <a:lstStyle/>
          <a:p>
            <a:pPr lvl="1"/>
            <a:r>
              <a:rPr lang="en-US" b="1" u="sng" dirty="0">
                <a:effectLst/>
                <a:latin typeface="Helvetica" pitchFamily="2" charset="0"/>
              </a:rPr>
              <a:t>Electric-potential driven flow</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Single-walled cylindrical CNT</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Pristine graphene rectangular nanochannel</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Activated carbon rectangular nanochannel</a:t>
            </a:r>
          </a:p>
        </p:txBody>
      </p:sp>
      <p:sp>
        <p:nvSpPr>
          <p:cNvPr id="14" name="TextBox 13">
            <a:extLst>
              <a:ext uri="{FF2B5EF4-FFF2-40B4-BE49-F238E27FC236}">
                <a16:creationId xmlns:a16="http://schemas.microsoft.com/office/drawing/2014/main" id="{80BA702F-827D-44A3-8127-B39FA408CCD8}"/>
              </a:ext>
            </a:extLst>
          </p:cNvPr>
          <p:cNvSpPr txBox="1"/>
          <p:nvPr/>
        </p:nvSpPr>
        <p:spPr>
          <a:xfrm>
            <a:off x="132475" y="3779696"/>
            <a:ext cx="5725284" cy="1200329"/>
          </a:xfrm>
          <a:prstGeom prst="rect">
            <a:avLst/>
          </a:prstGeom>
          <a:noFill/>
          <a:ln w="28575">
            <a:solidFill>
              <a:schemeClr val="tx1"/>
            </a:solidFill>
            <a:prstDash val="dash"/>
          </a:ln>
        </p:spPr>
        <p:txBody>
          <a:bodyPr wrap="square" lIns="0" rIns="0" rtlCol="0">
            <a:spAutoFit/>
          </a:bodyPr>
          <a:lstStyle/>
          <a:p>
            <a:pPr lvl="1"/>
            <a:r>
              <a:rPr lang="en-US" b="1" u="sng" dirty="0">
                <a:effectLst/>
                <a:latin typeface="Helvetica" pitchFamily="2" charset="0"/>
              </a:rPr>
              <a:t>Salinity-gradient driven flow</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Pristine graphene rectangular nanochannel</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Activated carbon rectangular nanochannel</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Sinusoidally-shaped activated carbon nanochannel</a:t>
            </a:r>
          </a:p>
        </p:txBody>
      </p:sp>
      <p:sp>
        <p:nvSpPr>
          <p:cNvPr id="15" name="TextBox 14">
            <a:extLst>
              <a:ext uri="{FF2B5EF4-FFF2-40B4-BE49-F238E27FC236}">
                <a16:creationId xmlns:a16="http://schemas.microsoft.com/office/drawing/2014/main" id="{BB50CFC8-294F-4FA1-B790-1BD84058E672}"/>
              </a:ext>
            </a:extLst>
          </p:cNvPr>
          <p:cNvSpPr txBox="1"/>
          <p:nvPr/>
        </p:nvSpPr>
        <p:spPr>
          <a:xfrm>
            <a:off x="132475" y="1404257"/>
            <a:ext cx="5850539" cy="369332"/>
          </a:xfrm>
          <a:prstGeom prst="rect">
            <a:avLst/>
          </a:prstGeom>
          <a:noFill/>
        </p:spPr>
        <p:txBody>
          <a:bodyPr wrap="square" lIns="0" rIns="0" rtlCol="0">
            <a:spAutoFit/>
          </a:bodyPr>
          <a:lstStyle/>
          <a:p>
            <a:pPr algn="l"/>
            <a:r>
              <a:rPr lang="en-US" dirty="0">
                <a:effectLst/>
                <a:latin typeface="Helvetica" pitchFamily="2" charset="0"/>
              </a:rPr>
              <a:t>4 systems compared across 2 driving-force conditions</a:t>
            </a:r>
          </a:p>
        </p:txBody>
      </p:sp>
    </p:spTree>
    <p:extLst>
      <p:ext uri="{BB962C8B-B14F-4D97-AF65-F5344CB8AC3E}">
        <p14:creationId xmlns:p14="http://schemas.microsoft.com/office/powerpoint/2010/main" val="144688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8D5D-8A09-428E-B45C-F8D435B37441}"/>
              </a:ext>
            </a:extLst>
          </p:cNvPr>
          <p:cNvSpPr>
            <a:spLocks noGrp="1"/>
          </p:cNvSpPr>
          <p:nvPr>
            <p:ph type="title" idx="4294967295"/>
          </p:nvPr>
        </p:nvSpPr>
        <p:spPr>
          <a:xfrm>
            <a:off x="533400" y="125133"/>
            <a:ext cx="10515600" cy="1325562"/>
          </a:xfrm>
        </p:spPr>
        <p:txBody>
          <a:bodyPr/>
          <a:lstStyle/>
          <a:p>
            <a:r>
              <a:rPr lang="en-US" dirty="0"/>
              <a:t>Analysis 1: Electric potential-driven flow in </a:t>
            </a:r>
            <a:r>
              <a:rPr lang="en-US" dirty="0" err="1"/>
              <a:t>nanoconduits</a:t>
            </a:r>
            <a:r>
              <a:rPr lang="en-US" dirty="0"/>
              <a:t> of varying geometries</a:t>
            </a:r>
          </a:p>
        </p:txBody>
      </p:sp>
      <p:graphicFrame>
        <p:nvGraphicFramePr>
          <p:cNvPr id="4" name="Object 3">
            <a:extLst>
              <a:ext uri="{FF2B5EF4-FFF2-40B4-BE49-F238E27FC236}">
                <a16:creationId xmlns:a16="http://schemas.microsoft.com/office/drawing/2014/main" id="{9E14F47A-C108-492C-A8D8-B7248FFAFFF8}"/>
              </a:ext>
            </a:extLst>
          </p:cNvPr>
          <p:cNvGraphicFramePr>
            <a:graphicFrameLocks noChangeAspect="1"/>
          </p:cNvGraphicFramePr>
          <p:nvPr>
            <p:extLst>
              <p:ext uri="{D42A27DB-BD31-4B8C-83A1-F6EECF244321}">
                <p14:modId xmlns:p14="http://schemas.microsoft.com/office/powerpoint/2010/main" val="3090780362"/>
              </p:ext>
            </p:extLst>
          </p:nvPr>
        </p:nvGraphicFramePr>
        <p:xfrm>
          <a:off x="5419719" y="1899499"/>
          <a:ext cx="5393172" cy="455120"/>
        </p:xfrm>
        <a:graphic>
          <a:graphicData uri="http://schemas.openxmlformats.org/presentationml/2006/ole">
            <mc:AlternateContent xmlns:mc="http://schemas.openxmlformats.org/markup-compatibility/2006">
              <mc:Choice xmlns:v="urn:schemas-microsoft-com:vml" Requires="v">
                <p:oleObj spid="_x0000_s1159" name="Equation" r:id="rId4" imgW="3009600" imgH="253800" progId="Equation.DSMT4">
                  <p:embed/>
                </p:oleObj>
              </mc:Choice>
              <mc:Fallback>
                <p:oleObj name="Equation" r:id="rId4" imgW="3009600" imgH="253800" progId="Equation.DSMT4">
                  <p:embed/>
                  <p:pic>
                    <p:nvPicPr>
                      <p:cNvPr id="0" name=""/>
                      <p:cNvPicPr/>
                      <p:nvPr/>
                    </p:nvPicPr>
                    <p:blipFill>
                      <a:blip r:embed="rId5"/>
                      <a:stretch>
                        <a:fillRect/>
                      </a:stretch>
                    </p:blipFill>
                    <p:spPr>
                      <a:xfrm>
                        <a:off x="5419719" y="1899499"/>
                        <a:ext cx="5393172" cy="45512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D26664A-10F0-4CDF-83FF-214C5022AB74}"/>
              </a:ext>
            </a:extLst>
          </p:cNvPr>
          <p:cNvGraphicFramePr>
            <a:graphicFrameLocks noChangeAspect="1"/>
          </p:cNvGraphicFramePr>
          <p:nvPr>
            <p:extLst>
              <p:ext uri="{D42A27DB-BD31-4B8C-83A1-F6EECF244321}">
                <p14:modId xmlns:p14="http://schemas.microsoft.com/office/powerpoint/2010/main" val="1778833525"/>
              </p:ext>
            </p:extLst>
          </p:nvPr>
        </p:nvGraphicFramePr>
        <p:xfrm>
          <a:off x="5498456" y="2553417"/>
          <a:ext cx="3413400" cy="455120"/>
        </p:xfrm>
        <a:graphic>
          <a:graphicData uri="http://schemas.openxmlformats.org/presentationml/2006/ole">
            <mc:AlternateContent xmlns:mc="http://schemas.openxmlformats.org/markup-compatibility/2006">
              <mc:Choice xmlns:v="urn:schemas-microsoft-com:vml" Requires="v">
                <p:oleObj spid="_x0000_s1160" name="Equation" r:id="rId6" imgW="2143119" imgH="285750" progId="Equation.DSMT4">
                  <p:embed/>
                </p:oleObj>
              </mc:Choice>
              <mc:Fallback>
                <p:oleObj name="Equation" r:id="rId6" imgW="2143119" imgH="285750" progId="Equation.DSMT4">
                  <p:embed/>
                  <p:pic>
                    <p:nvPicPr>
                      <p:cNvPr id="0" name=""/>
                      <p:cNvPicPr/>
                      <p:nvPr/>
                    </p:nvPicPr>
                    <p:blipFill>
                      <a:blip r:embed="rId7"/>
                      <a:stretch>
                        <a:fillRect/>
                      </a:stretch>
                    </p:blipFill>
                    <p:spPr>
                      <a:xfrm>
                        <a:off x="5498456" y="2553417"/>
                        <a:ext cx="3413400" cy="45512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E692CE6-9CD8-4D73-AF74-A8869AFAACA6}"/>
              </a:ext>
            </a:extLst>
          </p:cNvPr>
          <p:cNvGraphicFramePr>
            <a:graphicFrameLocks noChangeAspect="1"/>
          </p:cNvGraphicFramePr>
          <p:nvPr>
            <p:extLst>
              <p:ext uri="{D42A27DB-BD31-4B8C-83A1-F6EECF244321}">
                <p14:modId xmlns:p14="http://schemas.microsoft.com/office/powerpoint/2010/main" val="2762278159"/>
              </p:ext>
            </p:extLst>
          </p:nvPr>
        </p:nvGraphicFramePr>
        <p:xfrm>
          <a:off x="5498456" y="3411696"/>
          <a:ext cx="2227693" cy="455120"/>
        </p:xfrm>
        <a:graphic>
          <a:graphicData uri="http://schemas.openxmlformats.org/presentationml/2006/ole">
            <mc:AlternateContent xmlns:mc="http://schemas.openxmlformats.org/markup-compatibility/2006">
              <mc:Choice xmlns:v="urn:schemas-microsoft-com:vml" Requires="v">
                <p:oleObj spid="_x0000_s1161" name="Equation" r:id="rId8" imgW="1180800" imgH="241200" progId="Equation.DSMT4">
                  <p:embed/>
                </p:oleObj>
              </mc:Choice>
              <mc:Fallback>
                <p:oleObj name="Equation" r:id="rId8" imgW="1180800" imgH="241200" progId="Equation.DSMT4">
                  <p:embed/>
                  <p:pic>
                    <p:nvPicPr>
                      <p:cNvPr id="0" name=""/>
                      <p:cNvPicPr/>
                      <p:nvPr/>
                    </p:nvPicPr>
                    <p:blipFill>
                      <a:blip r:embed="rId9"/>
                      <a:stretch>
                        <a:fillRect/>
                      </a:stretch>
                    </p:blipFill>
                    <p:spPr>
                      <a:xfrm>
                        <a:off x="5498456" y="3411696"/>
                        <a:ext cx="2227693" cy="45512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4318454F-0C2F-43BE-89BE-4AF2EE6C17BE}"/>
              </a:ext>
            </a:extLst>
          </p:cNvPr>
          <p:cNvSpPr txBox="1"/>
          <p:nvPr/>
        </p:nvSpPr>
        <p:spPr>
          <a:xfrm>
            <a:off x="283028" y="1943009"/>
            <a:ext cx="4589520" cy="923330"/>
          </a:xfrm>
          <a:prstGeom prst="rect">
            <a:avLst/>
          </a:prstGeom>
          <a:noFill/>
        </p:spPr>
        <p:txBody>
          <a:bodyPr wrap="square" lIns="0" rIns="0" rtlCol="0">
            <a:spAutoFit/>
          </a:bodyPr>
          <a:lstStyle/>
          <a:p>
            <a:pPr algn="l"/>
            <a:r>
              <a:rPr lang="en-US" dirty="0">
                <a:latin typeface="Helvetica" pitchFamily="2" charset="0"/>
              </a:rPr>
              <a:t>Open pore: The flow of ions is driven by the application of the electric field and the convective transport of the solvent (water)</a:t>
            </a:r>
            <a:endParaRPr lang="en-US" dirty="0">
              <a:effectLst/>
              <a:latin typeface="Helvetica" pitchFamily="2" charset="0"/>
            </a:endParaRPr>
          </a:p>
        </p:txBody>
      </p:sp>
      <p:sp>
        <p:nvSpPr>
          <p:cNvPr id="10" name="TextBox 9">
            <a:extLst>
              <a:ext uri="{FF2B5EF4-FFF2-40B4-BE49-F238E27FC236}">
                <a16:creationId xmlns:a16="http://schemas.microsoft.com/office/drawing/2014/main" id="{BC9EFF90-88E4-4173-882E-5884A1F5E002}"/>
              </a:ext>
            </a:extLst>
          </p:cNvPr>
          <p:cNvSpPr txBox="1"/>
          <p:nvPr/>
        </p:nvSpPr>
        <p:spPr>
          <a:xfrm>
            <a:off x="283028" y="3336062"/>
            <a:ext cx="4589520" cy="646331"/>
          </a:xfrm>
          <a:prstGeom prst="rect">
            <a:avLst/>
          </a:prstGeom>
          <a:noFill/>
        </p:spPr>
        <p:txBody>
          <a:bodyPr wrap="square" lIns="0" rIns="0" rtlCol="0">
            <a:spAutoFit/>
          </a:bodyPr>
          <a:lstStyle/>
          <a:p>
            <a:pPr algn="l"/>
            <a:r>
              <a:rPr lang="en-US" dirty="0">
                <a:latin typeface="Helvetica" pitchFamily="2" charset="0"/>
              </a:rPr>
              <a:t>Closed pore: current reduces to purely convective transport at a reduced velocity</a:t>
            </a:r>
            <a:endParaRPr lang="en-US" dirty="0">
              <a:effectLst/>
              <a:latin typeface="Helvetica" pitchFamily="2" charset="0"/>
            </a:endParaRPr>
          </a:p>
        </p:txBody>
      </p:sp>
      <p:pic>
        <p:nvPicPr>
          <p:cNvPr id="11" name="Picture 10">
            <a:extLst>
              <a:ext uri="{FF2B5EF4-FFF2-40B4-BE49-F238E27FC236}">
                <a16:creationId xmlns:a16="http://schemas.microsoft.com/office/drawing/2014/main" id="{99BD3429-663E-4732-80D3-008EC0C69690}"/>
              </a:ext>
            </a:extLst>
          </p:cNvPr>
          <p:cNvPicPr>
            <a:picLocks noChangeAspect="1"/>
          </p:cNvPicPr>
          <p:nvPr/>
        </p:nvPicPr>
        <p:blipFill>
          <a:blip r:embed="rId10"/>
          <a:stretch>
            <a:fillRect/>
          </a:stretch>
        </p:blipFill>
        <p:spPr>
          <a:xfrm>
            <a:off x="5419719" y="4067491"/>
            <a:ext cx="2616334" cy="704886"/>
          </a:xfrm>
          <a:prstGeom prst="rect">
            <a:avLst/>
          </a:prstGeom>
        </p:spPr>
      </p:pic>
      <p:pic>
        <p:nvPicPr>
          <p:cNvPr id="12" name="Picture 11">
            <a:extLst>
              <a:ext uri="{FF2B5EF4-FFF2-40B4-BE49-F238E27FC236}">
                <a16:creationId xmlns:a16="http://schemas.microsoft.com/office/drawing/2014/main" id="{2AB8185C-D9E4-4D9A-81E9-7D95A7B4DFCA}"/>
              </a:ext>
            </a:extLst>
          </p:cNvPr>
          <p:cNvPicPr>
            <a:picLocks noChangeAspect="1"/>
          </p:cNvPicPr>
          <p:nvPr/>
        </p:nvPicPr>
        <p:blipFill>
          <a:blip r:embed="rId11"/>
          <a:stretch>
            <a:fillRect/>
          </a:stretch>
        </p:blipFill>
        <p:spPr>
          <a:xfrm>
            <a:off x="5498456" y="4758425"/>
            <a:ext cx="2292468" cy="723937"/>
          </a:xfrm>
          <a:prstGeom prst="rect">
            <a:avLst/>
          </a:prstGeom>
        </p:spPr>
      </p:pic>
      <p:sp>
        <p:nvSpPr>
          <p:cNvPr id="13" name="TextBox 12">
            <a:extLst>
              <a:ext uri="{FF2B5EF4-FFF2-40B4-BE49-F238E27FC236}">
                <a16:creationId xmlns:a16="http://schemas.microsoft.com/office/drawing/2014/main" id="{EAF651EF-1C5A-417F-9266-0E0C9852F5AD}"/>
              </a:ext>
            </a:extLst>
          </p:cNvPr>
          <p:cNvSpPr txBox="1"/>
          <p:nvPr/>
        </p:nvSpPr>
        <p:spPr>
          <a:xfrm>
            <a:off x="283028" y="4537902"/>
            <a:ext cx="4703818" cy="646331"/>
          </a:xfrm>
          <a:prstGeom prst="rect">
            <a:avLst/>
          </a:prstGeom>
          <a:noFill/>
        </p:spPr>
        <p:txBody>
          <a:bodyPr wrap="square" lIns="0" rIns="0" rtlCol="0">
            <a:spAutoFit/>
          </a:bodyPr>
          <a:lstStyle/>
          <a:p>
            <a:pPr algn="l"/>
            <a:r>
              <a:rPr lang="en-US" dirty="0">
                <a:latin typeface="Helvetica" pitchFamily="2" charset="0"/>
              </a:rPr>
              <a:t>Equations for velocity in open and closed pores</a:t>
            </a:r>
            <a:endParaRPr lang="en-US" dirty="0">
              <a:effectLst/>
              <a:latin typeface="Helvetica" pitchFamily="2" charset="0"/>
            </a:endParaRPr>
          </a:p>
        </p:txBody>
      </p:sp>
      <p:pic>
        <p:nvPicPr>
          <p:cNvPr id="14" name="Picture 13">
            <a:extLst>
              <a:ext uri="{FF2B5EF4-FFF2-40B4-BE49-F238E27FC236}">
                <a16:creationId xmlns:a16="http://schemas.microsoft.com/office/drawing/2014/main" id="{B7C20C7C-137B-4012-BD51-097AD6D3B88F}"/>
              </a:ext>
            </a:extLst>
          </p:cNvPr>
          <p:cNvPicPr>
            <a:picLocks noChangeAspect="1"/>
          </p:cNvPicPr>
          <p:nvPr/>
        </p:nvPicPr>
        <p:blipFill>
          <a:blip r:embed="rId12"/>
          <a:stretch>
            <a:fillRect/>
          </a:stretch>
        </p:blipFill>
        <p:spPr>
          <a:xfrm>
            <a:off x="5419719" y="5482362"/>
            <a:ext cx="3186747" cy="618703"/>
          </a:xfrm>
          <a:prstGeom prst="rect">
            <a:avLst/>
          </a:prstGeom>
        </p:spPr>
      </p:pic>
      <p:sp>
        <p:nvSpPr>
          <p:cNvPr id="15" name="TextBox 14">
            <a:extLst>
              <a:ext uri="{FF2B5EF4-FFF2-40B4-BE49-F238E27FC236}">
                <a16:creationId xmlns:a16="http://schemas.microsoft.com/office/drawing/2014/main" id="{1F249FDC-EB7C-49EF-BF55-0B4CF9AA4F6E}"/>
              </a:ext>
            </a:extLst>
          </p:cNvPr>
          <p:cNvSpPr txBox="1"/>
          <p:nvPr/>
        </p:nvSpPr>
        <p:spPr>
          <a:xfrm>
            <a:off x="283028" y="5613866"/>
            <a:ext cx="4703818" cy="353943"/>
          </a:xfrm>
          <a:prstGeom prst="rect">
            <a:avLst/>
          </a:prstGeom>
          <a:noFill/>
        </p:spPr>
        <p:txBody>
          <a:bodyPr wrap="square" lIns="0" rIns="0" rtlCol="0">
            <a:spAutoFit/>
          </a:bodyPr>
          <a:lstStyle/>
          <a:p>
            <a:pPr algn="l"/>
            <a:r>
              <a:rPr lang="en-US" sz="1700" dirty="0">
                <a:latin typeface="Helvetica" pitchFamily="2" charset="0"/>
              </a:rPr>
              <a:t>Mobility of protons as a function of pore diameter </a:t>
            </a:r>
            <a:endParaRPr lang="en-US" sz="1700" dirty="0">
              <a:effectLst/>
              <a:latin typeface="Helvetica" pitchFamily="2" charset="0"/>
            </a:endParaRPr>
          </a:p>
        </p:txBody>
      </p:sp>
      <p:sp>
        <p:nvSpPr>
          <p:cNvPr id="17" name="TextBox 16">
            <a:extLst>
              <a:ext uri="{FF2B5EF4-FFF2-40B4-BE49-F238E27FC236}">
                <a16:creationId xmlns:a16="http://schemas.microsoft.com/office/drawing/2014/main" id="{737BDF9F-59E0-4CFA-A8DA-F616E1FAB071}"/>
              </a:ext>
            </a:extLst>
          </p:cNvPr>
          <p:cNvSpPr txBox="1"/>
          <p:nvPr/>
        </p:nvSpPr>
        <p:spPr>
          <a:xfrm>
            <a:off x="2577788" y="6286955"/>
            <a:ext cx="9614212" cy="523220"/>
          </a:xfrm>
          <a:prstGeom prst="rect">
            <a:avLst/>
          </a:prstGeom>
          <a:noFill/>
        </p:spPr>
        <p:txBody>
          <a:bodyPr wrap="square">
            <a:spAutoFit/>
          </a:bodyPr>
          <a:lstStyle/>
          <a:p>
            <a:r>
              <a:rPr lang="en-US" sz="1400" b="0" i="0" dirty="0">
                <a:solidFill>
                  <a:srgbClr val="222222"/>
                </a:solidFill>
                <a:effectLst/>
                <a:latin typeface="-apple-system"/>
              </a:rPr>
              <a:t>Choi, W., </a:t>
            </a:r>
            <a:r>
              <a:rPr lang="en-US" sz="1400" b="0" i="0" dirty="0" err="1">
                <a:solidFill>
                  <a:srgbClr val="222222"/>
                </a:solidFill>
                <a:effectLst/>
                <a:latin typeface="-apple-system"/>
              </a:rPr>
              <a:t>Ulissi</a:t>
            </a:r>
            <a:r>
              <a:rPr lang="en-US" sz="1400" b="0" i="0" dirty="0">
                <a:solidFill>
                  <a:srgbClr val="222222"/>
                </a:solidFill>
                <a:effectLst/>
                <a:latin typeface="-apple-system"/>
              </a:rPr>
              <a:t>, Z., Shimizu, S. </a:t>
            </a:r>
            <a:r>
              <a:rPr lang="en-US" sz="1400" b="0" i="1" dirty="0">
                <a:solidFill>
                  <a:srgbClr val="222222"/>
                </a:solidFill>
                <a:effectLst/>
                <a:latin typeface="-apple-system"/>
              </a:rPr>
              <a:t>et al.</a:t>
            </a:r>
            <a:r>
              <a:rPr lang="en-US" sz="1400" b="0" i="0" dirty="0">
                <a:solidFill>
                  <a:srgbClr val="222222"/>
                </a:solidFill>
                <a:effectLst/>
                <a:latin typeface="-apple-system"/>
              </a:rPr>
              <a:t> Diameter-dependent ion transport through the interior of isolated single-walled carbon nanotubes. </a:t>
            </a:r>
            <a:r>
              <a:rPr lang="en-US" sz="1400" b="0" i="1" dirty="0">
                <a:solidFill>
                  <a:srgbClr val="222222"/>
                </a:solidFill>
                <a:effectLst/>
                <a:latin typeface="-apple-system"/>
              </a:rPr>
              <a:t>Nat </a:t>
            </a:r>
            <a:r>
              <a:rPr lang="en-US" sz="1400" b="0" i="1" dirty="0" err="1">
                <a:solidFill>
                  <a:srgbClr val="222222"/>
                </a:solidFill>
                <a:effectLst/>
                <a:latin typeface="-apple-system"/>
              </a:rPr>
              <a:t>Commun</a:t>
            </a:r>
            <a:r>
              <a:rPr lang="en-US" sz="1400" b="0" i="0" dirty="0">
                <a:solidFill>
                  <a:srgbClr val="222222"/>
                </a:solidFill>
                <a:effectLst/>
                <a:latin typeface="-apple-system"/>
              </a:rPr>
              <a:t> </a:t>
            </a:r>
            <a:r>
              <a:rPr lang="en-US" sz="1400" b="1" i="0" dirty="0">
                <a:solidFill>
                  <a:srgbClr val="222222"/>
                </a:solidFill>
                <a:effectLst/>
                <a:latin typeface="-apple-system"/>
              </a:rPr>
              <a:t>4</a:t>
            </a:r>
            <a:r>
              <a:rPr lang="en-US" sz="1400" b="0" i="0" dirty="0">
                <a:solidFill>
                  <a:srgbClr val="222222"/>
                </a:solidFill>
                <a:effectLst/>
                <a:latin typeface="-apple-system"/>
              </a:rPr>
              <a:t>, 2397 (2013). https://doi.org/10.1038/ncomms3397</a:t>
            </a:r>
            <a:endParaRPr lang="en-US" sz="1400" dirty="0"/>
          </a:p>
        </p:txBody>
      </p:sp>
    </p:spTree>
    <p:extLst>
      <p:ext uri="{BB962C8B-B14F-4D97-AF65-F5344CB8AC3E}">
        <p14:creationId xmlns:p14="http://schemas.microsoft.com/office/powerpoint/2010/main" val="37369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7BD64A-1B9E-4B1A-B4FA-F1EC4A3945B3}"/>
              </a:ext>
            </a:extLst>
          </p:cNvPr>
          <p:cNvGraphicFramePr>
            <a:graphicFrameLocks noGrp="1"/>
          </p:cNvGraphicFramePr>
          <p:nvPr>
            <p:extLst>
              <p:ext uri="{D42A27DB-BD31-4B8C-83A1-F6EECF244321}">
                <p14:modId xmlns:p14="http://schemas.microsoft.com/office/powerpoint/2010/main" val="2098977349"/>
              </p:ext>
            </p:extLst>
          </p:nvPr>
        </p:nvGraphicFramePr>
        <p:xfrm>
          <a:off x="2032000" y="1623556"/>
          <a:ext cx="8128000" cy="2595880"/>
        </p:xfrm>
        <a:graphic>
          <a:graphicData uri="http://schemas.openxmlformats.org/drawingml/2006/table">
            <a:tbl>
              <a:tblPr firstRow="1" bandRow="1">
                <a:tableStyleId>{5C22544A-7EE6-4342-B048-85BDC9FD1C3A}</a:tableStyleId>
              </a:tblPr>
              <a:tblGrid>
                <a:gridCol w="3023476">
                  <a:extLst>
                    <a:ext uri="{9D8B030D-6E8A-4147-A177-3AD203B41FA5}">
                      <a16:colId xmlns:a16="http://schemas.microsoft.com/office/drawing/2014/main" val="2460511348"/>
                    </a:ext>
                  </a:extLst>
                </a:gridCol>
                <a:gridCol w="5104524">
                  <a:extLst>
                    <a:ext uri="{9D8B030D-6E8A-4147-A177-3AD203B41FA5}">
                      <a16:colId xmlns:a16="http://schemas.microsoft.com/office/drawing/2014/main" val="2184519118"/>
                    </a:ext>
                  </a:extLst>
                </a:gridCol>
              </a:tblGrid>
              <a:tr h="370840">
                <a:tc>
                  <a:txBody>
                    <a:bodyPr/>
                    <a:lstStyle/>
                    <a:p>
                      <a:pPr algn="ctr"/>
                      <a:r>
                        <a:rPr lang="en-US" dirty="0"/>
                        <a:t>Parameter</a:t>
                      </a:r>
                    </a:p>
                  </a:txBody>
                  <a:tcPr/>
                </a:tc>
                <a:tc>
                  <a:txBody>
                    <a:bodyPr/>
                    <a:lstStyle/>
                    <a:p>
                      <a:pPr algn="ctr"/>
                      <a:r>
                        <a:rPr lang="en-US" dirty="0"/>
                        <a:t>Physical Relevance</a:t>
                      </a:r>
                    </a:p>
                  </a:txBody>
                  <a:tcPr/>
                </a:tc>
                <a:extLst>
                  <a:ext uri="{0D108BD9-81ED-4DB2-BD59-A6C34878D82A}">
                    <a16:rowId xmlns:a16="http://schemas.microsoft.com/office/drawing/2014/main" val="4032060906"/>
                  </a:ext>
                </a:extLst>
              </a:tr>
              <a:tr h="370840">
                <a:tc>
                  <a:txBody>
                    <a:bodyPr/>
                    <a:lstStyle/>
                    <a:p>
                      <a:pPr algn="ctr"/>
                      <a:r>
                        <a:rPr lang="en-US" dirty="0"/>
                        <a:t>e </a:t>
                      </a:r>
                    </a:p>
                  </a:txBody>
                  <a:tcPr/>
                </a:tc>
                <a:tc>
                  <a:txBody>
                    <a:bodyPr/>
                    <a:lstStyle/>
                    <a:p>
                      <a:pPr algn="ctr"/>
                      <a:r>
                        <a:rPr lang="en-US" dirty="0"/>
                        <a:t>Electronic charge</a:t>
                      </a:r>
                    </a:p>
                  </a:txBody>
                  <a:tcPr/>
                </a:tc>
                <a:extLst>
                  <a:ext uri="{0D108BD9-81ED-4DB2-BD59-A6C34878D82A}">
                    <a16:rowId xmlns:a16="http://schemas.microsoft.com/office/drawing/2014/main" val="3562530810"/>
                  </a:ext>
                </a:extLst>
              </a:tr>
              <a:tr h="370840">
                <a:tc>
                  <a:txBody>
                    <a:bodyPr/>
                    <a:lstStyle/>
                    <a:p>
                      <a:pPr algn="ctr"/>
                      <a:r>
                        <a:rPr lang="en-US" dirty="0"/>
                        <a:t>E</a:t>
                      </a:r>
                    </a:p>
                  </a:txBody>
                  <a:tcPr/>
                </a:tc>
                <a:tc>
                  <a:txBody>
                    <a:bodyPr/>
                    <a:lstStyle/>
                    <a:p>
                      <a:pPr algn="ctr"/>
                      <a:r>
                        <a:rPr lang="en-US" dirty="0"/>
                        <a:t>Electric field, V/L</a:t>
                      </a:r>
                    </a:p>
                  </a:txBody>
                  <a:tcPr/>
                </a:tc>
                <a:extLst>
                  <a:ext uri="{0D108BD9-81ED-4DB2-BD59-A6C34878D82A}">
                    <a16:rowId xmlns:a16="http://schemas.microsoft.com/office/drawing/2014/main" val="2090387969"/>
                  </a:ext>
                </a:extLst>
              </a:tr>
              <a:tr h="370840">
                <a:tc>
                  <a:txBody>
                    <a:bodyPr/>
                    <a:lstStyle/>
                    <a:p>
                      <a:pPr algn="ctr"/>
                      <a:endParaRPr lang="en-US" dirty="0"/>
                    </a:p>
                  </a:txBody>
                  <a:tcPr/>
                </a:tc>
                <a:tc>
                  <a:txBody>
                    <a:bodyPr/>
                    <a:lstStyle/>
                    <a:p>
                      <a:pPr algn="ctr"/>
                      <a:r>
                        <a:rPr lang="en-US" dirty="0"/>
                        <a:t>Mobility of ion</a:t>
                      </a:r>
                    </a:p>
                  </a:txBody>
                  <a:tcPr/>
                </a:tc>
                <a:extLst>
                  <a:ext uri="{0D108BD9-81ED-4DB2-BD59-A6C34878D82A}">
                    <a16:rowId xmlns:a16="http://schemas.microsoft.com/office/drawing/2014/main" val="1968736344"/>
                  </a:ext>
                </a:extLst>
              </a:tr>
              <a:tr h="370840">
                <a:tc>
                  <a:txBody>
                    <a:bodyPr/>
                    <a:lstStyle/>
                    <a:p>
                      <a:pPr algn="ctr"/>
                      <a:r>
                        <a:rPr lang="en-US" dirty="0"/>
                        <a:t>C</a:t>
                      </a:r>
                    </a:p>
                  </a:txBody>
                  <a:tcPr/>
                </a:tc>
                <a:tc>
                  <a:txBody>
                    <a:bodyPr/>
                    <a:lstStyle/>
                    <a:p>
                      <a:pPr algn="ctr"/>
                      <a:r>
                        <a:rPr lang="en-US" dirty="0"/>
                        <a:t>Number of ions per unit length</a:t>
                      </a:r>
                    </a:p>
                  </a:txBody>
                  <a:tcPr/>
                </a:tc>
                <a:extLst>
                  <a:ext uri="{0D108BD9-81ED-4DB2-BD59-A6C34878D82A}">
                    <a16:rowId xmlns:a16="http://schemas.microsoft.com/office/drawing/2014/main" val="76225098"/>
                  </a:ext>
                </a:extLst>
              </a:tr>
              <a:tr h="370840">
                <a:tc>
                  <a:txBody>
                    <a:bodyPr/>
                    <a:lstStyle/>
                    <a:p>
                      <a:pPr algn="ctr"/>
                      <a:endParaRPr lang="en-US" dirty="0"/>
                    </a:p>
                  </a:txBody>
                  <a:tcPr/>
                </a:tc>
                <a:tc>
                  <a:txBody>
                    <a:bodyPr/>
                    <a:lstStyle/>
                    <a:p>
                      <a:pPr algn="ctr"/>
                      <a:r>
                        <a:rPr lang="en-US" dirty="0"/>
                        <a:t>Velocity</a:t>
                      </a:r>
                    </a:p>
                  </a:txBody>
                  <a:tcPr/>
                </a:tc>
                <a:extLst>
                  <a:ext uri="{0D108BD9-81ED-4DB2-BD59-A6C34878D82A}">
                    <a16:rowId xmlns:a16="http://schemas.microsoft.com/office/drawing/2014/main" val="2690670950"/>
                  </a:ext>
                </a:extLst>
              </a:tr>
              <a:tr h="370840">
                <a:tc>
                  <a:txBody>
                    <a:bodyPr/>
                    <a:lstStyle/>
                    <a:p>
                      <a:pPr algn="ctr"/>
                      <a:endParaRPr lang="en-US" dirty="0"/>
                    </a:p>
                  </a:txBody>
                  <a:tcPr/>
                </a:tc>
                <a:tc>
                  <a:txBody>
                    <a:bodyPr/>
                    <a:lstStyle/>
                    <a:p>
                      <a:pPr algn="ctr"/>
                      <a:r>
                        <a:rPr lang="en-US" dirty="0"/>
                        <a:t>Flow enhancement factor</a:t>
                      </a:r>
                    </a:p>
                  </a:txBody>
                  <a:tcPr/>
                </a:tc>
                <a:extLst>
                  <a:ext uri="{0D108BD9-81ED-4DB2-BD59-A6C34878D82A}">
                    <a16:rowId xmlns:a16="http://schemas.microsoft.com/office/drawing/2014/main" val="988861820"/>
                  </a:ext>
                </a:extLst>
              </a:tr>
            </a:tbl>
          </a:graphicData>
        </a:graphic>
      </p:graphicFrame>
      <p:graphicFrame>
        <p:nvGraphicFramePr>
          <p:cNvPr id="3" name="Object 2">
            <a:extLst>
              <a:ext uri="{FF2B5EF4-FFF2-40B4-BE49-F238E27FC236}">
                <a16:creationId xmlns:a16="http://schemas.microsoft.com/office/drawing/2014/main" id="{E4822A08-3C0B-49CE-A389-D8B5E86C7408}"/>
              </a:ext>
            </a:extLst>
          </p:cNvPr>
          <p:cNvGraphicFramePr>
            <a:graphicFrameLocks noChangeAspect="1"/>
          </p:cNvGraphicFramePr>
          <p:nvPr>
            <p:extLst>
              <p:ext uri="{D42A27DB-BD31-4B8C-83A1-F6EECF244321}">
                <p14:modId xmlns:p14="http://schemas.microsoft.com/office/powerpoint/2010/main" val="2231721679"/>
              </p:ext>
            </p:extLst>
          </p:nvPr>
        </p:nvGraphicFramePr>
        <p:xfrm>
          <a:off x="3387834" y="2761268"/>
          <a:ext cx="295805" cy="320456"/>
        </p:xfrm>
        <a:graphic>
          <a:graphicData uri="http://schemas.openxmlformats.org/presentationml/2006/ole">
            <mc:AlternateContent xmlns:mc="http://schemas.openxmlformats.org/markup-compatibility/2006">
              <mc:Choice xmlns:v="urn:schemas-microsoft-com:vml" Requires="v">
                <p:oleObj spid="_x0000_s15407" name="Equation" r:id="rId3" imgW="152280" imgH="164880" progId="Equation.DSMT4">
                  <p:embed/>
                </p:oleObj>
              </mc:Choice>
              <mc:Fallback>
                <p:oleObj name="Equation" r:id="rId3" imgW="152280" imgH="164880" progId="Equation.DSMT4">
                  <p:embed/>
                  <p:pic>
                    <p:nvPicPr>
                      <p:cNvPr id="0" name=""/>
                      <p:cNvPicPr/>
                      <p:nvPr/>
                    </p:nvPicPr>
                    <p:blipFill>
                      <a:blip r:embed="rId4"/>
                      <a:stretch>
                        <a:fillRect/>
                      </a:stretch>
                    </p:blipFill>
                    <p:spPr>
                      <a:xfrm>
                        <a:off x="3387834" y="2761268"/>
                        <a:ext cx="295805" cy="320456"/>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F2F2621-1483-487A-A933-02EA92780F2C}"/>
              </a:ext>
            </a:extLst>
          </p:cNvPr>
          <p:cNvGraphicFramePr>
            <a:graphicFrameLocks noChangeAspect="1"/>
          </p:cNvGraphicFramePr>
          <p:nvPr>
            <p:extLst>
              <p:ext uri="{D42A27DB-BD31-4B8C-83A1-F6EECF244321}">
                <p14:modId xmlns:p14="http://schemas.microsoft.com/office/powerpoint/2010/main" val="2546006576"/>
              </p:ext>
            </p:extLst>
          </p:nvPr>
        </p:nvGraphicFramePr>
        <p:xfrm>
          <a:off x="3418362" y="3490352"/>
          <a:ext cx="271155" cy="320456"/>
        </p:xfrm>
        <a:graphic>
          <a:graphicData uri="http://schemas.openxmlformats.org/presentationml/2006/ole">
            <mc:AlternateContent xmlns:mc="http://schemas.openxmlformats.org/markup-compatibility/2006">
              <mc:Choice xmlns:v="urn:schemas-microsoft-com:vml" Requires="v">
                <p:oleObj spid="_x0000_s15408"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3418362" y="3490352"/>
                        <a:ext cx="271155" cy="32045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FCA9AF8-3DB2-4298-821A-85DE21A6273E}"/>
              </a:ext>
            </a:extLst>
          </p:cNvPr>
          <p:cNvGraphicFramePr>
            <a:graphicFrameLocks noChangeAspect="1"/>
          </p:cNvGraphicFramePr>
          <p:nvPr>
            <p:extLst>
              <p:ext uri="{D42A27DB-BD31-4B8C-83A1-F6EECF244321}">
                <p14:modId xmlns:p14="http://schemas.microsoft.com/office/powerpoint/2010/main" val="2619428077"/>
              </p:ext>
            </p:extLst>
          </p:nvPr>
        </p:nvGraphicFramePr>
        <p:xfrm>
          <a:off x="3424611" y="3878597"/>
          <a:ext cx="222250" cy="273050"/>
        </p:xfrm>
        <a:graphic>
          <a:graphicData uri="http://schemas.openxmlformats.org/presentationml/2006/ole">
            <mc:AlternateContent xmlns:mc="http://schemas.openxmlformats.org/markup-compatibility/2006">
              <mc:Choice xmlns:v="urn:schemas-microsoft-com:vml" Requires="v">
                <p:oleObj spid="_x0000_s15409" name="Equation" r:id="rId7" imgW="221967" imgH="272780" progId="Equation.DSMT4">
                  <p:embed/>
                </p:oleObj>
              </mc:Choice>
              <mc:Fallback>
                <p:oleObj name="Equation" r:id="rId7" imgW="221967" imgH="272780" progId="Equation.DSMT4">
                  <p:embed/>
                  <p:pic>
                    <p:nvPicPr>
                      <p:cNvPr id="0" name=""/>
                      <p:cNvPicPr/>
                      <p:nvPr/>
                    </p:nvPicPr>
                    <p:blipFill>
                      <a:blip r:embed="rId8"/>
                      <a:stretch>
                        <a:fillRect/>
                      </a:stretch>
                    </p:blipFill>
                    <p:spPr>
                      <a:xfrm>
                        <a:off x="3424611" y="3878597"/>
                        <a:ext cx="222250" cy="273050"/>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684500B-5551-4BDC-9540-4FB8489DF414}"/>
              </a:ext>
            </a:extLst>
          </p:cNvPr>
          <p:cNvSpPr>
            <a:spLocks noGrp="1"/>
          </p:cNvSpPr>
          <p:nvPr>
            <p:ph type="title"/>
          </p:nvPr>
        </p:nvSpPr>
        <p:spPr/>
        <p:txBody>
          <a:bodyPr/>
          <a:lstStyle/>
          <a:p>
            <a:r>
              <a:rPr lang="en-US" dirty="0"/>
              <a:t>Explanation of Parameters</a:t>
            </a:r>
          </a:p>
        </p:txBody>
      </p:sp>
    </p:spTree>
    <p:extLst>
      <p:ext uri="{BB962C8B-B14F-4D97-AF65-F5344CB8AC3E}">
        <p14:creationId xmlns:p14="http://schemas.microsoft.com/office/powerpoint/2010/main" val="336713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2" y="435006"/>
            <a:ext cx="6947665" cy="810991"/>
          </a:xfrm>
        </p:spPr>
        <p:txBody>
          <a:bodyPr>
            <a:normAutofit fontScale="90000"/>
          </a:bodyPr>
          <a:lstStyle/>
          <a:p>
            <a:r>
              <a:rPr lang="en-US" sz="2400" dirty="0"/>
              <a:t>Electric potential-driven flow: Replication of results</a:t>
            </a:r>
            <a:endParaRPr lang="en-US" dirty="0"/>
          </a:p>
        </p:txBody>
      </p:sp>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323992" y="1351717"/>
            <a:ext cx="5772008" cy="1702781"/>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Cylindrical single-walled carbon nanotube</a:t>
            </a:r>
          </a:p>
          <a:p>
            <a:r>
              <a:rPr lang="en-US" sz="1800" dirty="0"/>
              <a:t>Average diameter = 2 nm</a:t>
            </a:r>
          </a:p>
          <a:p>
            <a:r>
              <a:rPr lang="en-US" sz="1800" dirty="0"/>
              <a:t>Average length ~ 1 mm</a:t>
            </a:r>
          </a:p>
        </p:txBody>
      </p:sp>
      <p:sp>
        <p:nvSpPr>
          <p:cNvPr id="14" name="TextBox 13">
            <a:extLst>
              <a:ext uri="{FF2B5EF4-FFF2-40B4-BE49-F238E27FC236}">
                <a16:creationId xmlns:a16="http://schemas.microsoft.com/office/drawing/2014/main" id="{9C3BE2FC-7F99-4177-A339-8A64D73AACC7}"/>
              </a:ext>
            </a:extLst>
          </p:cNvPr>
          <p:cNvSpPr txBox="1"/>
          <p:nvPr/>
        </p:nvSpPr>
        <p:spPr>
          <a:xfrm>
            <a:off x="2667000" y="6269888"/>
            <a:ext cx="9209314" cy="523220"/>
          </a:xfrm>
          <a:prstGeom prst="rect">
            <a:avLst/>
          </a:prstGeom>
          <a:noFill/>
        </p:spPr>
        <p:txBody>
          <a:bodyPr wrap="square">
            <a:spAutoFit/>
          </a:bodyPr>
          <a:lstStyle/>
          <a:p>
            <a:r>
              <a:rPr lang="en-US" sz="1400" b="0" i="0" dirty="0">
                <a:solidFill>
                  <a:srgbClr val="222222"/>
                </a:solidFill>
                <a:effectLst/>
                <a:latin typeface="-apple-system"/>
              </a:rPr>
              <a:t>Data from: Choi, W., </a:t>
            </a:r>
            <a:r>
              <a:rPr lang="en-US" sz="1400" b="0" i="0" dirty="0" err="1">
                <a:solidFill>
                  <a:srgbClr val="222222"/>
                </a:solidFill>
                <a:effectLst/>
                <a:latin typeface="-apple-system"/>
              </a:rPr>
              <a:t>Ulissi</a:t>
            </a:r>
            <a:r>
              <a:rPr lang="en-US" sz="1400" b="0" i="0" dirty="0">
                <a:solidFill>
                  <a:srgbClr val="222222"/>
                </a:solidFill>
                <a:effectLst/>
                <a:latin typeface="-apple-system"/>
              </a:rPr>
              <a:t>, Z., Shimizu, S. </a:t>
            </a:r>
            <a:r>
              <a:rPr lang="en-US" sz="1400" b="0" i="1" dirty="0">
                <a:solidFill>
                  <a:srgbClr val="222222"/>
                </a:solidFill>
                <a:effectLst/>
                <a:latin typeface="-apple-system"/>
              </a:rPr>
              <a:t>et al.</a:t>
            </a:r>
            <a:r>
              <a:rPr lang="en-US" sz="1400" b="0" i="0" dirty="0">
                <a:solidFill>
                  <a:srgbClr val="222222"/>
                </a:solidFill>
                <a:effectLst/>
                <a:latin typeface="-apple-system"/>
              </a:rPr>
              <a:t> Diameter-dependent ion transport through the interior of isolated single-walled carbon nanotubes. </a:t>
            </a:r>
            <a:r>
              <a:rPr lang="en-US" sz="1400" b="0" i="1" dirty="0">
                <a:solidFill>
                  <a:srgbClr val="222222"/>
                </a:solidFill>
                <a:effectLst/>
                <a:latin typeface="-apple-system"/>
              </a:rPr>
              <a:t>Nat </a:t>
            </a:r>
            <a:r>
              <a:rPr lang="en-US" sz="1400" b="0" i="1" dirty="0" err="1">
                <a:solidFill>
                  <a:srgbClr val="222222"/>
                </a:solidFill>
                <a:effectLst/>
                <a:latin typeface="-apple-system"/>
              </a:rPr>
              <a:t>Commun</a:t>
            </a:r>
            <a:r>
              <a:rPr lang="en-US" sz="1400" b="0" i="0" dirty="0">
                <a:solidFill>
                  <a:srgbClr val="222222"/>
                </a:solidFill>
                <a:effectLst/>
                <a:latin typeface="-apple-system"/>
              </a:rPr>
              <a:t> </a:t>
            </a:r>
            <a:r>
              <a:rPr lang="en-US" sz="1400" b="1" i="0" dirty="0">
                <a:solidFill>
                  <a:srgbClr val="222222"/>
                </a:solidFill>
                <a:effectLst/>
                <a:latin typeface="-apple-system"/>
              </a:rPr>
              <a:t>4</a:t>
            </a:r>
            <a:r>
              <a:rPr lang="en-US" sz="1400" b="0" i="0" dirty="0">
                <a:solidFill>
                  <a:srgbClr val="222222"/>
                </a:solidFill>
                <a:effectLst/>
                <a:latin typeface="-apple-system"/>
              </a:rPr>
              <a:t>, 2397 (2013). https://doi.org/10.1038/ncomms3397</a:t>
            </a:r>
            <a:endParaRPr lang="en-US" sz="1400" dirty="0"/>
          </a:p>
        </p:txBody>
      </p:sp>
      <p:sp>
        <p:nvSpPr>
          <p:cNvPr id="16" name="TextBox 15">
            <a:extLst>
              <a:ext uri="{FF2B5EF4-FFF2-40B4-BE49-F238E27FC236}">
                <a16:creationId xmlns:a16="http://schemas.microsoft.com/office/drawing/2014/main" id="{E7A6641F-BA74-4541-B9B7-013830F0FEB8}"/>
              </a:ext>
            </a:extLst>
          </p:cNvPr>
          <p:cNvSpPr txBox="1"/>
          <p:nvPr/>
        </p:nvSpPr>
        <p:spPr>
          <a:xfrm>
            <a:off x="323992" y="3232532"/>
            <a:ext cx="6096000" cy="415498"/>
          </a:xfrm>
          <a:prstGeom prst="rect">
            <a:avLst/>
          </a:prstGeom>
          <a:noFill/>
        </p:spPr>
        <p:txBody>
          <a:bodyPr wrap="square">
            <a:spAutoFit/>
          </a:bodyPr>
          <a:lstStyle/>
          <a:p>
            <a:pPr marL="0" indent="0">
              <a:buNone/>
            </a:pPr>
            <a:r>
              <a:rPr lang="en-US" sz="2100" dirty="0">
                <a:latin typeface="Helvetica" panose="020B0604020202020204" pitchFamily="34" charset="0"/>
                <a:cs typeface="Helvetica" panose="020B0604020202020204" pitchFamily="34" charset="0"/>
              </a:rPr>
              <a:t>Parameters Estimated</a:t>
            </a:r>
          </a:p>
        </p:txBody>
      </p:sp>
      <p:graphicFrame>
        <p:nvGraphicFramePr>
          <p:cNvPr id="17" name="Object 16">
            <a:extLst>
              <a:ext uri="{FF2B5EF4-FFF2-40B4-BE49-F238E27FC236}">
                <a16:creationId xmlns:a16="http://schemas.microsoft.com/office/drawing/2014/main" id="{17ECB3E1-B425-4EFB-B074-2487CF8C0255}"/>
              </a:ext>
            </a:extLst>
          </p:cNvPr>
          <p:cNvGraphicFramePr>
            <a:graphicFrameLocks noChangeAspect="1"/>
          </p:cNvGraphicFramePr>
          <p:nvPr>
            <p:extLst>
              <p:ext uri="{D42A27DB-BD31-4B8C-83A1-F6EECF244321}">
                <p14:modId xmlns:p14="http://schemas.microsoft.com/office/powerpoint/2010/main" val="1188804038"/>
              </p:ext>
            </p:extLst>
          </p:nvPr>
        </p:nvGraphicFramePr>
        <p:xfrm>
          <a:off x="371475" y="3608388"/>
          <a:ext cx="1857375" cy="1208087"/>
        </p:xfrm>
        <a:graphic>
          <a:graphicData uri="http://schemas.openxmlformats.org/presentationml/2006/ole">
            <mc:AlternateContent xmlns:mc="http://schemas.openxmlformats.org/markup-compatibility/2006">
              <mc:Choice xmlns:v="urn:schemas-microsoft-com:vml" Requires="v">
                <p:oleObj spid="_x0000_s7273" name="Equation" r:id="rId4" imgW="1015920" imgH="660240" progId="Equation.DSMT4">
                  <p:embed/>
                </p:oleObj>
              </mc:Choice>
              <mc:Fallback>
                <p:oleObj name="Equation" r:id="rId4" imgW="1015920" imgH="660240" progId="Equation.DSMT4">
                  <p:embed/>
                  <p:pic>
                    <p:nvPicPr>
                      <p:cNvPr id="0" name=""/>
                      <p:cNvPicPr/>
                      <p:nvPr/>
                    </p:nvPicPr>
                    <p:blipFill>
                      <a:blip r:embed="rId5"/>
                      <a:stretch>
                        <a:fillRect/>
                      </a:stretch>
                    </p:blipFill>
                    <p:spPr>
                      <a:xfrm>
                        <a:off x="371475" y="3608388"/>
                        <a:ext cx="1857375" cy="1208087"/>
                      </a:xfrm>
                      <a:prstGeom prst="rect">
                        <a:avLst/>
                      </a:prstGeom>
                    </p:spPr>
                  </p:pic>
                </p:oleObj>
              </mc:Fallback>
            </mc:AlternateContent>
          </a:graphicData>
        </a:graphic>
      </p:graphicFrame>
      <p:graphicFrame>
        <p:nvGraphicFramePr>
          <p:cNvPr id="19" name="Table 19">
            <a:extLst>
              <a:ext uri="{FF2B5EF4-FFF2-40B4-BE49-F238E27FC236}">
                <a16:creationId xmlns:a16="http://schemas.microsoft.com/office/drawing/2014/main" id="{08016957-05BA-4850-A2A3-0582494875D5}"/>
              </a:ext>
            </a:extLst>
          </p:cNvPr>
          <p:cNvGraphicFramePr>
            <a:graphicFrameLocks noGrp="1"/>
          </p:cNvGraphicFramePr>
          <p:nvPr>
            <p:extLst>
              <p:ext uri="{D42A27DB-BD31-4B8C-83A1-F6EECF244321}">
                <p14:modId xmlns:p14="http://schemas.microsoft.com/office/powerpoint/2010/main" val="1118314099"/>
              </p:ext>
            </p:extLst>
          </p:nvPr>
        </p:nvGraphicFramePr>
        <p:xfrm>
          <a:off x="150064" y="4839629"/>
          <a:ext cx="5945936" cy="1107440"/>
        </p:xfrm>
        <a:graphic>
          <a:graphicData uri="http://schemas.openxmlformats.org/drawingml/2006/table">
            <a:tbl>
              <a:tblPr firstRow="1" bandRow="1">
                <a:tableStyleId>{5C22544A-7EE6-4342-B048-85BDC9FD1C3A}</a:tableStyleId>
              </a:tblPr>
              <a:tblGrid>
                <a:gridCol w="1908629">
                  <a:extLst>
                    <a:ext uri="{9D8B030D-6E8A-4147-A177-3AD203B41FA5}">
                      <a16:colId xmlns:a16="http://schemas.microsoft.com/office/drawing/2014/main" val="2495881853"/>
                    </a:ext>
                  </a:extLst>
                </a:gridCol>
                <a:gridCol w="3144678">
                  <a:extLst>
                    <a:ext uri="{9D8B030D-6E8A-4147-A177-3AD203B41FA5}">
                      <a16:colId xmlns:a16="http://schemas.microsoft.com/office/drawing/2014/main" val="1453094717"/>
                    </a:ext>
                  </a:extLst>
                </a:gridCol>
                <a:gridCol w="892629">
                  <a:extLst>
                    <a:ext uri="{9D8B030D-6E8A-4147-A177-3AD203B41FA5}">
                      <a16:colId xmlns:a16="http://schemas.microsoft.com/office/drawing/2014/main" val="1393789868"/>
                    </a:ext>
                  </a:extLst>
                </a:gridCol>
              </a:tblGrid>
              <a:tr h="354352">
                <a:tc>
                  <a:txBody>
                    <a:bodyPr/>
                    <a:lstStyle/>
                    <a:p>
                      <a:r>
                        <a:rPr lang="en-US" dirty="0"/>
                        <a:t>Key Parameters</a:t>
                      </a:r>
                    </a:p>
                  </a:txBody>
                  <a:tcPr/>
                </a:tc>
                <a:tc>
                  <a:txBody>
                    <a:bodyPr/>
                    <a:lstStyle/>
                    <a:p>
                      <a:r>
                        <a:rPr lang="en-US" dirty="0"/>
                        <a:t>Significance</a:t>
                      </a:r>
                    </a:p>
                  </a:txBody>
                  <a:tcPr/>
                </a:tc>
                <a:tc>
                  <a:txBody>
                    <a:bodyPr/>
                    <a:lstStyle/>
                    <a:p>
                      <a:r>
                        <a:rPr lang="en-US" dirty="0"/>
                        <a:t>Value</a:t>
                      </a:r>
                    </a:p>
                  </a:txBody>
                  <a:tcPr/>
                </a:tc>
                <a:extLst>
                  <a:ext uri="{0D108BD9-81ED-4DB2-BD59-A6C34878D82A}">
                    <a16:rowId xmlns:a16="http://schemas.microsoft.com/office/drawing/2014/main" val="2095368092"/>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Flow enhancement factor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a:t>
                      </a:r>
                    </a:p>
                  </a:txBody>
                  <a:tcPr/>
                </a:tc>
                <a:extLst>
                  <a:ext uri="{0D108BD9-81ED-4DB2-BD59-A6C34878D82A}">
                    <a16:rowId xmlns:a16="http://schemas.microsoft.com/office/drawing/2014/main" val="1652073843"/>
                  </a:ext>
                </a:extLst>
              </a:tr>
              <a:tr h="370840">
                <a:tc>
                  <a:txBody>
                    <a:bodyPr/>
                    <a:lstStyle/>
                    <a:p>
                      <a:endParaRPr lang="en-US" dirty="0"/>
                    </a:p>
                  </a:txBody>
                  <a:tcPr/>
                </a:tc>
                <a:tc>
                  <a:txBody>
                    <a:bodyPr/>
                    <a:lstStyle/>
                    <a:p>
                      <a:r>
                        <a:rPr lang="en-US" dirty="0">
                          <a:latin typeface="Helvetica" panose="020B0604020202020204" pitchFamily="34" charset="0"/>
                          <a:cs typeface="Helvetica" panose="020B0604020202020204" pitchFamily="34" charset="0"/>
                        </a:rPr>
                        <a:t>Surface charge on nanotube</a:t>
                      </a:r>
                    </a:p>
                  </a:txBody>
                  <a:tcPr/>
                </a:tc>
                <a:tc>
                  <a:txBody>
                    <a:bodyPr/>
                    <a:lstStyle/>
                    <a:p>
                      <a:r>
                        <a:rPr lang="en-US" dirty="0"/>
                        <a:t>1 C/m2</a:t>
                      </a:r>
                    </a:p>
                  </a:txBody>
                  <a:tcPr/>
                </a:tc>
                <a:extLst>
                  <a:ext uri="{0D108BD9-81ED-4DB2-BD59-A6C34878D82A}">
                    <a16:rowId xmlns:a16="http://schemas.microsoft.com/office/drawing/2014/main" val="2276493732"/>
                  </a:ext>
                </a:extLst>
              </a:tr>
            </a:tbl>
          </a:graphicData>
        </a:graphic>
      </p:graphicFrame>
      <p:graphicFrame>
        <p:nvGraphicFramePr>
          <p:cNvPr id="21" name="Object 20">
            <a:extLst>
              <a:ext uri="{FF2B5EF4-FFF2-40B4-BE49-F238E27FC236}">
                <a16:creationId xmlns:a16="http://schemas.microsoft.com/office/drawing/2014/main" id="{BF09B5E2-93F4-4FA1-AEE1-DA6C391AC760}"/>
              </a:ext>
            </a:extLst>
          </p:cNvPr>
          <p:cNvGraphicFramePr>
            <a:graphicFrameLocks noChangeAspect="1"/>
          </p:cNvGraphicFramePr>
          <p:nvPr>
            <p:extLst>
              <p:ext uri="{D42A27DB-BD31-4B8C-83A1-F6EECF244321}">
                <p14:modId xmlns:p14="http://schemas.microsoft.com/office/powerpoint/2010/main" val="1559050758"/>
              </p:ext>
            </p:extLst>
          </p:nvPr>
        </p:nvGraphicFramePr>
        <p:xfrm>
          <a:off x="1001370" y="5215302"/>
          <a:ext cx="225548" cy="270286"/>
        </p:xfrm>
        <a:graphic>
          <a:graphicData uri="http://schemas.openxmlformats.org/presentationml/2006/ole">
            <mc:AlternateContent xmlns:mc="http://schemas.openxmlformats.org/markup-compatibility/2006">
              <mc:Choice xmlns:v="urn:schemas-microsoft-com:vml" Requires="v">
                <p:oleObj spid="_x0000_s7274" name="Equation" r:id="rId6" imgW="101520" imgH="126720" progId="Equation.DSMT4">
                  <p:embed/>
                </p:oleObj>
              </mc:Choice>
              <mc:Fallback>
                <p:oleObj name="Equation" r:id="rId6" imgW="101520" imgH="126720" progId="Equation.DSMT4">
                  <p:embed/>
                  <p:pic>
                    <p:nvPicPr>
                      <p:cNvPr id="0" name=""/>
                      <p:cNvPicPr/>
                      <p:nvPr/>
                    </p:nvPicPr>
                    <p:blipFill>
                      <a:blip r:embed="rId7"/>
                      <a:stretch>
                        <a:fillRect/>
                      </a:stretch>
                    </p:blipFill>
                    <p:spPr>
                      <a:xfrm>
                        <a:off x="1001370" y="5215302"/>
                        <a:ext cx="225548" cy="270286"/>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FD03856B-D462-4448-9626-49FEB9E2607C}"/>
              </a:ext>
            </a:extLst>
          </p:cNvPr>
          <p:cNvGraphicFramePr>
            <a:graphicFrameLocks noChangeAspect="1"/>
          </p:cNvGraphicFramePr>
          <p:nvPr>
            <p:extLst>
              <p:ext uri="{D42A27DB-BD31-4B8C-83A1-F6EECF244321}">
                <p14:modId xmlns:p14="http://schemas.microsoft.com/office/powerpoint/2010/main" val="3087083349"/>
              </p:ext>
            </p:extLst>
          </p:nvPr>
        </p:nvGraphicFramePr>
        <p:xfrm>
          <a:off x="929205" y="5600593"/>
          <a:ext cx="369878" cy="337376"/>
        </p:xfrm>
        <a:graphic>
          <a:graphicData uri="http://schemas.openxmlformats.org/presentationml/2006/ole">
            <mc:AlternateContent xmlns:mc="http://schemas.openxmlformats.org/markup-compatibility/2006">
              <mc:Choice xmlns:v="urn:schemas-microsoft-com:vml" Requires="v">
                <p:oleObj spid="_x0000_s7275" name="Equation" r:id="rId8" imgW="139680" imgH="152280" progId="Equation.DSMT4">
                  <p:embed/>
                </p:oleObj>
              </mc:Choice>
              <mc:Fallback>
                <p:oleObj name="Equation" r:id="rId8" imgW="139680" imgH="152280" progId="Equation.DSMT4">
                  <p:embed/>
                  <p:pic>
                    <p:nvPicPr>
                      <p:cNvPr id="0" name=""/>
                      <p:cNvPicPr/>
                      <p:nvPr/>
                    </p:nvPicPr>
                    <p:blipFill>
                      <a:blip r:embed="rId9"/>
                      <a:stretch>
                        <a:fillRect/>
                      </a:stretch>
                    </p:blipFill>
                    <p:spPr>
                      <a:xfrm>
                        <a:off x="929205" y="5600593"/>
                        <a:ext cx="369878" cy="337376"/>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EFA3C751-1786-4045-85D0-92C4E5DEB1C1}"/>
              </a:ext>
            </a:extLst>
          </p:cNvPr>
          <p:cNvPicPr>
            <a:picLocks noChangeAspect="1"/>
          </p:cNvPicPr>
          <p:nvPr/>
        </p:nvPicPr>
        <p:blipFill>
          <a:blip r:embed="rId10"/>
          <a:stretch>
            <a:fillRect/>
          </a:stretch>
        </p:blipFill>
        <p:spPr>
          <a:xfrm>
            <a:off x="7415922" y="3208916"/>
            <a:ext cx="4031812" cy="3023859"/>
          </a:xfrm>
          <a:prstGeom prst="rect">
            <a:avLst/>
          </a:prstGeom>
        </p:spPr>
      </p:pic>
      <p:pic>
        <p:nvPicPr>
          <p:cNvPr id="5" name="Picture 4">
            <a:extLst>
              <a:ext uri="{FF2B5EF4-FFF2-40B4-BE49-F238E27FC236}">
                <a16:creationId xmlns:a16="http://schemas.microsoft.com/office/drawing/2014/main" id="{3A3F0A91-2269-46B0-81F2-25FCEE65BB10}"/>
              </a:ext>
            </a:extLst>
          </p:cNvPr>
          <p:cNvPicPr>
            <a:picLocks noChangeAspect="1"/>
          </p:cNvPicPr>
          <p:nvPr/>
        </p:nvPicPr>
        <p:blipFill>
          <a:blip r:embed="rId11"/>
          <a:stretch>
            <a:fillRect/>
          </a:stretch>
        </p:blipFill>
        <p:spPr>
          <a:xfrm>
            <a:off x="7378134" y="8511"/>
            <a:ext cx="3806246" cy="2979688"/>
          </a:xfrm>
          <a:prstGeom prst="rect">
            <a:avLst/>
          </a:prstGeom>
        </p:spPr>
      </p:pic>
    </p:spTree>
    <p:extLst>
      <p:ext uri="{BB962C8B-B14F-4D97-AF65-F5344CB8AC3E}">
        <p14:creationId xmlns:p14="http://schemas.microsoft.com/office/powerpoint/2010/main" val="385814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567-57E6-B98D-BF59-44B9DD613D94}"/>
              </a:ext>
            </a:extLst>
          </p:cNvPr>
          <p:cNvSpPr>
            <a:spLocks noGrp="1"/>
          </p:cNvSpPr>
          <p:nvPr>
            <p:ph type="title"/>
          </p:nvPr>
        </p:nvSpPr>
        <p:spPr>
          <a:xfrm>
            <a:off x="323993" y="223660"/>
            <a:ext cx="5195064" cy="854026"/>
          </a:xfrm>
        </p:spPr>
        <p:txBody>
          <a:bodyPr>
            <a:normAutofit/>
          </a:bodyPr>
          <a:lstStyle/>
          <a:p>
            <a:r>
              <a:rPr lang="en-US" sz="2400" dirty="0"/>
              <a:t>Electric potential-driven flow: Application of model to dataset</a:t>
            </a:r>
            <a:endParaRPr lang="en-US" dirty="0"/>
          </a:p>
        </p:txBody>
      </p:sp>
      <p:sp>
        <p:nvSpPr>
          <p:cNvPr id="12" name="Content Placeholder 2">
            <a:extLst>
              <a:ext uri="{FF2B5EF4-FFF2-40B4-BE49-F238E27FC236}">
                <a16:creationId xmlns:a16="http://schemas.microsoft.com/office/drawing/2014/main" id="{C8F6D8F5-145C-4689-97C3-6ECC462613DC}"/>
              </a:ext>
            </a:extLst>
          </p:cNvPr>
          <p:cNvSpPr txBox="1">
            <a:spLocks/>
          </p:cNvSpPr>
          <p:nvPr/>
        </p:nvSpPr>
        <p:spPr>
          <a:xfrm>
            <a:off x="202796" y="1339222"/>
            <a:ext cx="5893203" cy="2227808"/>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System Characteristics</a:t>
            </a:r>
          </a:p>
          <a:p>
            <a:r>
              <a:rPr lang="en-US" sz="1800" dirty="0"/>
              <a:t>Rectangular cross-section, activated carbon</a:t>
            </a:r>
          </a:p>
          <a:p>
            <a:r>
              <a:rPr lang="en-US" sz="1800" dirty="0"/>
              <a:t>Width = 100 nm</a:t>
            </a:r>
          </a:p>
          <a:p>
            <a:r>
              <a:rPr lang="en-US" sz="1800" dirty="0"/>
              <a:t>Height = 3 nm</a:t>
            </a:r>
          </a:p>
          <a:p>
            <a:r>
              <a:rPr lang="en-US" sz="1800" dirty="0"/>
              <a:t>Average length ~ 10 microns</a:t>
            </a:r>
          </a:p>
        </p:txBody>
      </p:sp>
      <p:sp>
        <p:nvSpPr>
          <p:cNvPr id="15" name="TextBox 14">
            <a:extLst>
              <a:ext uri="{FF2B5EF4-FFF2-40B4-BE49-F238E27FC236}">
                <a16:creationId xmlns:a16="http://schemas.microsoft.com/office/drawing/2014/main" id="{AC499FAE-B9FD-48B1-AFC9-0A0F43816B8F}"/>
              </a:ext>
            </a:extLst>
          </p:cNvPr>
          <p:cNvSpPr txBox="1"/>
          <p:nvPr/>
        </p:nvSpPr>
        <p:spPr>
          <a:xfrm>
            <a:off x="2620828" y="6350462"/>
            <a:ext cx="9571172" cy="523220"/>
          </a:xfrm>
          <a:prstGeom prst="rect">
            <a:avLst/>
          </a:prstGeom>
          <a:noFill/>
        </p:spPr>
        <p:txBody>
          <a:bodyPr wrap="square">
            <a:spAutoFit/>
          </a:bodyPr>
          <a:lstStyle/>
          <a:p>
            <a:r>
              <a:rPr lang="en-US" sz="1400" b="0" i="0" dirty="0">
                <a:solidFill>
                  <a:srgbClr val="222222"/>
                </a:solidFill>
                <a:effectLst/>
                <a:latin typeface="-apple-system"/>
              </a:rPr>
              <a:t>Data from: Emmerich, T., Vasu, K.S., </a:t>
            </a:r>
            <a:r>
              <a:rPr lang="en-US" sz="1400" b="0" i="0" dirty="0" err="1">
                <a:solidFill>
                  <a:srgbClr val="222222"/>
                </a:solidFill>
                <a:effectLst/>
                <a:latin typeface="-apple-system"/>
              </a:rPr>
              <a:t>Niguès</a:t>
            </a:r>
            <a:r>
              <a:rPr lang="en-US" sz="1400" b="0" i="0" dirty="0">
                <a:solidFill>
                  <a:srgbClr val="222222"/>
                </a:solidFill>
                <a:effectLst/>
                <a:latin typeface="-apple-system"/>
              </a:rPr>
              <a:t>, A. </a:t>
            </a:r>
            <a:r>
              <a:rPr lang="en-US" sz="1400" b="0" i="1" dirty="0">
                <a:solidFill>
                  <a:srgbClr val="222222"/>
                </a:solidFill>
                <a:effectLst/>
                <a:latin typeface="-apple-system"/>
              </a:rPr>
              <a:t>et al.</a:t>
            </a:r>
            <a:r>
              <a:rPr lang="en-US" sz="1400" b="0" i="0" dirty="0">
                <a:solidFill>
                  <a:srgbClr val="222222"/>
                </a:solidFill>
                <a:effectLst/>
                <a:latin typeface="-apple-system"/>
              </a:rPr>
              <a:t> Enhanced nanofluidic transport in activated carbon </a:t>
            </a:r>
            <a:r>
              <a:rPr lang="en-US" sz="1400" b="0" i="0" dirty="0" err="1">
                <a:solidFill>
                  <a:srgbClr val="222222"/>
                </a:solidFill>
                <a:effectLst/>
                <a:latin typeface="-apple-system"/>
              </a:rPr>
              <a:t>nanoconduits</a:t>
            </a:r>
            <a:r>
              <a:rPr lang="en-US" sz="1400" b="0" i="0" dirty="0">
                <a:solidFill>
                  <a:srgbClr val="222222"/>
                </a:solidFill>
                <a:effectLst/>
                <a:latin typeface="-apple-system"/>
              </a:rPr>
              <a:t>. </a:t>
            </a:r>
            <a:r>
              <a:rPr lang="en-US" sz="1400" b="0" i="1" dirty="0">
                <a:solidFill>
                  <a:srgbClr val="222222"/>
                </a:solidFill>
                <a:effectLst/>
                <a:latin typeface="-apple-system"/>
              </a:rPr>
              <a:t>Nat. Mater.</a:t>
            </a:r>
            <a:r>
              <a:rPr lang="en-US" sz="1400" b="0" i="0" dirty="0">
                <a:solidFill>
                  <a:srgbClr val="222222"/>
                </a:solidFill>
                <a:effectLst/>
                <a:latin typeface="-apple-system"/>
              </a:rPr>
              <a:t> </a:t>
            </a:r>
            <a:r>
              <a:rPr lang="en-US" sz="1400" b="1" i="0" dirty="0">
                <a:solidFill>
                  <a:srgbClr val="222222"/>
                </a:solidFill>
                <a:effectLst/>
                <a:latin typeface="-apple-system"/>
              </a:rPr>
              <a:t>21</a:t>
            </a:r>
            <a:r>
              <a:rPr lang="en-US" sz="1400" b="0" i="0" dirty="0">
                <a:solidFill>
                  <a:srgbClr val="222222"/>
                </a:solidFill>
                <a:effectLst/>
                <a:latin typeface="-apple-system"/>
              </a:rPr>
              <a:t>, 696–702 (2022). https://doi.org/10.1038/s41563-022-01229-x</a:t>
            </a:r>
            <a:endParaRPr lang="en-US" sz="1400" dirty="0"/>
          </a:p>
        </p:txBody>
      </p:sp>
      <p:sp>
        <p:nvSpPr>
          <p:cNvPr id="17" name="TextBox 16">
            <a:extLst>
              <a:ext uri="{FF2B5EF4-FFF2-40B4-BE49-F238E27FC236}">
                <a16:creationId xmlns:a16="http://schemas.microsoft.com/office/drawing/2014/main" id="{0B754807-0662-4BC1-8547-0B40A7B3838D}"/>
              </a:ext>
            </a:extLst>
          </p:cNvPr>
          <p:cNvSpPr txBox="1"/>
          <p:nvPr/>
        </p:nvSpPr>
        <p:spPr>
          <a:xfrm>
            <a:off x="167137" y="4596136"/>
            <a:ext cx="6598818" cy="1754326"/>
          </a:xfrm>
          <a:prstGeom prst="rect">
            <a:avLst/>
          </a:prstGeom>
          <a:noFill/>
        </p:spPr>
        <p:txBody>
          <a:bodyPr wrap="square">
            <a:spAutoFit/>
          </a:bodyPr>
          <a:lstStyle/>
          <a:p>
            <a:r>
              <a:rPr lang="en-US" sz="1800" b="1" u="sng" dirty="0">
                <a:latin typeface="Helvetica" panose="020B0604020202020204" pitchFamily="34" charset="0"/>
                <a:cs typeface="Helvetica" panose="020B0604020202020204" pitchFamily="34" charset="0"/>
              </a:rPr>
              <a:t>Possible reasons for discrepancy</a:t>
            </a:r>
          </a:p>
          <a:p>
            <a:endParaRPr lang="en-US" sz="1800" b="1" u="sng"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“Hydraulic diameter” approximation may not be appropriate</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Different length of channel (factor of 100)</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Relative importance of entrance effects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Different voltage regimes</a:t>
            </a:r>
          </a:p>
        </p:txBody>
      </p:sp>
      <p:pic>
        <p:nvPicPr>
          <p:cNvPr id="4" name="Picture 3">
            <a:extLst>
              <a:ext uri="{FF2B5EF4-FFF2-40B4-BE49-F238E27FC236}">
                <a16:creationId xmlns:a16="http://schemas.microsoft.com/office/drawing/2014/main" id="{403E330A-9A20-4204-BE7A-54E58E189FA2}"/>
              </a:ext>
            </a:extLst>
          </p:cNvPr>
          <p:cNvPicPr>
            <a:picLocks noChangeAspect="1"/>
          </p:cNvPicPr>
          <p:nvPr/>
        </p:nvPicPr>
        <p:blipFill>
          <a:blip r:embed="rId3"/>
          <a:stretch>
            <a:fillRect/>
          </a:stretch>
        </p:blipFill>
        <p:spPr>
          <a:xfrm>
            <a:off x="5538024" y="1107124"/>
            <a:ext cx="4440335" cy="3330251"/>
          </a:xfrm>
          <a:prstGeom prst="rect">
            <a:avLst/>
          </a:prstGeom>
        </p:spPr>
      </p:pic>
      <p:sp>
        <p:nvSpPr>
          <p:cNvPr id="16" name="TextBox 15">
            <a:extLst>
              <a:ext uri="{FF2B5EF4-FFF2-40B4-BE49-F238E27FC236}">
                <a16:creationId xmlns:a16="http://schemas.microsoft.com/office/drawing/2014/main" id="{A32281AE-5BDA-498A-AF0C-5DDA020D5019}"/>
              </a:ext>
            </a:extLst>
          </p:cNvPr>
          <p:cNvSpPr txBox="1"/>
          <p:nvPr/>
        </p:nvSpPr>
        <p:spPr>
          <a:xfrm>
            <a:off x="5570533" y="828932"/>
            <a:ext cx="4440335" cy="369332"/>
          </a:xfrm>
          <a:prstGeom prst="rect">
            <a:avLst/>
          </a:prstGeom>
          <a:noFill/>
        </p:spPr>
        <p:txBody>
          <a:bodyPr wrap="square" lIns="0" rIns="0" rtlCol="0">
            <a:spAutoFit/>
          </a:bodyPr>
          <a:lstStyle/>
          <a:p>
            <a:pPr algn="ctr"/>
            <a:r>
              <a:rPr lang="en-US" dirty="0">
                <a:effectLst/>
                <a:latin typeface="Helvetica" pitchFamily="2" charset="0"/>
              </a:rPr>
              <a:t>Line: model; circle marker: data</a:t>
            </a:r>
          </a:p>
        </p:txBody>
      </p:sp>
      <p:sp>
        <p:nvSpPr>
          <p:cNvPr id="18" name="Content Placeholder 2">
            <a:extLst>
              <a:ext uri="{FF2B5EF4-FFF2-40B4-BE49-F238E27FC236}">
                <a16:creationId xmlns:a16="http://schemas.microsoft.com/office/drawing/2014/main" id="{5239EB78-9BEE-488A-AAE9-287DAE6545CD}"/>
              </a:ext>
            </a:extLst>
          </p:cNvPr>
          <p:cNvSpPr txBox="1">
            <a:spLocks/>
          </p:cNvSpPr>
          <p:nvPr/>
        </p:nvSpPr>
        <p:spPr>
          <a:xfrm>
            <a:off x="167137" y="3429000"/>
            <a:ext cx="5524591" cy="1202277"/>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Results</a:t>
            </a:r>
          </a:p>
          <a:p>
            <a:r>
              <a:rPr lang="en-US" sz="1800" dirty="0"/>
              <a:t>Model underestimates at lower concentration and overestimates at higher concentrations</a:t>
            </a:r>
          </a:p>
        </p:txBody>
      </p:sp>
      <p:sp>
        <p:nvSpPr>
          <p:cNvPr id="19" name="Content Placeholder 2">
            <a:extLst>
              <a:ext uri="{FF2B5EF4-FFF2-40B4-BE49-F238E27FC236}">
                <a16:creationId xmlns:a16="http://schemas.microsoft.com/office/drawing/2014/main" id="{130AE5F7-F43B-4750-B200-A4C0731F8495}"/>
              </a:ext>
            </a:extLst>
          </p:cNvPr>
          <p:cNvSpPr txBox="1">
            <a:spLocks/>
          </p:cNvSpPr>
          <p:nvPr/>
        </p:nvSpPr>
        <p:spPr>
          <a:xfrm>
            <a:off x="202796" y="4583033"/>
            <a:ext cx="5893203" cy="1265422"/>
          </a:xfrm>
          <a:prstGeom prst="rect">
            <a:avLst/>
          </a:prstGeom>
        </p:spPr>
        <p:txBody>
          <a:bodyPr>
            <a:normAutofit/>
          </a:bodyPr>
          <a:lst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b="1" u="sng" dirty="0"/>
          </a:p>
        </p:txBody>
      </p:sp>
      <mc:AlternateContent xmlns:mc="http://schemas.openxmlformats.org/markup-compatibility/2006">
        <mc:Choice xmlns:a14="http://schemas.microsoft.com/office/drawing/2010/main" Requires="a14">
          <p:graphicFrame>
            <p:nvGraphicFramePr>
              <p:cNvPr id="20" name="Table 8">
                <a:extLst>
                  <a:ext uri="{FF2B5EF4-FFF2-40B4-BE49-F238E27FC236}">
                    <a16:creationId xmlns:a16="http://schemas.microsoft.com/office/drawing/2014/main" id="{9BC553EF-510E-461F-8C97-1221F6318000}"/>
                  </a:ext>
                </a:extLst>
              </p:cNvPr>
              <p:cNvGraphicFramePr>
                <a:graphicFrameLocks noGrp="1"/>
              </p:cNvGraphicFramePr>
              <p:nvPr>
                <p:extLst>
                  <p:ext uri="{D42A27DB-BD31-4B8C-83A1-F6EECF244321}">
                    <p14:modId xmlns:p14="http://schemas.microsoft.com/office/powerpoint/2010/main" val="2293981930"/>
                  </p:ext>
                </p:extLst>
              </p:nvPr>
            </p:nvGraphicFramePr>
            <p:xfrm>
              <a:off x="9774654" y="1738230"/>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48980">
                    <a:tc>
                      <a:txBody>
                        <a:bodyPr/>
                        <a:lstStyle/>
                        <a:p>
                          <a:r>
                            <a:rPr lang="en-US" dirty="0"/>
                            <a:t>Conc (mM)</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4216921161"/>
                      </a:ext>
                    </a:extLst>
                  </a:tr>
                  <a:tr h="348980">
                    <a:tc>
                      <a:txBody>
                        <a:bodyPr/>
                        <a:lstStyle/>
                        <a:p>
                          <a:r>
                            <a:rPr lang="en-US" dirty="0"/>
                            <a:t>1</a:t>
                          </a:r>
                        </a:p>
                      </a:txBody>
                      <a:tcPr/>
                    </a:tc>
                    <a:tc>
                      <a:txBody>
                        <a:bodyPr/>
                        <a:lstStyle/>
                        <a:p>
                          <a:r>
                            <a:rPr lang="en-US" dirty="0"/>
                            <a:t>0.35</a:t>
                          </a:r>
                        </a:p>
                      </a:txBody>
                      <a:tcPr/>
                    </a:tc>
                    <a:extLst>
                      <a:ext uri="{0D108BD9-81ED-4DB2-BD59-A6C34878D82A}">
                        <a16:rowId xmlns:a16="http://schemas.microsoft.com/office/drawing/2014/main" val="4224057424"/>
                      </a:ext>
                    </a:extLst>
                  </a:tr>
                  <a:tr h="348980">
                    <a:tc>
                      <a:txBody>
                        <a:bodyPr/>
                        <a:lstStyle/>
                        <a:p>
                          <a:r>
                            <a:rPr lang="en-US" dirty="0"/>
                            <a:t>10</a:t>
                          </a:r>
                        </a:p>
                      </a:txBody>
                      <a:tcPr/>
                    </a:tc>
                    <a:tc>
                      <a:txBody>
                        <a:bodyPr/>
                        <a:lstStyle/>
                        <a:p>
                          <a:r>
                            <a:rPr lang="en-US" dirty="0"/>
                            <a:t>0.57</a:t>
                          </a:r>
                        </a:p>
                      </a:txBody>
                      <a:tcPr/>
                    </a:tc>
                    <a:extLst>
                      <a:ext uri="{0D108BD9-81ED-4DB2-BD59-A6C34878D82A}">
                        <a16:rowId xmlns:a16="http://schemas.microsoft.com/office/drawing/2014/main" val="653761393"/>
                      </a:ext>
                    </a:extLst>
                  </a:tr>
                  <a:tr h="348980">
                    <a:tc>
                      <a:txBody>
                        <a:bodyPr/>
                        <a:lstStyle/>
                        <a:p>
                          <a:r>
                            <a:rPr lang="en-US" dirty="0"/>
                            <a:t>100</a:t>
                          </a:r>
                        </a:p>
                      </a:txBody>
                      <a:tcPr/>
                    </a:tc>
                    <a:tc>
                      <a:txBody>
                        <a:bodyPr/>
                        <a:lstStyle/>
                        <a:p>
                          <a:r>
                            <a:rPr lang="en-US" dirty="0"/>
                            <a:t>0.89</a:t>
                          </a:r>
                        </a:p>
                      </a:txBody>
                      <a:tcPr/>
                    </a:tc>
                    <a:extLst>
                      <a:ext uri="{0D108BD9-81ED-4DB2-BD59-A6C34878D82A}">
                        <a16:rowId xmlns:a16="http://schemas.microsoft.com/office/drawing/2014/main" val="2683244978"/>
                      </a:ext>
                    </a:extLst>
                  </a:tr>
                  <a:tr h="348980">
                    <a:tc>
                      <a:txBody>
                        <a:bodyPr/>
                        <a:lstStyle/>
                        <a:p>
                          <a:r>
                            <a:rPr lang="en-US" dirty="0"/>
                            <a:t>300</a:t>
                          </a:r>
                        </a:p>
                      </a:txBody>
                      <a:tcPr/>
                    </a:tc>
                    <a:tc>
                      <a:txBody>
                        <a:bodyPr/>
                        <a:lstStyle/>
                        <a:p>
                          <a:r>
                            <a:rPr lang="en-US" dirty="0"/>
                            <a:t>0.62</a:t>
                          </a:r>
                        </a:p>
                      </a:txBody>
                      <a:tcPr/>
                    </a:tc>
                    <a:extLst>
                      <a:ext uri="{0D108BD9-81ED-4DB2-BD59-A6C34878D82A}">
                        <a16:rowId xmlns:a16="http://schemas.microsoft.com/office/drawing/2014/main" val="3140901546"/>
                      </a:ext>
                    </a:extLst>
                  </a:tr>
                </a:tbl>
              </a:graphicData>
            </a:graphic>
          </p:graphicFrame>
        </mc:Choice>
        <mc:Fallback>
          <p:graphicFrame>
            <p:nvGraphicFramePr>
              <p:cNvPr id="20" name="Table 8">
                <a:extLst>
                  <a:ext uri="{FF2B5EF4-FFF2-40B4-BE49-F238E27FC236}">
                    <a16:creationId xmlns:a16="http://schemas.microsoft.com/office/drawing/2014/main" id="{9BC553EF-510E-461F-8C97-1221F6318000}"/>
                  </a:ext>
                </a:extLst>
              </p:cNvPr>
              <p:cNvGraphicFramePr>
                <a:graphicFrameLocks noGrp="1"/>
              </p:cNvGraphicFramePr>
              <p:nvPr>
                <p:extLst>
                  <p:ext uri="{D42A27DB-BD31-4B8C-83A1-F6EECF244321}">
                    <p14:modId xmlns:p14="http://schemas.microsoft.com/office/powerpoint/2010/main" val="2293981930"/>
                  </p:ext>
                </p:extLst>
              </p:nvPr>
            </p:nvGraphicFramePr>
            <p:xfrm>
              <a:off x="9774654" y="1738230"/>
              <a:ext cx="2081048" cy="1828800"/>
            </p:xfrm>
            <a:graphic>
              <a:graphicData uri="http://schemas.openxmlformats.org/drawingml/2006/table">
                <a:tbl>
                  <a:tblPr firstRow="1" bandRow="1">
                    <a:tableStyleId>{5C22544A-7EE6-4342-B048-85BDC9FD1C3A}</a:tableStyleId>
                  </a:tblPr>
                  <a:tblGrid>
                    <a:gridCol w="1313760">
                      <a:extLst>
                        <a:ext uri="{9D8B030D-6E8A-4147-A177-3AD203B41FA5}">
                          <a16:colId xmlns:a16="http://schemas.microsoft.com/office/drawing/2014/main" val="448487975"/>
                        </a:ext>
                      </a:extLst>
                    </a:gridCol>
                    <a:gridCol w="767288">
                      <a:extLst>
                        <a:ext uri="{9D8B030D-6E8A-4147-A177-3AD203B41FA5}">
                          <a16:colId xmlns:a16="http://schemas.microsoft.com/office/drawing/2014/main" val="995087399"/>
                        </a:ext>
                      </a:extLst>
                    </a:gridCol>
                  </a:tblGrid>
                  <a:tr h="365760">
                    <a:tc>
                      <a:txBody>
                        <a:bodyPr/>
                        <a:lstStyle/>
                        <a:p>
                          <a:r>
                            <a:rPr lang="en-US" dirty="0"/>
                            <a:t>Conc (mM)</a:t>
                          </a:r>
                        </a:p>
                      </a:txBody>
                      <a:tcPr/>
                    </a:tc>
                    <a:tc>
                      <a:txBody>
                        <a:bodyPr/>
                        <a:lstStyle/>
                        <a:p>
                          <a:endParaRPr lang="en-US"/>
                        </a:p>
                      </a:txBody>
                      <a:tcPr>
                        <a:blipFill>
                          <a:blip r:embed="rId4"/>
                          <a:stretch>
                            <a:fillRect l="-172222" t="-8333" r="-3175" b="-426667"/>
                          </a:stretch>
                        </a:blipFill>
                      </a:tcPr>
                    </a:tc>
                    <a:extLst>
                      <a:ext uri="{0D108BD9-81ED-4DB2-BD59-A6C34878D82A}">
                        <a16:rowId xmlns:a16="http://schemas.microsoft.com/office/drawing/2014/main" val="4216921161"/>
                      </a:ext>
                    </a:extLst>
                  </a:tr>
                  <a:tr h="365760">
                    <a:tc>
                      <a:txBody>
                        <a:bodyPr/>
                        <a:lstStyle/>
                        <a:p>
                          <a:r>
                            <a:rPr lang="en-US" dirty="0"/>
                            <a:t>1</a:t>
                          </a:r>
                        </a:p>
                      </a:txBody>
                      <a:tcPr/>
                    </a:tc>
                    <a:tc>
                      <a:txBody>
                        <a:bodyPr/>
                        <a:lstStyle/>
                        <a:p>
                          <a:r>
                            <a:rPr lang="en-US" dirty="0"/>
                            <a:t>0.35</a:t>
                          </a:r>
                        </a:p>
                      </a:txBody>
                      <a:tcPr/>
                    </a:tc>
                    <a:extLst>
                      <a:ext uri="{0D108BD9-81ED-4DB2-BD59-A6C34878D82A}">
                        <a16:rowId xmlns:a16="http://schemas.microsoft.com/office/drawing/2014/main" val="4224057424"/>
                      </a:ext>
                    </a:extLst>
                  </a:tr>
                  <a:tr h="365760">
                    <a:tc>
                      <a:txBody>
                        <a:bodyPr/>
                        <a:lstStyle/>
                        <a:p>
                          <a:r>
                            <a:rPr lang="en-US" dirty="0"/>
                            <a:t>10</a:t>
                          </a:r>
                        </a:p>
                      </a:txBody>
                      <a:tcPr/>
                    </a:tc>
                    <a:tc>
                      <a:txBody>
                        <a:bodyPr/>
                        <a:lstStyle/>
                        <a:p>
                          <a:r>
                            <a:rPr lang="en-US" dirty="0"/>
                            <a:t>0.57</a:t>
                          </a:r>
                        </a:p>
                      </a:txBody>
                      <a:tcPr/>
                    </a:tc>
                    <a:extLst>
                      <a:ext uri="{0D108BD9-81ED-4DB2-BD59-A6C34878D82A}">
                        <a16:rowId xmlns:a16="http://schemas.microsoft.com/office/drawing/2014/main" val="653761393"/>
                      </a:ext>
                    </a:extLst>
                  </a:tr>
                  <a:tr h="365760">
                    <a:tc>
                      <a:txBody>
                        <a:bodyPr/>
                        <a:lstStyle/>
                        <a:p>
                          <a:r>
                            <a:rPr lang="en-US" dirty="0"/>
                            <a:t>100</a:t>
                          </a:r>
                        </a:p>
                      </a:txBody>
                      <a:tcPr/>
                    </a:tc>
                    <a:tc>
                      <a:txBody>
                        <a:bodyPr/>
                        <a:lstStyle/>
                        <a:p>
                          <a:r>
                            <a:rPr lang="en-US" dirty="0"/>
                            <a:t>0.89</a:t>
                          </a:r>
                        </a:p>
                      </a:txBody>
                      <a:tcPr/>
                    </a:tc>
                    <a:extLst>
                      <a:ext uri="{0D108BD9-81ED-4DB2-BD59-A6C34878D82A}">
                        <a16:rowId xmlns:a16="http://schemas.microsoft.com/office/drawing/2014/main" val="2683244978"/>
                      </a:ext>
                    </a:extLst>
                  </a:tr>
                  <a:tr h="365760">
                    <a:tc>
                      <a:txBody>
                        <a:bodyPr/>
                        <a:lstStyle/>
                        <a:p>
                          <a:r>
                            <a:rPr lang="en-US" dirty="0"/>
                            <a:t>300</a:t>
                          </a:r>
                        </a:p>
                      </a:txBody>
                      <a:tcPr/>
                    </a:tc>
                    <a:tc>
                      <a:txBody>
                        <a:bodyPr/>
                        <a:lstStyle/>
                        <a:p>
                          <a:r>
                            <a:rPr lang="en-US" dirty="0"/>
                            <a:t>0.62</a:t>
                          </a:r>
                        </a:p>
                      </a:txBody>
                      <a:tcPr/>
                    </a:tc>
                    <a:extLst>
                      <a:ext uri="{0D108BD9-81ED-4DB2-BD59-A6C34878D82A}">
                        <a16:rowId xmlns:a16="http://schemas.microsoft.com/office/drawing/2014/main" val="3140901546"/>
                      </a:ext>
                    </a:extLst>
                  </a:tr>
                </a:tbl>
              </a:graphicData>
            </a:graphic>
          </p:graphicFrame>
        </mc:Fallback>
      </mc:AlternateContent>
    </p:spTree>
    <p:extLst>
      <p:ext uri="{BB962C8B-B14F-4D97-AF65-F5344CB8AC3E}">
        <p14:creationId xmlns:p14="http://schemas.microsoft.com/office/powerpoint/2010/main" val="293361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6" grpId="0"/>
      <p:bldP spid="18" grpId="0"/>
    </p:bldLst>
  </p:timing>
</p:sld>
</file>

<file path=ppt/theme/theme1.xml><?xml version="1.0" encoding="utf-8"?>
<a:theme xmlns:a="http://schemas.openxmlformats.org/drawingml/2006/main" name="Main Theme">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 Red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 Gray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14790</TotalTime>
  <Words>1936</Words>
  <Application>Microsoft Office PowerPoint</Application>
  <PresentationFormat>Widescreen</PresentationFormat>
  <Paragraphs>260</Paragraphs>
  <Slides>20</Slides>
  <Notes>15</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20</vt:i4>
      </vt:variant>
    </vt:vector>
  </HeadingPairs>
  <TitlesOfParts>
    <vt:vector size="31" baseType="lpstr">
      <vt:lpstr>-apple-system</vt:lpstr>
      <vt:lpstr>Arial</vt:lpstr>
      <vt:lpstr>Calibri</vt:lpstr>
      <vt:lpstr>Cambria Math</vt:lpstr>
      <vt:lpstr>Helvetica</vt:lpstr>
      <vt:lpstr>Main Theme</vt:lpstr>
      <vt:lpstr>Black</vt:lpstr>
      <vt:lpstr>White – Red Text</vt:lpstr>
      <vt:lpstr>White – Gray Text</vt:lpstr>
      <vt:lpstr>MathType 7.0 Equation</vt:lpstr>
      <vt:lpstr>Equation</vt:lpstr>
      <vt:lpstr>Modeling ion transport in nanochannels</vt:lpstr>
      <vt:lpstr>Outline</vt:lpstr>
      <vt:lpstr>Ion-exchange membranes and osmotic power generation</vt:lpstr>
      <vt:lpstr>Flow through nanopores: key differences from bulk flow</vt:lpstr>
      <vt:lpstr>The System</vt:lpstr>
      <vt:lpstr>Analysis 1: Electric potential-driven flow in nanoconduits of varying geometries</vt:lpstr>
      <vt:lpstr>Explanation of Parameters</vt:lpstr>
      <vt:lpstr>Electric potential-driven flow: Replication of results</vt:lpstr>
      <vt:lpstr>Electric potential-driven flow: Application of model to dataset</vt:lpstr>
      <vt:lpstr>Electric potential-driven flow: Application of model to dataset</vt:lpstr>
      <vt:lpstr>Electric potential-driven flow: accounting for length and voltage effects</vt:lpstr>
      <vt:lpstr>Electric potential-driven flow: accounting for entrance effects</vt:lpstr>
      <vt:lpstr>Conclusions and Next Steps</vt:lpstr>
      <vt:lpstr>Analysis 2: Salinity gradient-driven flow in nanoconduits of varying geometries</vt:lpstr>
      <vt:lpstr>Explanation of Parameters</vt:lpstr>
      <vt:lpstr>Salinity gradient-driven flow: Replication of results</vt:lpstr>
      <vt:lpstr>Salinity gradient-driven flow: the dataset</vt:lpstr>
      <vt:lpstr>Salinity gradient-driven flow: Application of model to dataset</vt:lpstr>
      <vt:lpstr>Conclusions and Next Steps</vt:lpstr>
      <vt:lpstr>Thank you!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Opus 4</dc:creator>
  <cp:keywords/>
  <dc:description/>
  <cp:lastModifiedBy>Gaurav Awasthi</cp:lastModifiedBy>
  <cp:revision>474</cp:revision>
  <dcterms:created xsi:type="dcterms:W3CDTF">2023-07-31T14:39:43Z</dcterms:created>
  <dcterms:modified xsi:type="dcterms:W3CDTF">2024-12-05T16:58:15Z</dcterms:modified>
  <cp:category/>
</cp:coreProperties>
</file>