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07"/>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1A9A-9A95-4DD8-F198-C28754AE5B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D86D7A-8C3B-90C6-DC8A-AE0F2ECEB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154D8-D738-B1A3-4FEB-8056BBFD60C4}"/>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5" name="Footer Placeholder 4">
            <a:extLst>
              <a:ext uri="{FF2B5EF4-FFF2-40B4-BE49-F238E27FC236}">
                <a16:creationId xmlns:a16="http://schemas.microsoft.com/office/drawing/2014/main" id="{574D182F-9A8B-F027-DA0C-0AAF5C164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3C829-DA73-B27A-B733-0D4FDCC6A363}"/>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265533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2BD8-AB3D-855D-656C-72B7C8B416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9FB42-A036-BC33-7632-7E453CCE8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69A3E-1B78-0C18-A89A-B2F6CED88A48}"/>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5" name="Footer Placeholder 4">
            <a:extLst>
              <a:ext uri="{FF2B5EF4-FFF2-40B4-BE49-F238E27FC236}">
                <a16:creationId xmlns:a16="http://schemas.microsoft.com/office/drawing/2014/main" id="{A889BFC4-71B7-5F8E-54EB-2ADDFA16C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72288-DA63-2F35-04BA-CC951E1692F7}"/>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410308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2BD5A-69C4-3796-9EB0-686E16C5F1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EEDCA6-29E0-3713-B5AF-3E50C8605A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E48B2-0DA1-EAA3-476F-2D79F1EB8610}"/>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5" name="Footer Placeholder 4">
            <a:extLst>
              <a:ext uri="{FF2B5EF4-FFF2-40B4-BE49-F238E27FC236}">
                <a16:creationId xmlns:a16="http://schemas.microsoft.com/office/drawing/2014/main" id="{DE7EF8C3-819E-E2DC-5509-91399246D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17FF5-40DE-5207-A784-4CC7EB73B770}"/>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97773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EBF4-3631-DFB5-C2AA-3F02E88F9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34DFB-D4E6-5EED-583A-E74BD90699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B12A9-807E-A09B-A5F5-9F13597C466C}"/>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5" name="Footer Placeholder 4">
            <a:extLst>
              <a:ext uri="{FF2B5EF4-FFF2-40B4-BE49-F238E27FC236}">
                <a16:creationId xmlns:a16="http://schemas.microsoft.com/office/drawing/2014/main" id="{B90ACF3A-F8F1-E723-BF1A-00384E749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3C507-776B-2179-4A92-C8A1AF4E164C}"/>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2127623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5E54-B2F9-8F41-8F12-490167CA2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9C72AF-B01B-3694-1615-CBB26263E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5BC0B-95F0-2467-5C6B-2D1740A010DB}"/>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5" name="Footer Placeholder 4">
            <a:extLst>
              <a:ext uri="{FF2B5EF4-FFF2-40B4-BE49-F238E27FC236}">
                <a16:creationId xmlns:a16="http://schemas.microsoft.com/office/drawing/2014/main" id="{F1D38B86-0BFA-5D35-ECFC-0F571B3C3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0A71A-DA7D-2B07-771B-66A384FA4D59}"/>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405244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4CCD-D3D1-79B5-6C78-2204B1204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33FC5-1CA6-52A5-928E-9283273DDF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127216-C3DA-BF26-8349-B508616053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A32101-3CC7-23D5-32EE-15C4D7F8B84B}"/>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6" name="Footer Placeholder 5">
            <a:extLst>
              <a:ext uri="{FF2B5EF4-FFF2-40B4-BE49-F238E27FC236}">
                <a16:creationId xmlns:a16="http://schemas.microsoft.com/office/drawing/2014/main" id="{B5CFA1AF-BE6A-7EED-CCAB-C29CC57E1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D98F0-7098-4F01-EFD4-C162FD2EBFD4}"/>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316622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FBC5-0220-90E2-C1BC-0F10B2FA2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4887B9-86F9-1CA4-72A0-AA625B3AA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26481-37A5-DDA4-E953-AC52FCD66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67E863-21E5-86A6-4462-00A413439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E2963-94DA-5250-643C-80AFA241B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B9FE07-031B-0938-E377-033EA2BEDD87}"/>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8" name="Footer Placeholder 7">
            <a:extLst>
              <a:ext uri="{FF2B5EF4-FFF2-40B4-BE49-F238E27FC236}">
                <a16:creationId xmlns:a16="http://schemas.microsoft.com/office/drawing/2014/main" id="{7614A607-87E2-722C-73FD-4751DAB55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3D8A2B-E3B8-EE3F-8FA3-74826DF2F286}"/>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145875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6B1-53B7-C6E1-F6E2-F0522E5411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48054A-3704-58CA-04A0-19E5BF2249DD}"/>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4" name="Footer Placeholder 3">
            <a:extLst>
              <a:ext uri="{FF2B5EF4-FFF2-40B4-BE49-F238E27FC236}">
                <a16:creationId xmlns:a16="http://schemas.microsoft.com/office/drawing/2014/main" id="{C76B95D4-2D19-F4CA-640C-F8ECBE57E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9352D5-97C3-D045-4C59-8AF4951657F5}"/>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50623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059318-2448-1219-C5CB-9956D96241E3}"/>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3" name="Footer Placeholder 2">
            <a:extLst>
              <a:ext uri="{FF2B5EF4-FFF2-40B4-BE49-F238E27FC236}">
                <a16:creationId xmlns:a16="http://schemas.microsoft.com/office/drawing/2014/main" id="{1865932A-69C4-1ACA-2AF8-7EB5C0D01A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83303C-5139-B08E-5725-FC9A5DEFF8F0}"/>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20811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ECBA-53EA-4D1A-0F40-8D9B7C6A6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D4352A-9884-9786-6E22-7527DE97E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17ED64-49DB-F160-8F2B-D98C0C0E6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409DE-63B3-3361-9AEE-207708A2216C}"/>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6" name="Footer Placeholder 5">
            <a:extLst>
              <a:ext uri="{FF2B5EF4-FFF2-40B4-BE49-F238E27FC236}">
                <a16:creationId xmlns:a16="http://schemas.microsoft.com/office/drawing/2014/main" id="{62210BAB-60A8-6EB8-81E9-F6B5744A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E0B24-5EC2-23D5-FE46-81FE1CE214DC}"/>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354822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0661-75B5-76E3-760F-15D38A44E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DF672B-4A91-8CE4-C7AC-5954A1DE6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2412A8-1430-A9FF-FA61-D6E38DC79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B9226-A239-467A-668B-E1E6E21C4A8E}"/>
              </a:ext>
            </a:extLst>
          </p:cNvPr>
          <p:cNvSpPr>
            <a:spLocks noGrp="1"/>
          </p:cNvSpPr>
          <p:nvPr>
            <p:ph type="dt" sz="half" idx="10"/>
          </p:nvPr>
        </p:nvSpPr>
        <p:spPr/>
        <p:txBody>
          <a:bodyPr/>
          <a:lstStyle/>
          <a:p>
            <a:fld id="{77C22604-2181-5746-81CE-E0B22360D946}" type="datetimeFigureOut">
              <a:rPr lang="en-US" smtClean="0"/>
              <a:t>11/27/22</a:t>
            </a:fld>
            <a:endParaRPr lang="en-US"/>
          </a:p>
        </p:txBody>
      </p:sp>
      <p:sp>
        <p:nvSpPr>
          <p:cNvPr id="6" name="Footer Placeholder 5">
            <a:extLst>
              <a:ext uri="{FF2B5EF4-FFF2-40B4-BE49-F238E27FC236}">
                <a16:creationId xmlns:a16="http://schemas.microsoft.com/office/drawing/2014/main" id="{E68345CF-250A-8DA3-C12D-19F63BD19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7F811-2C8A-41F6-6FE8-E9A3AFD5796B}"/>
              </a:ext>
            </a:extLst>
          </p:cNvPr>
          <p:cNvSpPr>
            <a:spLocks noGrp="1"/>
          </p:cNvSpPr>
          <p:nvPr>
            <p:ph type="sldNum" sz="quarter" idx="12"/>
          </p:nvPr>
        </p:nvSpPr>
        <p:spPr/>
        <p:txBody>
          <a:bodyPr/>
          <a:lstStyle/>
          <a:p>
            <a:fld id="{1D7DAEED-E0C4-0047-B1C5-E61BC063E341}" type="slidenum">
              <a:rPr lang="en-US" smtClean="0"/>
              <a:t>‹#›</a:t>
            </a:fld>
            <a:endParaRPr lang="en-US"/>
          </a:p>
        </p:txBody>
      </p:sp>
    </p:spTree>
    <p:extLst>
      <p:ext uri="{BB962C8B-B14F-4D97-AF65-F5344CB8AC3E}">
        <p14:creationId xmlns:p14="http://schemas.microsoft.com/office/powerpoint/2010/main" val="55382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219CA2-CC52-BF42-8EE7-00CC9DC663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4EAE20-8C70-C70D-FD50-A2E0A63B5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26D6B-0E97-57BC-8865-139ED63CE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22604-2181-5746-81CE-E0B22360D946}" type="datetimeFigureOut">
              <a:rPr lang="en-US" smtClean="0"/>
              <a:t>11/27/22</a:t>
            </a:fld>
            <a:endParaRPr lang="en-US"/>
          </a:p>
        </p:txBody>
      </p:sp>
      <p:sp>
        <p:nvSpPr>
          <p:cNvPr id="5" name="Footer Placeholder 4">
            <a:extLst>
              <a:ext uri="{FF2B5EF4-FFF2-40B4-BE49-F238E27FC236}">
                <a16:creationId xmlns:a16="http://schemas.microsoft.com/office/drawing/2014/main" id="{62AD128A-39CD-DA04-26B4-715779326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382533-DD06-B7FB-175F-1C09B440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DAEED-E0C4-0047-B1C5-E61BC063E341}" type="slidenum">
              <a:rPr lang="en-US" smtClean="0"/>
              <a:t>‹#›</a:t>
            </a:fld>
            <a:endParaRPr lang="en-US"/>
          </a:p>
        </p:txBody>
      </p:sp>
    </p:spTree>
    <p:extLst>
      <p:ext uri="{BB962C8B-B14F-4D97-AF65-F5344CB8AC3E}">
        <p14:creationId xmlns:p14="http://schemas.microsoft.com/office/powerpoint/2010/main" val="2180129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8FDA-90D1-3C48-B08F-332457B5D76F}"/>
              </a:ext>
            </a:extLst>
          </p:cNvPr>
          <p:cNvSpPr>
            <a:spLocks noGrp="1"/>
          </p:cNvSpPr>
          <p:nvPr>
            <p:ph type="title"/>
          </p:nvPr>
        </p:nvSpPr>
        <p:spPr/>
        <p:txBody>
          <a:bodyPr>
            <a:normAutofit/>
          </a:bodyPr>
          <a:lstStyle/>
          <a:p>
            <a:r>
              <a:rPr lang="en-US" dirty="0"/>
              <a:t>CSE 5524 Project Presentation</a:t>
            </a:r>
          </a:p>
        </p:txBody>
      </p:sp>
      <p:sp>
        <p:nvSpPr>
          <p:cNvPr id="3" name="Content Placeholder 2">
            <a:extLst>
              <a:ext uri="{FF2B5EF4-FFF2-40B4-BE49-F238E27FC236}">
                <a16:creationId xmlns:a16="http://schemas.microsoft.com/office/drawing/2014/main" id="{609A6F26-112C-F045-9AA3-DB640277BE4E}"/>
              </a:ext>
            </a:extLst>
          </p:cNvPr>
          <p:cNvSpPr>
            <a:spLocks noGrp="1"/>
          </p:cNvSpPr>
          <p:nvPr>
            <p:ph idx="1"/>
          </p:nvPr>
        </p:nvSpPr>
        <p:spPr/>
        <p:txBody>
          <a:bodyPr/>
          <a:lstStyle/>
          <a:p>
            <a:pPr algn="just"/>
            <a:r>
              <a:rPr lang="en-US" dirty="0"/>
              <a:t>License Plate Character Recognition</a:t>
            </a:r>
          </a:p>
          <a:p>
            <a:pPr algn="just"/>
            <a:r>
              <a:rPr lang="en-US" dirty="0" err="1"/>
              <a:t>Vritangi</a:t>
            </a:r>
            <a:r>
              <a:rPr lang="en-US" dirty="0"/>
              <a:t> </a:t>
            </a:r>
            <a:r>
              <a:rPr lang="en-US" dirty="0" err="1"/>
              <a:t>Kansal</a:t>
            </a:r>
            <a:r>
              <a:rPr lang="en-US" dirty="0"/>
              <a:t>; Sarthak Awasthi</a:t>
            </a:r>
          </a:p>
          <a:p>
            <a:pPr algn="just"/>
            <a:r>
              <a:rPr lang="en-US" dirty="0"/>
              <a:t>The project aims to detect the vehicle license plate, segment the characters on that plate, and identify each using a KNN algorithm. All these steps involve some traditional computer vision techniques. The main function takes an image as input and displays the corresponding characters on the car plate as the output. </a:t>
            </a:r>
          </a:p>
        </p:txBody>
      </p:sp>
    </p:spTree>
    <p:extLst>
      <p:ext uri="{BB962C8B-B14F-4D97-AF65-F5344CB8AC3E}">
        <p14:creationId xmlns:p14="http://schemas.microsoft.com/office/powerpoint/2010/main" val="351790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8FDA-90D1-3C48-B08F-332457B5D76F}"/>
              </a:ext>
            </a:extLst>
          </p:cNvPr>
          <p:cNvSpPr>
            <a:spLocks noGrp="1"/>
          </p:cNvSpPr>
          <p:nvPr>
            <p:ph type="title"/>
          </p:nvPr>
        </p:nvSpPr>
        <p:spPr>
          <a:xfrm>
            <a:off x="838200" y="365125"/>
            <a:ext cx="10515600" cy="663575"/>
          </a:xfrm>
        </p:spPr>
        <p:txBody>
          <a:bodyPr>
            <a:normAutofit fontScale="90000"/>
          </a:bodyPr>
          <a:lstStyle/>
          <a:p>
            <a:r>
              <a:rPr lang="en-US" dirty="0"/>
              <a:t>Framework</a:t>
            </a:r>
          </a:p>
        </p:txBody>
      </p:sp>
      <p:sp>
        <p:nvSpPr>
          <p:cNvPr id="3" name="Content Placeholder 2">
            <a:extLst>
              <a:ext uri="{FF2B5EF4-FFF2-40B4-BE49-F238E27FC236}">
                <a16:creationId xmlns:a16="http://schemas.microsoft.com/office/drawing/2014/main" id="{609A6F26-112C-F045-9AA3-DB640277BE4E}"/>
              </a:ext>
            </a:extLst>
          </p:cNvPr>
          <p:cNvSpPr>
            <a:spLocks noGrp="1"/>
          </p:cNvSpPr>
          <p:nvPr>
            <p:ph idx="1"/>
          </p:nvPr>
        </p:nvSpPr>
        <p:spPr>
          <a:xfrm>
            <a:off x="838200" y="1028700"/>
            <a:ext cx="10515600" cy="5148263"/>
          </a:xfrm>
        </p:spPr>
        <p:txBody>
          <a:bodyPr>
            <a:normAutofit lnSpcReduction="10000"/>
          </a:bodyPr>
          <a:lstStyle/>
          <a:p>
            <a:pPr algn="just"/>
            <a:r>
              <a:rPr lang="en-US" u="sng" dirty="0"/>
              <a:t>For segmenting characters</a:t>
            </a:r>
            <a:r>
              <a:rPr lang="en-US" dirty="0"/>
              <a:t>: </a:t>
            </a:r>
          </a:p>
          <a:p>
            <a:pPr lvl="1" algn="just"/>
            <a:r>
              <a:rPr lang="en-US" dirty="0"/>
              <a:t>Pre-processing the possible plates by gray-scaling, Gaussian blurring, and thresholding. </a:t>
            </a:r>
          </a:p>
          <a:p>
            <a:pPr lvl="1" algn="just"/>
            <a:endParaRPr lang="en-US" dirty="0"/>
          </a:p>
          <a:p>
            <a:pPr lvl="1" algn="just"/>
            <a:endParaRPr lang="en-US" dirty="0"/>
          </a:p>
          <a:p>
            <a:pPr lvl="1" algn="just"/>
            <a:r>
              <a:rPr lang="en-US" dirty="0"/>
              <a:t>Find connected components having character-like features for every possible plate by setting dimensional constraints for possible characters.</a:t>
            </a:r>
          </a:p>
          <a:p>
            <a:pPr lvl="1" algn="just"/>
            <a:endParaRPr lang="en-US" dirty="0"/>
          </a:p>
          <a:p>
            <a:pPr lvl="1" algn="just"/>
            <a:endParaRPr lang="en-US" dirty="0"/>
          </a:p>
          <a:p>
            <a:pPr lvl="1" algn="just"/>
            <a:r>
              <a:rPr lang="en-US" dirty="0"/>
              <a:t>Segment each character by finding its bounding box.</a:t>
            </a:r>
          </a:p>
          <a:p>
            <a:pPr algn="just"/>
            <a:r>
              <a:rPr lang="en-US" u="sng" dirty="0"/>
              <a:t>For classification and character recognition</a:t>
            </a:r>
            <a:r>
              <a:rPr lang="en-US" dirty="0"/>
              <a:t>: </a:t>
            </a:r>
          </a:p>
          <a:p>
            <a:pPr lvl="1" algn="just"/>
            <a:r>
              <a:rPr lang="en-US" dirty="0"/>
              <a:t>Each character acts as an input into the KNN classifier (K=1) to find the nearest character and classify it accordingly. </a:t>
            </a:r>
          </a:p>
          <a:p>
            <a:pPr lvl="1" algn="just"/>
            <a:r>
              <a:rPr lang="en-US" dirty="0"/>
              <a:t>Perform the same loop for all characters.</a:t>
            </a:r>
          </a:p>
        </p:txBody>
      </p:sp>
      <p:pic>
        <p:nvPicPr>
          <p:cNvPr id="9" name="Picture 8" descr="Text&#10;&#10;Description automatically generated">
            <a:extLst>
              <a:ext uri="{FF2B5EF4-FFF2-40B4-BE49-F238E27FC236}">
                <a16:creationId xmlns:a16="http://schemas.microsoft.com/office/drawing/2014/main" id="{1A50FE49-97DD-DED6-B5BE-C1658D654554}"/>
              </a:ext>
            </a:extLst>
          </p:cNvPr>
          <p:cNvPicPr>
            <a:picLocks noChangeAspect="1"/>
          </p:cNvPicPr>
          <p:nvPr/>
        </p:nvPicPr>
        <p:blipFill>
          <a:blip r:embed="rId2"/>
          <a:stretch>
            <a:fillRect/>
          </a:stretch>
        </p:blipFill>
        <p:spPr>
          <a:xfrm>
            <a:off x="4606929" y="1963725"/>
            <a:ext cx="2152653" cy="7200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51BFA37A-5DA5-6941-345C-019FA7CCC462}"/>
              </a:ext>
            </a:extLst>
          </p:cNvPr>
          <p:cNvPicPr>
            <a:picLocks noChangeAspect="1"/>
          </p:cNvPicPr>
          <p:nvPr/>
        </p:nvPicPr>
        <p:blipFill rotWithShape="1">
          <a:blip r:embed="rId3"/>
          <a:srcRect t="15545" r="3982" b="13721"/>
          <a:stretch/>
        </p:blipFill>
        <p:spPr>
          <a:xfrm>
            <a:off x="4692653" y="3518704"/>
            <a:ext cx="2066929" cy="509286"/>
          </a:xfrm>
          <a:prstGeom prst="rect">
            <a:avLst/>
          </a:prstGeom>
        </p:spPr>
      </p:pic>
    </p:spTree>
    <p:extLst>
      <p:ext uri="{BB962C8B-B14F-4D97-AF65-F5344CB8AC3E}">
        <p14:creationId xmlns:p14="http://schemas.microsoft.com/office/powerpoint/2010/main" val="329016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E9D2-EAFB-3544-A6D6-33E6216A88E2}"/>
              </a:ext>
            </a:extLst>
          </p:cNvPr>
          <p:cNvSpPr>
            <a:spLocks noGrp="1"/>
          </p:cNvSpPr>
          <p:nvPr>
            <p:ph type="title"/>
          </p:nvPr>
        </p:nvSpPr>
        <p:spPr>
          <a:xfrm>
            <a:off x="838200" y="365126"/>
            <a:ext cx="10515600" cy="546097"/>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97C81E6C-91F4-5944-9017-913294F5E17E}"/>
              </a:ext>
            </a:extLst>
          </p:cNvPr>
          <p:cNvSpPr>
            <a:spLocks noGrp="1"/>
          </p:cNvSpPr>
          <p:nvPr>
            <p:ph idx="1"/>
          </p:nvPr>
        </p:nvSpPr>
        <p:spPr>
          <a:xfrm>
            <a:off x="838200" y="911223"/>
            <a:ext cx="11188138" cy="5265740"/>
          </a:xfrm>
        </p:spPr>
        <p:txBody>
          <a:bodyPr>
            <a:normAutofit fontScale="92500" lnSpcReduction="20000"/>
          </a:bodyPr>
          <a:lstStyle/>
          <a:p>
            <a:r>
              <a:rPr lang="en-US" dirty="0"/>
              <a:t>Results:</a:t>
            </a:r>
          </a:p>
          <a:p>
            <a:pPr lvl="1"/>
            <a:r>
              <a:rPr lang="en-US" dirty="0"/>
              <a:t>The model successfully identifies the correct license plate characters.</a:t>
            </a:r>
          </a:p>
          <a:p>
            <a:pPr lvl="1"/>
            <a:endParaRPr lang="en-US" dirty="0"/>
          </a:p>
          <a:p>
            <a:r>
              <a:rPr lang="en-US" dirty="0"/>
              <a:t>Problems encountered:</a:t>
            </a:r>
          </a:p>
          <a:p>
            <a:pPr lvl="1"/>
            <a:r>
              <a:rPr lang="en-US" dirty="0"/>
              <a:t>The plate detection might fail for images taken in the dark.</a:t>
            </a:r>
          </a:p>
          <a:p>
            <a:pPr lvl="1"/>
            <a:r>
              <a:rPr lang="en-US" dirty="0"/>
              <a:t>Some characters might not be recognized correctly.</a:t>
            </a:r>
          </a:p>
          <a:p>
            <a:pPr lvl="8"/>
            <a:endParaRPr lang="en-US" dirty="0"/>
          </a:p>
          <a:p>
            <a:pPr lvl="8"/>
            <a:endParaRPr lang="en-US" dirty="0"/>
          </a:p>
          <a:p>
            <a:r>
              <a:rPr lang="en-US" dirty="0"/>
              <a:t>Lessons learned</a:t>
            </a:r>
          </a:p>
          <a:p>
            <a:pPr lvl="1"/>
            <a:r>
              <a:rPr lang="en-US" dirty="0"/>
              <a:t>Image quality needs to be sufficiently high to detect characters.</a:t>
            </a:r>
          </a:p>
          <a:p>
            <a:pPr lvl="1"/>
            <a:r>
              <a:rPr lang="en-US" dirty="0"/>
              <a:t>Applying preprocessing techniques solves a lot of issues regarding </a:t>
            </a:r>
          </a:p>
          <a:p>
            <a:pPr marL="457200" lvl="1" indent="0">
              <a:buNone/>
            </a:pPr>
            <a:r>
              <a:rPr lang="en-US" dirty="0"/>
              <a:t>noise and background.</a:t>
            </a:r>
          </a:p>
          <a:p>
            <a:pPr lvl="1"/>
            <a:r>
              <a:rPr lang="en-US" dirty="0"/>
              <a:t>Keeping similar parameters does not work in all examples.</a:t>
            </a:r>
          </a:p>
          <a:p>
            <a:r>
              <a:rPr lang="en-US" dirty="0"/>
              <a:t>What else could be done (if you had more time)?</a:t>
            </a:r>
          </a:p>
          <a:p>
            <a:pPr lvl="1"/>
            <a:r>
              <a:rPr lang="en-US" dirty="0"/>
              <a:t>Extracting frames from a video to perform the same algorithms.</a:t>
            </a:r>
          </a:p>
          <a:p>
            <a:pPr lvl="1"/>
            <a:r>
              <a:rPr lang="en-US" dirty="0"/>
              <a:t>Look for better techniques to solve the problems mentioned above.</a:t>
            </a:r>
          </a:p>
          <a:p>
            <a:endParaRPr lang="en-US" dirty="0"/>
          </a:p>
        </p:txBody>
      </p:sp>
      <p:pic>
        <p:nvPicPr>
          <p:cNvPr id="9" name="Picture 8">
            <a:extLst>
              <a:ext uri="{FF2B5EF4-FFF2-40B4-BE49-F238E27FC236}">
                <a16:creationId xmlns:a16="http://schemas.microsoft.com/office/drawing/2014/main" id="{FC3317B1-D7D6-7005-ADE0-EA3CF4CA9E55}"/>
              </a:ext>
            </a:extLst>
          </p:cNvPr>
          <p:cNvPicPr>
            <a:picLocks noChangeAspect="1"/>
          </p:cNvPicPr>
          <p:nvPr/>
        </p:nvPicPr>
        <p:blipFill>
          <a:blip r:embed="rId2"/>
          <a:stretch>
            <a:fillRect/>
          </a:stretch>
        </p:blipFill>
        <p:spPr>
          <a:xfrm>
            <a:off x="1661209" y="2930328"/>
            <a:ext cx="4610100" cy="317500"/>
          </a:xfrm>
          <a:prstGeom prst="rect">
            <a:avLst/>
          </a:prstGeom>
        </p:spPr>
      </p:pic>
      <p:pic>
        <p:nvPicPr>
          <p:cNvPr id="11" name="Picture 10">
            <a:extLst>
              <a:ext uri="{FF2B5EF4-FFF2-40B4-BE49-F238E27FC236}">
                <a16:creationId xmlns:a16="http://schemas.microsoft.com/office/drawing/2014/main" id="{C22F8252-B731-3DC3-4302-5FF8FB781A54}"/>
              </a:ext>
            </a:extLst>
          </p:cNvPr>
          <p:cNvPicPr>
            <a:picLocks noChangeAspect="1"/>
          </p:cNvPicPr>
          <p:nvPr/>
        </p:nvPicPr>
        <p:blipFill>
          <a:blip r:embed="rId3"/>
          <a:stretch>
            <a:fillRect/>
          </a:stretch>
        </p:blipFill>
        <p:spPr>
          <a:xfrm>
            <a:off x="9627406" y="2780665"/>
            <a:ext cx="2398932" cy="1800000"/>
          </a:xfrm>
          <a:prstGeom prst="rect">
            <a:avLst/>
          </a:prstGeom>
          <a:ln w="19050">
            <a:solidFill>
              <a:schemeClr val="tx1"/>
            </a:solidFill>
          </a:ln>
        </p:spPr>
      </p:pic>
      <p:pic>
        <p:nvPicPr>
          <p:cNvPr id="6" name="Picture 5">
            <a:extLst>
              <a:ext uri="{FF2B5EF4-FFF2-40B4-BE49-F238E27FC236}">
                <a16:creationId xmlns:a16="http://schemas.microsoft.com/office/drawing/2014/main" id="{70A04F63-F0EC-6F0D-F41C-DD5295CCBF7B}"/>
              </a:ext>
            </a:extLst>
          </p:cNvPr>
          <p:cNvPicPr>
            <a:picLocks noChangeAspect="1"/>
          </p:cNvPicPr>
          <p:nvPr/>
        </p:nvPicPr>
        <p:blipFill>
          <a:blip r:embed="rId4"/>
          <a:stretch>
            <a:fillRect/>
          </a:stretch>
        </p:blipFill>
        <p:spPr>
          <a:xfrm>
            <a:off x="1661209" y="1603275"/>
            <a:ext cx="4610100" cy="317500"/>
          </a:xfrm>
          <a:prstGeom prst="rect">
            <a:avLst/>
          </a:prstGeom>
        </p:spPr>
      </p:pic>
      <p:pic>
        <p:nvPicPr>
          <p:cNvPr id="10" name="Picture 9" descr="Back of a car&#10;&#10;Description automatically generated with medium confidence">
            <a:extLst>
              <a:ext uri="{FF2B5EF4-FFF2-40B4-BE49-F238E27FC236}">
                <a16:creationId xmlns:a16="http://schemas.microsoft.com/office/drawing/2014/main" id="{D900E9C9-D9EA-5387-6BA9-9648C77E8744}"/>
              </a:ext>
            </a:extLst>
          </p:cNvPr>
          <p:cNvPicPr>
            <a:picLocks noChangeAspect="1"/>
          </p:cNvPicPr>
          <p:nvPr/>
        </p:nvPicPr>
        <p:blipFill>
          <a:blip r:embed="rId5"/>
          <a:stretch>
            <a:fillRect/>
          </a:stretch>
        </p:blipFill>
        <p:spPr>
          <a:xfrm>
            <a:off x="9626338" y="945944"/>
            <a:ext cx="2400000" cy="1800000"/>
          </a:xfrm>
          <a:prstGeom prst="rect">
            <a:avLst/>
          </a:prstGeom>
          <a:ln w="19050">
            <a:solidFill>
              <a:schemeClr val="tx1"/>
            </a:solidFill>
          </a:ln>
        </p:spPr>
      </p:pic>
    </p:spTree>
    <p:extLst>
      <p:ext uri="{BB962C8B-B14F-4D97-AF65-F5344CB8AC3E}">
        <p14:creationId xmlns:p14="http://schemas.microsoft.com/office/powerpoint/2010/main" val="1370160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259</Words>
  <Application>Microsoft Macintosh PowerPoint</Application>
  <PresentationFormat>Widescreen</PresentationFormat>
  <Paragraphs>33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CSE 5524 Project Presentation</vt:lpstr>
      <vt:lpstr>Framework</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5524 Project Presentation</dc:title>
  <dc:creator>Awasthi, Sarthak</dc:creator>
  <cp:lastModifiedBy>Awasthi, Sarthak</cp:lastModifiedBy>
  <cp:revision>16</cp:revision>
  <dcterms:created xsi:type="dcterms:W3CDTF">2022-11-26T21:58:59Z</dcterms:created>
  <dcterms:modified xsi:type="dcterms:W3CDTF">2022-11-27T22:11:29Z</dcterms:modified>
</cp:coreProperties>
</file>