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8BC53B-51CF-43CB-8488-B001C9FE3EC2}">
          <p14:sldIdLst>
            <p14:sldId id="256"/>
            <p14:sldId id="268"/>
          </p14:sldIdLst>
        </p14:section>
        <p14:section name="Untitled Section" id="{ADDE0F6E-5A46-435E-9B8F-D677DF8756D5}">
          <p14:sldIdLst/>
        </p14:section>
        <p14:section name="Untitled Section" id="{0F52E38B-F0F7-4C02-9C77-3C775F04682E}">
          <p14:sldIdLst>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autoAdjust="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2C29A3-A30D-402B-A7BE-577BE64EB0A5}" type="datetimeFigureOut">
              <a:rPr lang="en-US" smtClean="0"/>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291AB-AB38-4690-A6A7-8DC84F5D8F08}" type="slidenum">
              <a:rPr lang="en-US" smtClean="0"/>
              <a:t>‹#›</a:t>
            </a:fld>
            <a:endParaRPr lang="en-US"/>
          </a:p>
        </p:txBody>
      </p:sp>
    </p:spTree>
    <p:extLst>
      <p:ext uri="{BB962C8B-B14F-4D97-AF65-F5344CB8AC3E}">
        <p14:creationId xmlns:p14="http://schemas.microsoft.com/office/powerpoint/2010/main" val="2048520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2C29A3-A30D-402B-A7BE-577BE64EB0A5}" type="datetimeFigureOut">
              <a:rPr lang="en-US" smtClean="0"/>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291AB-AB38-4690-A6A7-8DC84F5D8F08}" type="slidenum">
              <a:rPr lang="en-US" smtClean="0"/>
              <a:t>‹#›</a:t>
            </a:fld>
            <a:endParaRPr lang="en-US"/>
          </a:p>
        </p:txBody>
      </p:sp>
    </p:spTree>
    <p:extLst>
      <p:ext uri="{BB962C8B-B14F-4D97-AF65-F5344CB8AC3E}">
        <p14:creationId xmlns:p14="http://schemas.microsoft.com/office/powerpoint/2010/main" val="302778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2C29A3-A30D-402B-A7BE-577BE64EB0A5}" type="datetimeFigureOut">
              <a:rPr lang="en-US" smtClean="0"/>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291AB-AB38-4690-A6A7-8DC84F5D8F08}" type="slidenum">
              <a:rPr lang="en-US" smtClean="0"/>
              <a:t>‹#›</a:t>
            </a:fld>
            <a:endParaRPr lang="en-US"/>
          </a:p>
        </p:txBody>
      </p:sp>
    </p:spTree>
    <p:extLst>
      <p:ext uri="{BB962C8B-B14F-4D97-AF65-F5344CB8AC3E}">
        <p14:creationId xmlns:p14="http://schemas.microsoft.com/office/powerpoint/2010/main" val="99846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2C29A3-A30D-402B-A7BE-577BE64EB0A5}" type="datetimeFigureOut">
              <a:rPr lang="en-US" smtClean="0"/>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291AB-AB38-4690-A6A7-8DC84F5D8F08}" type="slidenum">
              <a:rPr lang="en-US" smtClean="0"/>
              <a:t>‹#›</a:t>
            </a:fld>
            <a:endParaRPr lang="en-US"/>
          </a:p>
        </p:txBody>
      </p:sp>
    </p:spTree>
    <p:extLst>
      <p:ext uri="{BB962C8B-B14F-4D97-AF65-F5344CB8AC3E}">
        <p14:creationId xmlns:p14="http://schemas.microsoft.com/office/powerpoint/2010/main" val="425084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2C29A3-A30D-402B-A7BE-577BE64EB0A5}" type="datetimeFigureOut">
              <a:rPr lang="en-US" smtClean="0"/>
              <a:t>4/17/2014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291AB-AB38-4690-A6A7-8DC84F5D8F08}" type="slidenum">
              <a:rPr lang="en-US" smtClean="0"/>
              <a:t>‹#›</a:t>
            </a:fld>
            <a:endParaRPr lang="en-US"/>
          </a:p>
        </p:txBody>
      </p:sp>
    </p:spTree>
    <p:extLst>
      <p:ext uri="{BB962C8B-B14F-4D97-AF65-F5344CB8AC3E}">
        <p14:creationId xmlns:p14="http://schemas.microsoft.com/office/powerpoint/2010/main" val="4203597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2C29A3-A30D-402B-A7BE-577BE64EB0A5}" type="datetimeFigureOut">
              <a:rPr lang="en-US" smtClean="0"/>
              <a:t>4/17/2014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291AB-AB38-4690-A6A7-8DC84F5D8F08}" type="slidenum">
              <a:rPr lang="en-US" smtClean="0"/>
              <a:t>‹#›</a:t>
            </a:fld>
            <a:endParaRPr lang="en-US"/>
          </a:p>
        </p:txBody>
      </p:sp>
    </p:spTree>
    <p:extLst>
      <p:ext uri="{BB962C8B-B14F-4D97-AF65-F5344CB8AC3E}">
        <p14:creationId xmlns:p14="http://schemas.microsoft.com/office/powerpoint/2010/main" val="20375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2C29A3-A30D-402B-A7BE-577BE64EB0A5}" type="datetimeFigureOut">
              <a:rPr lang="en-US" smtClean="0"/>
              <a:t>4/17/2014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2291AB-AB38-4690-A6A7-8DC84F5D8F08}" type="slidenum">
              <a:rPr lang="en-US" smtClean="0"/>
              <a:t>‹#›</a:t>
            </a:fld>
            <a:endParaRPr lang="en-US"/>
          </a:p>
        </p:txBody>
      </p:sp>
    </p:spTree>
    <p:extLst>
      <p:ext uri="{BB962C8B-B14F-4D97-AF65-F5344CB8AC3E}">
        <p14:creationId xmlns:p14="http://schemas.microsoft.com/office/powerpoint/2010/main" val="1626711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2C29A3-A30D-402B-A7BE-577BE64EB0A5}" type="datetimeFigureOut">
              <a:rPr lang="en-US" smtClean="0"/>
              <a:t>4/17/2014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291AB-AB38-4690-A6A7-8DC84F5D8F08}" type="slidenum">
              <a:rPr lang="en-US" smtClean="0"/>
              <a:t>‹#›</a:t>
            </a:fld>
            <a:endParaRPr lang="en-US"/>
          </a:p>
        </p:txBody>
      </p:sp>
    </p:spTree>
    <p:extLst>
      <p:ext uri="{BB962C8B-B14F-4D97-AF65-F5344CB8AC3E}">
        <p14:creationId xmlns:p14="http://schemas.microsoft.com/office/powerpoint/2010/main" val="1625125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C29A3-A30D-402B-A7BE-577BE64EB0A5}" type="datetimeFigureOut">
              <a:rPr lang="en-US" smtClean="0"/>
              <a:t>4/17/2014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2291AB-AB38-4690-A6A7-8DC84F5D8F08}" type="slidenum">
              <a:rPr lang="en-US" smtClean="0"/>
              <a:t>‹#›</a:t>
            </a:fld>
            <a:endParaRPr lang="en-US"/>
          </a:p>
        </p:txBody>
      </p:sp>
    </p:spTree>
    <p:extLst>
      <p:ext uri="{BB962C8B-B14F-4D97-AF65-F5344CB8AC3E}">
        <p14:creationId xmlns:p14="http://schemas.microsoft.com/office/powerpoint/2010/main" val="2511436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2C29A3-A30D-402B-A7BE-577BE64EB0A5}" type="datetimeFigureOut">
              <a:rPr lang="en-US" smtClean="0"/>
              <a:t>4/17/2014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291AB-AB38-4690-A6A7-8DC84F5D8F08}" type="slidenum">
              <a:rPr lang="en-US" smtClean="0"/>
              <a:t>‹#›</a:t>
            </a:fld>
            <a:endParaRPr lang="en-US"/>
          </a:p>
        </p:txBody>
      </p:sp>
    </p:spTree>
    <p:extLst>
      <p:ext uri="{BB962C8B-B14F-4D97-AF65-F5344CB8AC3E}">
        <p14:creationId xmlns:p14="http://schemas.microsoft.com/office/powerpoint/2010/main" val="3413746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2C29A3-A30D-402B-A7BE-577BE64EB0A5}" type="datetimeFigureOut">
              <a:rPr lang="en-US" smtClean="0"/>
              <a:t>4/17/2014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291AB-AB38-4690-A6A7-8DC84F5D8F08}" type="slidenum">
              <a:rPr lang="en-US" smtClean="0"/>
              <a:t>‹#›</a:t>
            </a:fld>
            <a:endParaRPr lang="en-US"/>
          </a:p>
        </p:txBody>
      </p:sp>
    </p:spTree>
    <p:extLst>
      <p:ext uri="{BB962C8B-B14F-4D97-AF65-F5344CB8AC3E}">
        <p14:creationId xmlns:p14="http://schemas.microsoft.com/office/powerpoint/2010/main" val="189409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C29A3-A30D-402B-A7BE-577BE64EB0A5}" type="datetimeFigureOut">
              <a:rPr lang="en-US" smtClean="0"/>
              <a:t>4/17/2014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291AB-AB38-4690-A6A7-8DC84F5D8F08}" type="slidenum">
              <a:rPr lang="en-US" smtClean="0"/>
              <a:t>‹#›</a:t>
            </a:fld>
            <a:endParaRPr lang="en-US"/>
          </a:p>
        </p:txBody>
      </p:sp>
    </p:spTree>
    <p:extLst>
      <p:ext uri="{BB962C8B-B14F-4D97-AF65-F5344CB8AC3E}">
        <p14:creationId xmlns:p14="http://schemas.microsoft.com/office/powerpoint/2010/main" val="3098680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4964" y="130175"/>
            <a:ext cx="7772400" cy="1470025"/>
          </a:xfrm>
        </p:spPr>
        <p:txBody>
          <a:bodyPr/>
          <a:lstStyle/>
          <a:p>
            <a:r>
              <a:rPr lang="en-US" b="1" dirty="0" smtClean="0"/>
              <a:t>ONLINE SHOPPING SYSTEM</a:t>
            </a:r>
            <a:endParaRPr lang="en-US" b="1" dirty="0"/>
          </a:p>
        </p:txBody>
      </p:sp>
      <p:sp>
        <p:nvSpPr>
          <p:cNvPr id="3" name="Subtitle 2"/>
          <p:cNvSpPr>
            <a:spLocks noGrp="1"/>
          </p:cNvSpPr>
          <p:nvPr>
            <p:ph type="subTitle" idx="1"/>
          </p:nvPr>
        </p:nvSpPr>
        <p:spPr>
          <a:xfrm>
            <a:off x="304800" y="4343400"/>
            <a:ext cx="4267200" cy="1752600"/>
          </a:xfrm>
        </p:spPr>
        <p:txBody>
          <a:bodyPr>
            <a:normAutofit fontScale="85000" lnSpcReduction="10000"/>
          </a:bodyPr>
          <a:lstStyle/>
          <a:p>
            <a:pPr algn="l"/>
            <a:r>
              <a:rPr lang="en-US" dirty="0" smtClean="0"/>
              <a:t>SUBMITTED BY-</a:t>
            </a:r>
            <a:br>
              <a:rPr lang="en-US" dirty="0" smtClean="0"/>
            </a:br>
            <a:r>
              <a:rPr lang="en-US" dirty="0" smtClean="0"/>
              <a:t>ARPIT JAIN RIT2012082</a:t>
            </a:r>
          </a:p>
          <a:p>
            <a:pPr algn="l"/>
            <a:r>
              <a:rPr lang="en-US" dirty="0" smtClean="0"/>
              <a:t>DEEPANSHU RIT2012004</a:t>
            </a:r>
          </a:p>
          <a:p>
            <a:pPr algn="l"/>
            <a:r>
              <a:rPr lang="en-US" dirty="0" smtClean="0"/>
              <a:t>YASH AWASTHI RIT2012005</a:t>
            </a:r>
            <a:endParaRPr lang="en-US" dirty="0"/>
          </a:p>
        </p:txBody>
      </p:sp>
      <p:sp>
        <p:nvSpPr>
          <p:cNvPr id="4" name="Rectangle 3"/>
          <p:cNvSpPr/>
          <p:nvPr/>
        </p:nvSpPr>
        <p:spPr>
          <a:xfrm>
            <a:off x="5715000" y="4724400"/>
            <a:ext cx="2667000" cy="954107"/>
          </a:xfrm>
          <a:prstGeom prst="rect">
            <a:avLst/>
          </a:prstGeom>
        </p:spPr>
        <p:txBody>
          <a:bodyPr wrap="square">
            <a:spAutoFit/>
          </a:bodyPr>
          <a:lstStyle/>
          <a:p>
            <a:r>
              <a:rPr lang="en-US" sz="2800" dirty="0" smtClean="0"/>
              <a:t>GUIDED BY-</a:t>
            </a:r>
          </a:p>
          <a:p>
            <a:r>
              <a:rPr lang="en-US" sz="2800" dirty="0" smtClean="0"/>
              <a:t>DR.O.P.VYAS</a:t>
            </a:r>
            <a:endParaRPr lang="en-US" sz="2800" dirty="0"/>
          </a:p>
        </p:txBody>
      </p:sp>
      <p:pic>
        <p:nvPicPr>
          <p:cNvPr id="1026" name="Picture 2" descr="C:\Users\Yash\Pictures\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0589" y="2209800"/>
            <a:ext cx="1733550" cy="18192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95600" y="1338590"/>
            <a:ext cx="3572253" cy="523220"/>
          </a:xfrm>
          <a:prstGeom prst="rect">
            <a:avLst/>
          </a:prstGeom>
        </p:spPr>
        <p:txBody>
          <a:bodyPr wrap="square">
            <a:spAutoFit/>
          </a:bodyPr>
          <a:lstStyle/>
          <a:p>
            <a:r>
              <a:rPr lang="en-US" sz="2800" dirty="0" smtClean="0"/>
              <a:t>DBMS MINI PROJECT</a:t>
            </a:r>
            <a:endParaRPr lang="en-US" sz="2800" dirty="0"/>
          </a:p>
        </p:txBody>
      </p:sp>
    </p:spTree>
    <p:extLst>
      <p:ext uri="{BB962C8B-B14F-4D97-AF65-F5344CB8AC3E}">
        <p14:creationId xmlns:p14="http://schemas.microsoft.com/office/powerpoint/2010/main" val="125638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81000" y="152401"/>
            <a:ext cx="6172200" cy="990600"/>
          </a:xfrm>
        </p:spPr>
        <p:txBody>
          <a:bodyPr/>
          <a:lstStyle/>
          <a:p>
            <a:r>
              <a:rPr lang="en-US" dirty="0" smtClean="0"/>
              <a:t>NORMALIZED TABLES</a:t>
            </a:r>
            <a:endParaRPr lang="en-US" dirty="0"/>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942993165"/>
              </p:ext>
            </p:extLst>
          </p:nvPr>
        </p:nvGraphicFramePr>
        <p:xfrm>
          <a:off x="1066800" y="2306320"/>
          <a:ext cx="5867400" cy="741680"/>
        </p:xfrm>
        <a:graphic>
          <a:graphicData uri="http://schemas.openxmlformats.org/drawingml/2006/table">
            <a:tbl>
              <a:tblPr firstRow="1" bandRow="1">
                <a:tableStyleId>{69C7853C-536D-4A76-A0AE-DD22124D55A5}</a:tableStyleId>
              </a:tblPr>
              <a:tblGrid>
                <a:gridCol w="2933700"/>
                <a:gridCol w="2933700"/>
              </a:tblGrid>
              <a:tr h="370840">
                <a:tc>
                  <a:txBody>
                    <a:bodyPr/>
                    <a:lstStyle/>
                    <a:p>
                      <a:r>
                        <a:rPr lang="en-US" u="sng" dirty="0" smtClean="0"/>
                        <a:t>USERNAME</a:t>
                      </a:r>
                      <a:endParaRPr lang="en-US" u="sng" dirty="0"/>
                    </a:p>
                  </a:txBody>
                  <a:tcPr/>
                </a:tc>
                <a:tc>
                  <a:txBody>
                    <a:bodyPr/>
                    <a:lstStyle/>
                    <a:p>
                      <a:r>
                        <a:rPr lang="en-US" u="sng" dirty="0" smtClean="0"/>
                        <a:t>PASSWORD</a:t>
                      </a:r>
                      <a:endParaRPr lang="en-US" u="sng" dirty="0"/>
                    </a:p>
                  </a:txBody>
                  <a:tcPr/>
                </a:tc>
              </a:tr>
              <a:tr h="370840">
                <a:tc>
                  <a:txBody>
                    <a:bodyPr/>
                    <a:lstStyle/>
                    <a:p>
                      <a:endParaRPr lang="en-US" u="sng" dirty="0"/>
                    </a:p>
                  </a:txBody>
                  <a:tcPr/>
                </a:tc>
                <a:tc>
                  <a:txBody>
                    <a:bodyPr/>
                    <a:lstStyle/>
                    <a:p>
                      <a:endParaRPr lang="en-US" u="sng"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74988386"/>
              </p:ext>
            </p:extLst>
          </p:nvPr>
        </p:nvGraphicFramePr>
        <p:xfrm>
          <a:off x="990600" y="4682836"/>
          <a:ext cx="6096000" cy="741680"/>
        </p:xfrm>
        <a:graphic>
          <a:graphicData uri="http://schemas.openxmlformats.org/drawingml/2006/table">
            <a:tbl>
              <a:tblPr firstRow="1" bandRow="1">
                <a:tableStyleId>{F5AB1C69-6EDB-4FF4-983F-18BD219EF322}</a:tableStyleId>
              </a:tblPr>
              <a:tblGrid>
                <a:gridCol w="1524000"/>
                <a:gridCol w="1524000"/>
                <a:gridCol w="1524000"/>
                <a:gridCol w="1524000"/>
              </a:tblGrid>
              <a:tr h="370840">
                <a:tc>
                  <a:txBody>
                    <a:bodyPr/>
                    <a:lstStyle/>
                    <a:p>
                      <a:r>
                        <a:rPr lang="en-US" u="sng" dirty="0" smtClean="0"/>
                        <a:t>USERNAME</a:t>
                      </a:r>
                      <a:endParaRPr lang="en-US" u="sng" dirty="0"/>
                    </a:p>
                  </a:txBody>
                  <a:tcPr/>
                </a:tc>
                <a:tc>
                  <a:txBody>
                    <a:bodyPr/>
                    <a:lstStyle/>
                    <a:p>
                      <a:r>
                        <a:rPr lang="en-US" dirty="0" smtClean="0"/>
                        <a:t>NAME</a:t>
                      </a:r>
                      <a:endParaRPr lang="en-US" dirty="0"/>
                    </a:p>
                  </a:txBody>
                  <a:tcPr/>
                </a:tc>
                <a:tc>
                  <a:txBody>
                    <a:bodyPr/>
                    <a:lstStyle/>
                    <a:p>
                      <a:r>
                        <a:rPr lang="en-US" dirty="0" smtClean="0"/>
                        <a:t>EMAIL</a:t>
                      </a:r>
                      <a:endParaRPr lang="en-US" dirty="0"/>
                    </a:p>
                  </a:txBody>
                  <a:tcPr/>
                </a:tc>
                <a:tc>
                  <a:txBody>
                    <a:bodyPr/>
                    <a:lstStyle/>
                    <a:p>
                      <a:r>
                        <a:rPr lang="en-US" dirty="0" smtClean="0"/>
                        <a:t>PH_NO</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9" name="Subtitle 7"/>
          <p:cNvSpPr txBox="1">
            <a:spLocks/>
          </p:cNvSpPr>
          <p:nvPr/>
        </p:nvSpPr>
        <p:spPr>
          <a:xfrm>
            <a:off x="845127" y="3581400"/>
            <a:ext cx="5334000" cy="609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itchFamily="34" charset="0"/>
              <a:buChar char="•"/>
            </a:pPr>
            <a:r>
              <a:rPr lang="en-US" dirty="0" smtClean="0"/>
              <a:t>MEMBER</a:t>
            </a:r>
            <a:endParaRPr lang="en-US" dirty="0"/>
          </a:p>
        </p:txBody>
      </p:sp>
      <p:sp>
        <p:nvSpPr>
          <p:cNvPr id="10" name="Subtitle 7"/>
          <p:cNvSpPr txBox="1">
            <a:spLocks/>
          </p:cNvSpPr>
          <p:nvPr/>
        </p:nvSpPr>
        <p:spPr>
          <a:xfrm>
            <a:off x="838200" y="1295400"/>
            <a:ext cx="5334000" cy="609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itchFamily="34" charset="0"/>
              <a:buChar char="•"/>
            </a:pPr>
            <a:r>
              <a:rPr lang="en-US" dirty="0" smtClean="0"/>
              <a:t>LOGIN</a:t>
            </a:r>
            <a:endParaRPr lang="en-US" dirty="0"/>
          </a:p>
        </p:txBody>
      </p:sp>
    </p:spTree>
    <p:extLst>
      <p:ext uri="{BB962C8B-B14F-4D97-AF65-F5344CB8AC3E}">
        <p14:creationId xmlns:p14="http://schemas.microsoft.com/office/powerpoint/2010/main" val="184927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38401"/>
            <a:ext cx="4191000" cy="533399"/>
          </a:xfrm>
        </p:spPr>
        <p:txBody>
          <a:bodyPr>
            <a:normAutofit lnSpcReduction="10000"/>
          </a:bodyPr>
          <a:lstStyle/>
          <a:p>
            <a:r>
              <a:rPr lang="en-US" dirty="0"/>
              <a:t>PRODUCT</a:t>
            </a:r>
          </a:p>
        </p:txBody>
      </p:sp>
      <p:graphicFrame>
        <p:nvGraphicFramePr>
          <p:cNvPr id="4" name="Table 3"/>
          <p:cNvGraphicFramePr>
            <a:graphicFrameLocks noGrp="1"/>
          </p:cNvGraphicFramePr>
          <p:nvPr>
            <p:extLst>
              <p:ext uri="{D42A27DB-BD31-4B8C-83A1-F6EECF244321}">
                <p14:modId xmlns:p14="http://schemas.microsoft.com/office/powerpoint/2010/main" val="10853753"/>
              </p:ext>
            </p:extLst>
          </p:nvPr>
        </p:nvGraphicFramePr>
        <p:xfrm>
          <a:off x="762000" y="1447800"/>
          <a:ext cx="6096000" cy="741680"/>
        </p:xfrm>
        <a:graphic>
          <a:graphicData uri="http://schemas.openxmlformats.org/drawingml/2006/table">
            <a:tbl>
              <a:tblPr firstRow="1" bandRow="1">
                <a:tableStyleId>{F5AB1C69-6EDB-4FF4-983F-18BD219EF322}</a:tableStyleId>
              </a:tblPr>
              <a:tblGrid>
                <a:gridCol w="1524000"/>
                <a:gridCol w="1524000"/>
                <a:gridCol w="1524000"/>
                <a:gridCol w="1524000"/>
              </a:tblGrid>
              <a:tr h="370840">
                <a:tc>
                  <a:txBody>
                    <a:bodyPr/>
                    <a:lstStyle/>
                    <a:p>
                      <a:r>
                        <a:rPr lang="en-US" u="sng" dirty="0" smtClean="0"/>
                        <a:t>USERNAME</a:t>
                      </a:r>
                      <a:endParaRPr lang="en-US" u="sng" dirty="0"/>
                    </a:p>
                  </a:txBody>
                  <a:tcPr/>
                </a:tc>
                <a:tc>
                  <a:txBody>
                    <a:bodyPr/>
                    <a:lstStyle/>
                    <a:p>
                      <a:r>
                        <a:rPr lang="en-US" dirty="0" smtClean="0"/>
                        <a:t>NAME</a:t>
                      </a:r>
                      <a:endParaRPr lang="en-US" dirty="0"/>
                    </a:p>
                  </a:txBody>
                  <a:tcPr/>
                </a:tc>
                <a:tc>
                  <a:txBody>
                    <a:bodyPr/>
                    <a:lstStyle/>
                    <a:p>
                      <a:r>
                        <a:rPr lang="en-US" dirty="0" smtClean="0"/>
                        <a:t>EMAIL</a:t>
                      </a:r>
                      <a:endParaRPr lang="en-US" dirty="0"/>
                    </a:p>
                  </a:txBody>
                  <a:tcPr/>
                </a:tc>
                <a:tc>
                  <a:txBody>
                    <a:bodyPr/>
                    <a:lstStyle/>
                    <a:p>
                      <a:r>
                        <a:rPr lang="en-US" dirty="0" smtClean="0"/>
                        <a:t>PH_NO</a:t>
                      </a:r>
                      <a:endParaRPr lang="en-US" dirty="0"/>
                    </a:p>
                  </a:txBody>
                  <a:tcPr/>
                </a:tc>
              </a:tr>
              <a:tr h="370840">
                <a:tc>
                  <a:txBody>
                    <a:bodyPr/>
                    <a:lstStyle/>
                    <a:p>
                      <a:endParaRPr lang="en-US" u="sng"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5" name="Subtitle 7"/>
          <p:cNvSpPr txBox="1">
            <a:spLocks/>
          </p:cNvSpPr>
          <p:nvPr/>
        </p:nvSpPr>
        <p:spPr>
          <a:xfrm>
            <a:off x="304800" y="609600"/>
            <a:ext cx="5334000"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ADMIN</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282678293"/>
              </p:ext>
            </p:extLst>
          </p:nvPr>
        </p:nvGraphicFramePr>
        <p:xfrm>
          <a:off x="838200" y="3124200"/>
          <a:ext cx="7010400" cy="762000"/>
        </p:xfrm>
        <a:graphic>
          <a:graphicData uri="http://schemas.openxmlformats.org/drawingml/2006/table">
            <a:tbl>
              <a:tblPr firstRow="1" bandRow="1">
                <a:tableStyleId>{5C22544A-7EE6-4342-B048-85BDC9FD1C3A}</a:tableStyleId>
              </a:tblPr>
              <a:tblGrid>
                <a:gridCol w="1752600"/>
                <a:gridCol w="1752600"/>
                <a:gridCol w="1752600"/>
                <a:gridCol w="1752600"/>
              </a:tblGrid>
              <a:tr h="381000">
                <a:tc>
                  <a:txBody>
                    <a:bodyPr/>
                    <a:lstStyle/>
                    <a:p>
                      <a:r>
                        <a:rPr lang="en-US" u="sng" dirty="0" smtClean="0"/>
                        <a:t>PRO_ID</a:t>
                      </a:r>
                      <a:endParaRPr lang="en-US" u="sng" dirty="0"/>
                    </a:p>
                  </a:txBody>
                  <a:tcPr/>
                </a:tc>
                <a:tc>
                  <a:txBody>
                    <a:bodyPr/>
                    <a:lstStyle/>
                    <a:p>
                      <a:r>
                        <a:rPr lang="en-US" dirty="0" smtClean="0"/>
                        <a:t>PRO_NAME</a:t>
                      </a:r>
                      <a:endParaRPr lang="en-US" dirty="0"/>
                    </a:p>
                  </a:txBody>
                  <a:tcPr/>
                </a:tc>
                <a:tc>
                  <a:txBody>
                    <a:bodyPr/>
                    <a:lstStyle/>
                    <a:p>
                      <a:r>
                        <a:rPr lang="en-US" dirty="0" smtClean="0"/>
                        <a:t>QTY_LEFT</a:t>
                      </a:r>
                      <a:endParaRPr lang="en-US" dirty="0"/>
                    </a:p>
                  </a:txBody>
                  <a:tcPr/>
                </a:tc>
                <a:tc>
                  <a:txBody>
                    <a:bodyPr/>
                    <a:lstStyle/>
                    <a:p>
                      <a:r>
                        <a:rPr lang="en-US" dirty="0" smtClean="0"/>
                        <a:t>PRICE</a:t>
                      </a:r>
                      <a:endParaRPr lang="en-US" dirty="0"/>
                    </a:p>
                  </a:txBody>
                  <a:tcPr/>
                </a:tc>
              </a:tr>
              <a:tr h="381000">
                <a:tc>
                  <a:txBody>
                    <a:bodyPr/>
                    <a:lstStyle/>
                    <a:p>
                      <a:endParaRPr lang="en-US" u="sng"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10" name="Content Placeholder 2"/>
          <p:cNvSpPr txBox="1">
            <a:spLocks/>
          </p:cNvSpPr>
          <p:nvPr/>
        </p:nvSpPr>
        <p:spPr>
          <a:xfrm>
            <a:off x="457200" y="4267200"/>
            <a:ext cx="4191000" cy="53339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PRODUCT_CATEGORY</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094573301"/>
              </p:ext>
            </p:extLst>
          </p:nvPr>
        </p:nvGraphicFramePr>
        <p:xfrm>
          <a:off x="762000" y="5029200"/>
          <a:ext cx="6096000" cy="7416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u="sng" dirty="0" smtClean="0"/>
                        <a:t>CATEGORY_ID</a:t>
                      </a:r>
                      <a:endParaRPr lang="en-US" u="sng" dirty="0"/>
                    </a:p>
                  </a:txBody>
                  <a:tcPr/>
                </a:tc>
                <a:tc>
                  <a:txBody>
                    <a:bodyPr/>
                    <a:lstStyle/>
                    <a:p>
                      <a:r>
                        <a:rPr lang="en-US" u="none" dirty="0" smtClean="0"/>
                        <a:t>CATEGORY_NAME</a:t>
                      </a:r>
                      <a:endParaRPr lang="en-US" u="none" dirty="0"/>
                    </a:p>
                  </a:txBody>
                  <a:tcPr/>
                </a:tc>
              </a:tr>
              <a:tr h="370840">
                <a:tc>
                  <a:txBody>
                    <a:bodyPr/>
                    <a:lstStyle/>
                    <a:p>
                      <a:endParaRPr lang="en-US" u="sng" dirty="0"/>
                    </a:p>
                  </a:txBody>
                  <a:tcPr/>
                </a:tc>
                <a:tc>
                  <a:txBody>
                    <a:bodyPr/>
                    <a:lstStyle/>
                    <a:p>
                      <a:endParaRPr lang="en-US" u="none" dirty="0"/>
                    </a:p>
                  </a:txBody>
                  <a:tcPr/>
                </a:tc>
              </a:tr>
            </a:tbl>
          </a:graphicData>
        </a:graphic>
      </p:graphicFrame>
    </p:spTree>
    <p:extLst>
      <p:ext uri="{BB962C8B-B14F-4D97-AF65-F5344CB8AC3E}">
        <p14:creationId xmlns:p14="http://schemas.microsoft.com/office/powerpoint/2010/main" val="395746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39705439"/>
              </p:ext>
            </p:extLst>
          </p:nvPr>
        </p:nvGraphicFramePr>
        <p:xfrm>
          <a:off x="457200" y="1600200"/>
          <a:ext cx="8229600" cy="7416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u="sng" dirty="0" smtClean="0"/>
                        <a:t>CART_ID</a:t>
                      </a:r>
                      <a:endParaRPr lang="en-US" u="sng" dirty="0"/>
                    </a:p>
                  </a:txBody>
                  <a:tcPr/>
                </a:tc>
                <a:tc>
                  <a:txBody>
                    <a:bodyPr/>
                    <a:lstStyle/>
                    <a:p>
                      <a:r>
                        <a:rPr lang="en-US" u="sng" dirty="0" smtClean="0"/>
                        <a:t>PRO_ID</a:t>
                      </a:r>
                      <a:endParaRPr lang="en-US" u="sng" dirty="0"/>
                    </a:p>
                  </a:txBody>
                  <a:tcPr/>
                </a:tc>
                <a:tc>
                  <a:txBody>
                    <a:bodyPr/>
                    <a:lstStyle/>
                    <a:p>
                      <a:r>
                        <a:rPr lang="en-US" u="none" dirty="0" smtClean="0"/>
                        <a:t>QTY</a:t>
                      </a:r>
                      <a:endParaRPr lang="en-US" u="none" dirty="0"/>
                    </a:p>
                  </a:txBody>
                  <a:tcPr/>
                </a:tc>
              </a:tr>
              <a:tr h="370840">
                <a:tc>
                  <a:txBody>
                    <a:bodyPr/>
                    <a:lstStyle/>
                    <a:p>
                      <a:endParaRPr lang="en-US" u="sng" dirty="0"/>
                    </a:p>
                  </a:txBody>
                  <a:tcPr/>
                </a:tc>
                <a:tc>
                  <a:txBody>
                    <a:bodyPr/>
                    <a:lstStyle/>
                    <a:p>
                      <a:endParaRPr lang="en-US" u="sng" dirty="0"/>
                    </a:p>
                  </a:txBody>
                  <a:tcPr/>
                </a:tc>
                <a:tc>
                  <a:txBody>
                    <a:bodyPr/>
                    <a:lstStyle/>
                    <a:p>
                      <a:endParaRPr lang="en-US" u="none" dirty="0"/>
                    </a:p>
                  </a:txBody>
                  <a:tcPr/>
                </a:tc>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4256458532"/>
              </p:ext>
            </p:extLst>
          </p:nvPr>
        </p:nvGraphicFramePr>
        <p:xfrm>
          <a:off x="533400" y="3581400"/>
          <a:ext cx="8229600" cy="7416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u="sng" dirty="0" smtClean="0"/>
                        <a:t>ORDER_ID</a:t>
                      </a:r>
                      <a:endParaRPr lang="en-US" u="sng" dirty="0"/>
                    </a:p>
                  </a:txBody>
                  <a:tcPr/>
                </a:tc>
                <a:tc>
                  <a:txBody>
                    <a:bodyPr/>
                    <a:lstStyle/>
                    <a:p>
                      <a:r>
                        <a:rPr lang="en-US" dirty="0" smtClean="0"/>
                        <a:t>ORDER_DATE</a:t>
                      </a:r>
                      <a:endParaRPr lang="en-US" dirty="0"/>
                    </a:p>
                  </a:txBody>
                  <a:tcPr/>
                </a:tc>
                <a:tc>
                  <a:txBody>
                    <a:bodyPr/>
                    <a:lstStyle/>
                    <a:p>
                      <a:r>
                        <a:rPr lang="en-US" dirty="0" smtClean="0"/>
                        <a:t>ADDRESS</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6" name="Content Placeholder 2"/>
          <p:cNvSpPr txBox="1">
            <a:spLocks/>
          </p:cNvSpPr>
          <p:nvPr/>
        </p:nvSpPr>
        <p:spPr>
          <a:xfrm>
            <a:off x="609600" y="2705100"/>
            <a:ext cx="4191000" cy="53339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ORDERS</a:t>
            </a:r>
            <a:endParaRPr lang="en-US" dirty="0"/>
          </a:p>
        </p:txBody>
      </p:sp>
      <p:sp>
        <p:nvSpPr>
          <p:cNvPr id="7" name="Content Placeholder 2"/>
          <p:cNvSpPr txBox="1">
            <a:spLocks/>
          </p:cNvSpPr>
          <p:nvPr/>
        </p:nvSpPr>
        <p:spPr>
          <a:xfrm>
            <a:off x="609600" y="793172"/>
            <a:ext cx="4191000" cy="533399"/>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SHOPPING_CART</a:t>
            </a:r>
            <a:endParaRPr lang="en-US" dirty="0"/>
          </a:p>
        </p:txBody>
      </p:sp>
    </p:spTree>
    <p:extLst>
      <p:ext uri="{BB962C8B-B14F-4D97-AF65-F5344CB8AC3E}">
        <p14:creationId xmlns:p14="http://schemas.microsoft.com/office/powerpoint/2010/main" val="207321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98923" y="2967335"/>
            <a:ext cx="3746154" cy="923330"/>
          </a:xfrm>
          <a:prstGeom prst="rect">
            <a:avLst/>
          </a:prstGeom>
          <a:noFill/>
        </p:spPr>
        <p:txBody>
          <a:bodyPr wrap="none" lIns="91440" tIns="45720" rIns="91440" bIns="45720">
            <a:spAutoFit/>
          </a:bodyPr>
          <a:lstStyle/>
          <a:p>
            <a:pPr algn="ctr"/>
            <a:r>
              <a:rPr lang="en-US" sz="5400" b="1" cap="none" spc="100" dirty="0" smtClean="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rPr>
              <a:t>THANK YOU</a:t>
            </a:r>
            <a:endParaRPr lang="en-US" sz="5400" b="1" cap="none" spc="100" dirty="0">
              <a:ln w="18000">
                <a:solidFill>
                  <a:schemeClr val="accent1">
                    <a:satMod val="200000"/>
                    <a:tint val="72000"/>
                  </a:schemeClr>
                </a:solidFill>
                <a:prstDash val="solid"/>
              </a:ln>
              <a:solidFill>
                <a:schemeClr val="accent1">
                  <a:satMod val="280000"/>
                  <a:tint val="100000"/>
                  <a:alpha val="5700"/>
                </a:schemeClr>
              </a:solidFill>
              <a:effectLst>
                <a:outerShdw blurRad="25000" dist="20000" dir="16020000" algn="tl">
                  <a:schemeClr val="accent1">
                    <a:satMod val="200000"/>
                    <a:shade val="1000"/>
                    <a:alpha val="60000"/>
                  </a:schemeClr>
                </a:outerShdw>
              </a:effectLst>
            </a:endParaRPr>
          </a:p>
        </p:txBody>
      </p:sp>
    </p:spTree>
    <p:extLst>
      <p:ext uri="{BB962C8B-B14F-4D97-AF65-F5344CB8AC3E}">
        <p14:creationId xmlns:p14="http://schemas.microsoft.com/office/powerpoint/2010/main" val="139942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Develop an on-line shopping system for Metro Credit Union (MCU). MCU Provides many services and benefits to its members and all MTR Corporation staffs can be MCU members after registration. The MCU Online Shopping System has at least five key features: </a:t>
            </a:r>
            <a:endParaRPr lang="en-US" dirty="0" smtClean="0"/>
          </a:p>
          <a:p>
            <a:pPr marL="514350" indent="-514350">
              <a:buAutoNum type="arabicParenBoth"/>
            </a:pPr>
            <a:r>
              <a:rPr lang="en-US" dirty="0" smtClean="0"/>
              <a:t>To </a:t>
            </a:r>
            <a:r>
              <a:rPr lang="en-US" dirty="0"/>
              <a:t>provide the user friendly online shopping cart function to members to replace hardcopy ordering form; </a:t>
            </a:r>
            <a:endParaRPr lang="en-US" dirty="0" smtClean="0"/>
          </a:p>
          <a:p>
            <a:pPr marL="514350" indent="-514350">
              <a:buAutoNum type="arabicParenBoth"/>
            </a:pPr>
            <a:r>
              <a:rPr lang="en-US" dirty="0" smtClean="0"/>
              <a:t> </a:t>
            </a:r>
            <a:r>
              <a:rPr lang="en-US" dirty="0"/>
              <a:t>T</a:t>
            </a:r>
            <a:r>
              <a:rPr lang="en-US" dirty="0" smtClean="0"/>
              <a:t>o </a:t>
            </a:r>
            <a:r>
              <a:rPr lang="en-US" dirty="0"/>
              <a:t>store inventory and sales information in database to reduce the human mistakes, increase accuracy and enhance the flexibility of information processing; </a:t>
            </a:r>
            <a:endParaRPr lang="en-US" dirty="0" smtClean="0"/>
          </a:p>
          <a:p>
            <a:pPr marL="514350" indent="-514350">
              <a:buAutoNum type="arabicParenBoth"/>
            </a:pPr>
            <a:r>
              <a:rPr lang="en-US" dirty="0"/>
              <a:t>T</a:t>
            </a:r>
            <a:r>
              <a:rPr lang="en-US" dirty="0" smtClean="0"/>
              <a:t>o </a:t>
            </a:r>
            <a:r>
              <a:rPr lang="en-US" dirty="0"/>
              <a:t>provide an efficient inventory system which can help the MCU staffs to gain enough information to update the inventory; </a:t>
            </a:r>
            <a:endParaRPr lang="en-US" dirty="0" smtClean="0"/>
          </a:p>
          <a:p>
            <a:pPr marL="514350" indent="-514350">
              <a:buAutoNum type="arabicParenBoth"/>
            </a:pPr>
            <a:r>
              <a:rPr lang="en-US" dirty="0"/>
              <a:t>T</a:t>
            </a:r>
            <a:r>
              <a:rPr lang="en-US" dirty="0" smtClean="0"/>
              <a:t>o </a:t>
            </a:r>
            <a:r>
              <a:rPr lang="en-US" dirty="0"/>
              <a:t>be able to print invoices to members and print a set of summary reports for MCU’s internal usage</a:t>
            </a:r>
            <a:r>
              <a:rPr lang="en-US" dirty="0" smtClean="0"/>
              <a:t>; </a:t>
            </a:r>
          </a:p>
          <a:p>
            <a:pPr marL="514350" indent="-514350">
              <a:buAutoNum type="arabicParenBoth"/>
            </a:pPr>
            <a:r>
              <a:rPr lang="en-US" dirty="0"/>
              <a:t>T</a:t>
            </a:r>
            <a:r>
              <a:rPr lang="en-US" dirty="0" smtClean="0"/>
              <a:t>o </a:t>
            </a:r>
            <a:r>
              <a:rPr lang="en-US" dirty="0"/>
              <a:t>design the system that is easy to maintain and upgrade</a:t>
            </a:r>
            <a:r>
              <a:rPr lang="en-US" dirty="0" smtClean="0"/>
              <a:t>.</a:t>
            </a:r>
            <a:endParaRPr lang="en-US" dirty="0"/>
          </a:p>
        </p:txBody>
      </p:sp>
    </p:spTree>
    <p:extLst>
      <p:ext uri="{BB962C8B-B14F-4D97-AF65-F5344CB8AC3E}">
        <p14:creationId xmlns:p14="http://schemas.microsoft.com/office/powerpoint/2010/main" val="572801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19200" y="838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10" name="Rectangle 9"/>
          <p:cNvSpPr/>
          <p:nvPr/>
        </p:nvSpPr>
        <p:spPr>
          <a:xfrm>
            <a:off x="5715000" y="883227"/>
            <a:ext cx="1066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MEMBER</a:t>
            </a:r>
            <a:endParaRPr lang="en-US" dirty="0"/>
          </a:p>
        </p:txBody>
      </p:sp>
      <p:sp>
        <p:nvSpPr>
          <p:cNvPr id="11" name="Rectangle 10"/>
          <p:cNvSpPr/>
          <p:nvPr/>
        </p:nvSpPr>
        <p:spPr>
          <a:xfrm>
            <a:off x="5261263" y="2667000"/>
            <a:ext cx="1295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US" dirty="0"/>
          </a:p>
        </p:txBody>
      </p:sp>
      <p:sp>
        <p:nvSpPr>
          <p:cNvPr id="12" name="Flowchart: Decision 11"/>
          <p:cNvSpPr/>
          <p:nvPr/>
        </p:nvSpPr>
        <p:spPr>
          <a:xfrm>
            <a:off x="2971800" y="1340427"/>
            <a:ext cx="1752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SIGNUP</a:t>
            </a:r>
            <a:endParaRPr lang="en-US" sz="1600" dirty="0"/>
          </a:p>
        </p:txBody>
      </p:sp>
      <p:sp>
        <p:nvSpPr>
          <p:cNvPr id="13" name="Flowchart: Decision 12"/>
          <p:cNvSpPr/>
          <p:nvPr/>
        </p:nvSpPr>
        <p:spPr>
          <a:xfrm>
            <a:off x="2971800" y="426027"/>
            <a:ext cx="1752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SIGNUP</a:t>
            </a:r>
            <a:endParaRPr lang="en-US" sz="1600" dirty="0"/>
          </a:p>
        </p:txBody>
      </p:sp>
      <p:cxnSp>
        <p:nvCxnSpPr>
          <p:cNvPr id="15" name="Straight Connector 14"/>
          <p:cNvCxnSpPr>
            <a:stCxn id="9" idx="3"/>
          </p:cNvCxnSpPr>
          <p:nvPr/>
        </p:nvCxnSpPr>
        <p:spPr>
          <a:xfrm flipV="1">
            <a:off x="2362200" y="768927"/>
            <a:ext cx="609600" cy="2978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3" idx="3"/>
          </p:cNvCxnSpPr>
          <p:nvPr/>
        </p:nvCxnSpPr>
        <p:spPr>
          <a:xfrm>
            <a:off x="4724400" y="768927"/>
            <a:ext cx="990600" cy="367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12" idx="1"/>
          </p:cNvCxnSpPr>
          <p:nvPr/>
        </p:nvCxnSpPr>
        <p:spPr>
          <a:xfrm>
            <a:off x="1295400" y="1042554"/>
            <a:ext cx="1676400" cy="640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 idx="3"/>
          </p:cNvCxnSpPr>
          <p:nvPr/>
        </p:nvCxnSpPr>
        <p:spPr>
          <a:xfrm>
            <a:off x="4724400" y="1683327"/>
            <a:ext cx="1030429" cy="1074159"/>
          </a:xfrm>
          <a:prstGeom prst="line">
            <a:avLst/>
          </a:prstGeom>
        </p:spPr>
        <p:style>
          <a:lnRef idx="1">
            <a:schemeClr val="accent1"/>
          </a:lnRef>
          <a:fillRef idx="0">
            <a:schemeClr val="accent1"/>
          </a:fillRef>
          <a:effectRef idx="0">
            <a:schemeClr val="accent1"/>
          </a:effectRef>
          <a:fontRef idx="minor">
            <a:schemeClr val="tx1"/>
          </a:fontRef>
        </p:style>
      </p:cxnSp>
      <p:sp>
        <p:nvSpPr>
          <p:cNvPr id="36" name="Flowchart: Decision 35"/>
          <p:cNvSpPr/>
          <p:nvPr/>
        </p:nvSpPr>
        <p:spPr>
          <a:xfrm>
            <a:off x="5056907" y="1634836"/>
            <a:ext cx="1589810" cy="60613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UPDATES</a:t>
            </a:r>
            <a:endParaRPr lang="en-US" sz="1200" dirty="0"/>
          </a:p>
        </p:txBody>
      </p:sp>
      <p:cxnSp>
        <p:nvCxnSpPr>
          <p:cNvPr id="38" name="Straight Connector 37"/>
          <p:cNvCxnSpPr>
            <a:stCxn id="36" idx="2"/>
          </p:cNvCxnSpPr>
          <p:nvPr/>
        </p:nvCxnSpPr>
        <p:spPr>
          <a:xfrm>
            <a:off x="5851812" y="2240972"/>
            <a:ext cx="38100" cy="426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 idx="2"/>
            <a:endCxn id="36" idx="0"/>
          </p:cNvCxnSpPr>
          <p:nvPr/>
        </p:nvCxnSpPr>
        <p:spPr>
          <a:xfrm flipH="1">
            <a:off x="5851812" y="1340427"/>
            <a:ext cx="396588" cy="294409"/>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33400" y="5271654"/>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PRODUCT_CATEGORY</a:t>
            </a:r>
            <a:endParaRPr lang="en-US" sz="1400" dirty="0"/>
          </a:p>
        </p:txBody>
      </p:sp>
      <p:sp>
        <p:nvSpPr>
          <p:cNvPr id="51" name="Rectangle 50"/>
          <p:cNvSpPr/>
          <p:nvPr/>
        </p:nvSpPr>
        <p:spPr>
          <a:xfrm>
            <a:off x="4522643" y="5264726"/>
            <a:ext cx="1527463"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PRODUCT</a:t>
            </a:r>
            <a:endParaRPr lang="en-US" sz="1600" dirty="0"/>
          </a:p>
        </p:txBody>
      </p:sp>
      <p:sp>
        <p:nvSpPr>
          <p:cNvPr id="52" name="Flowchart: Decision 51"/>
          <p:cNvSpPr/>
          <p:nvPr/>
        </p:nvSpPr>
        <p:spPr>
          <a:xfrm>
            <a:off x="2949287" y="5153890"/>
            <a:ext cx="876300" cy="69272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HAS</a:t>
            </a:r>
            <a:endParaRPr lang="en-US" sz="1200" dirty="0"/>
          </a:p>
        </p:txBody>
      </p:sp>
      <p:cxnSp>
        <p:nvCxnSpPr>
          <p:cNvPr id="54" name="Straight Connector 53"/>
          <p:cNvCxnSpPr>
            <a:stCxn id="50" idx="3"/>
            <a:endCxn id="52" idx="1"/>
          </p:cNvCxnSpPr>
          <p:nvPr/>
        </p:nvCxnSpPr>
        <p:spPr>
          <a:xfrm>
            <a:off x="2362200" y="5500254"/>
            <a:ext cx="5870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51" idx="1"/>
          </p:cNvCxnSpPr>
          <p:nvPr/>
        </p:nvCxnSpPr>
        <p:spPr>
          <a:xfrm>
            <a:off x="3801775" y="5451762"/>
            <a:ext cx="720868" cy="1"/>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560493" y="3633359"/>
            <a:ext cx="1653887"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SHOPPING_CART</a:t>
            </a:r>
            <a:endParaRPr lang="en-US" sz="1600" dirty="0"/>
          </a:p>
        </p:txBody>
      </p:sp>
      <p:cxnSp>
        <p:nvCxnSpPr>
          <p:cNvPr id="60" name="Straight Connector 59"/>
          <p:cNvCxnSpPr>
            <a:endCxn id="61" idx="0"/>
          </p:cNvCxnSpPr>
          <p:nvPr/>
        </p:nvCxnSpPr>
        <p:spPr>
          <a:xfrm>
            <a:off x="4214380" y="4014359"/>
            <a:ext cx="1156420" cy="452214"/>
          </a:xfrm>
          <a:prstGeom prst="line">
            <a:avLst/>
          </a:prstGeom>
        </p:spPr>
        <p:style>
          <a:lnRef idx="1">
            <a:schemeClr val="accent1"/>
          </a:lnRef>
          <a:fillRef idx="0">
            <a:schemeClr val="accent1"/>
          </a:fillRef>
          <a:effectRef idx="0">
            <a:schemeClr val="accent1"/>
          </a:effectRef>
          <a:fontRef idx="minor">
            <a:schemeClr val="tx1"/>
          </a:fontRef>
        </p:style>
      </p:cxnSp>
      <p:sp>
        <p:nvSpPr>
          <p:cNvPr id="61" name="Flowchart: Decision 60"/>
          <p:cNvSpPr/>
          <p:nvPr/>
        </p:nvSpPr>
        <p:spPr>
          <a:xfrm>
            <a:off x="4752542" y="4466573"/>
            <a:ext cx="1236516"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HAS</a:t>
            </a:r>
            <a:endParaRPr lang="en-US" dirty="0"/>
          </a:p>
        </p:txBody>
      </p:sp>
      <p:cxnSp>
        <p:nvCxnSpPr>
          <p:cNvPr id="63" name="Straight Connector 62"/>
          <p:cNvCxnSpPr>
            <a:stCxn id="61" idx="2"/>
          </p:cNvCxnSpPr>
          <p:nvPr/>
        </p:nvCxnSpPr>
        <p:spPr>
          <a:xfrm>
            <a:off x="5370800" y="4923773"/>
            <a:ext cx="0" cy="394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a:endCxn id="76" idx="0"/>
          </p:cNvCxnSpPr>
          <p:nvPr/>
        </p:nvCxnSpPr>
        <p:spPr>
          <a:xfrm>
            <a:off x="6400800" y="1350818"/>
            <a:ext cx="1400175" cy="938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772400" y="2895600"/>
            <a:ext cx="0" cy="928259"/>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7086600" y="3823859"/>
            <a:ext cx="846534" cy="417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ORDER</a:t>
            </a:r>
            <a:endParaRPr lang="en-US" dirty="0"/>
          </a:p>
        </p:txBody>
      </p:sp>
      <p:sp>
        <p:nvSpPr>
          <p:cNvPr id="76" name="Flowchart: Decision 75"/>
          <p:cNvSpPr/>
          <p:nvPr/>
        </p:nvSpPr>
        <p:spPr>
          <a:xfrm>
            <a:off x="7067550" y="2289463"/>
            <a:ext cx="1466850" cy="60613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PLACES</a:t>
            </a:r>
            <a:endParaRPr lang="en-US" sz="1200" dirty="0"/>
          </a:p>
        </p:txBody>
      </p:sp>
      <p:sp>
        <p:nvSpPr>
          <p:cNvPr id="80" name="Flowchart: Decision 79"/>
          <p:cNvSpPr/>
          <p:nvPr/>
        </p:nvSpPr>
        <p:spPr>
          <a:xfrm>
            <a:off x="4724400" y="3570151"/>
            <a:ext cx="1676399" cy="64423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ADD DETAILS</a:t>
            </a:r>
            <a:endParaRPr lang="en-US" sz="1100" dirty="0"/>
          </a:p>
        </p:txBody>
      </p:sp>
      <p:cxnSp>
        <p:nvCxnSpPr>
          <p:cNvPr id="82" name="Straight Connector 81"/>
          <p:cNvCxnSpPr>
            <a:stCxn id="58" idx="3"/>
            <a:endCxn id="80" idx="1"/>
          </p:cNvCxnSpPr>
          <p:nvPr/>
        </p:nvCxnSpPr>
        <p:spPr>
          <a:xfrm>
            <a:off x="4214380" y="3823859"/>
            <a:ext cx="510020" cy="68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0" idx="3"/>
            <a:endCxn id="72" idx="1"/>
          </p:cNvCxnSpPr>
          <p:nvPr/>
        </p:nvCxnSpPr>
        <p:spPr>
          <a:xfrm>
            <a:off x="6400799" y="3892269"/>
            <a:ext cx="685801" cy="140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762001" y="3035444"/>
            <a:ext cx="4524374" cy="978915"/>
          </a:xfrm>
          <a:prstGeom prst="line">
            <a:avLst/>
          </a:prstGeom>
        </p:spPr>
        <p:style>
          <a:lnRef idx="1">
            <a:schemeClr val="accent1"/>
          </a:lnRef>
          <a:fillRef idx="0">
            <a:schemeClr val="accent1"/>
          </a:fillRef>
          <a:effectRef idx="0">
            <a:schemeClr val="accent1"/>
          </a:effectRef>
          <a:fontRef idx="minor">
            <a:schemeClr val="tx1"/>
          </a:fontRef>
        </p:style>
      </p:cxnSp>
      <p:sp>
        <p:nvSpPr>
          <p:cNvPr id="93" name="Flowchart: Decision 92"/>
          <p:cNvSpPr/>
          <p:nvPr/>
        </p:nvSpPr>
        <p:spPr>
          <a:xfrm>
            <a:off x="5194" y="4019554"/>
            <a:ext cx="1589810" cy="60613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UPDATES</a:t>
            </a:r>
            <a:endParaRPr lang="en-US" sz="1200" dirty="0"/>
          </a:p>
        </p:txBody>
      </p:sp>
      <p:cxnSp>
        <p:nvCxnSpPr>
          <p:cNvPr id="95" name="Straight Connector 94"/>
          <p:cNvCxnSpPr>
            <a:stCxn id="93" idx="2"/>
          </p:cNvCxnSpPr>
          <p:nvPr/>
        </p:nvCxnSpPr>
        <p:spPr>
          <a:xfrm>
            <a:off x="800099" y="4625690"/>
            <a:ext cx="3924301" cy="645964"/>
          </a:xfrm>
          <a:prstGeom prst="line">
            <a:avLst/>
          </a:prstGeom>
        </p:spPr>
        <p:style>
          <a:lnRef idx="1">
            <a:schemeClr val="accent1"/>
          </a:lnRef>
          <a:fillRef idx="0">
            <a:schemeClr val="accent1"/>
          </a:fillRef>
          <a:effectRef idx="0">
            <a:schemeClr val="accent1"/>
          </a:effectRef>
          <a:fontRef idx="minor">
            <a:schemeClr val="tx1"/>
          </a:fontRef>
        </p:style>
      </p:cxnSp>
      <p:sp>
        <p:nvSpPr>
          <p:cNvPr id="96" name="Flowchart: Decision 95"/>
          <p:cNvSpPr/>
          <p:nvPr/>
        </p:nvSpPr>
        <p:spPr>
          <a:xfrm>
            <a:off x="6934200" y="4923773"/>
            <a:ext cx="1585913" cy="71502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UPDATES</a:t>
            </a:r>
            <a:endParaRPr lang="en-US" sz="1600" dirty="0"/>
          </a:p>
        </p:txBody>
      </p:sp>
      <p:cxnSp>
        <p:nvCxnSpPr>
          <p:cNvPr id="98" name="Straight Connector 97"/>
          <p:cNvCxnSpPr>
            <a:endCxn id="96" idx="0"/>
          </p:cNvCxnSpPr>
          <p:nvPr/>
        </p:nvCxnSpPr>
        <p:spPr>
          <a:xfrm>
            <a:off x="7373432" y="4313421"/>
            <a:ext cx="353725" cy="610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96" idx="1"/>
          </p:cNvCxnSpPr>
          <p:nvPr/>
        </p:nvCxnSpPr>
        <p:spPr>
          <a:xfrm flipV="1">
            <a:off x="6050106" y="5281286"/>
            <a:ext cx="884094" cy="45789"/>
          </a:xfrm>
          <a:prstGeom prst="line">
            <a:avLst/>
          </a:prstGeom>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3177455" y="6192982"/>
            <a:ext cx="1081953"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smtClean="0"/>
              <a:t>PRO_ID</a:t>
            </a:r>
            <a:endParaRPr lang="en-US" sz="1400" u="sng" dirty="0"/>
          </a:p>
        </p:txBody>
      </p:sp>
      <p:sp>
        <p:nvSpPr>
          <p:cNvPr id="105" name="Oval 104"/>
          <p:cNvSpPr/>
          <p:nvPr/>
        </p:nvSpPr>
        <p:spPr>
          <a:xfrm>
            <a:off x="4522643" y="6128905"/>
            <a:ext cx="973281" cy="4745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PRO_NAME</a:t>
            </a:r>
            <a:endParaRPr lang="en-US" sz="1400" dirty="0"/>
          </a:p>
        </p:txBody>
      </p:sp>
      <p:sp>
        <p:nvSpPr>
          <p:cNvPr id="106" name="Oval 105"/>
          <p:cNvSpPr/>
          <p:nvPr/>
        </p:nvSpPr>
        <p:spPr>
          <a:xfrm>
            <a:off x="5754829" y="6175664"/>
            <a:ext cx="1044288"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QTY_LEFT</a:t>
            </a:r>
            <a:endParaRPr lang="en-US" sz="1050" dirty="0"/>
          </a:p>
        </p:txBody>
      </p:sp>
      <p:sp>
        <p:nvSpPr>
          <p:cNvPr id="107" name="Oval 106"/>
          <p:cNvSpPr/>
          <p:nvPr/>
        </p:nvSpPr>
        <p:spPr>
          <a:xfrm>
            <a:off x="7100887" y="6128905"/>
            <a:ext cx="1128713" cy="427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PRICE</a:t>
            </a:r>
            <a:endParaRPr lang="en-US" dirty="0"/>
          </a:p>
        </p:txBody>
      </p:sp>
      <p:cxnSp>
        <p:nvCxnSpPr>
          <p:cNvPr id="109" name="Straight Connector 108"/>
          <p:cNvCxnSpPr/>
          <p:nvPr/>
        </p:nvCxnSpPr>
        <p:spPr>
          <a:xfrm flipH="1">
            <a:off x="3848101" y="5638799"/>
            <a:ext cx="674542" cy="554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a:endCxn id="105" idx="0"/>
          </p:cNvCxnSpPr>
          <p:nvPr/>
        </p:nvCxnSpPr>
        <p:spPr>
          <a:xfrm flipH="1">
            <a:off x="5009284" y="5638799"/>
            <a:ext cx="47623" cy="490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a:endCxn id="106" idx="0"/>
          </p:cNvCxnSpPr>
          <p:nvPr/>
        </p:nvCxnSpPr>
        <p:spPr>
          <a:xfrm>
            <a:off x="5715000" y="5638799"/>
            <a:ext cx="561973" cy="536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p:cNvCxnSpPr>
            <a:endCxn id="107" idx="0"/>
          </p:cNvCxnSpPr>
          <p:nvPr/>
        </p:nvCxnSpPr>
        <p:spPr>
          <a:xfrm>
            <a:off x="6050106" y="5638799"/>
            <a:ext cx="1615138" cy="490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533400" y="5728854"/>
            <a:ext cx="228600" cy="400051"/>
          </a:xfrm>
          <a:prstGeom prst="line">
            <a:avLst/>
          </a:prstGeom>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76200" y="6125442"/>
            <a:ext cx="1143000" cy="427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t>CATEGORY_ID</a:t>
            </a:r>
            <a:endParaRPr lang="en-US" sz="1100" u="sng" dirty="0"/>
          </a:p>
        </p:txBody>
      </p:sp>
      <p:sp>
        <p:nvSpPr>
          <p:cNvPr id="127" name="Oval 126"/>
          <p:cNvSpPr/>
          <p:nvPr/>
        </p:nvSpPr>
        <p:spPr>
          <a:xfrm>
            <a:off x="1409700" y="6096001"/>
            <a:ext cx="1354283" cy="477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CATEGORY_NAME</a:t>
            </a:r>
            <a:endParaRPr lang="en-US" sz="1400" dirty="0"/>
          </a:p>
        </p:txBody>
      </p:sp>
      <p:sp>
        <p:nvSpPr>
          <p:cNvPr id="128" name="Oval 127"/>
          <p:cNvSpPr/>
          <p:nvPr/>
        </p:nvSpPr>
        <p:spPr>
          <a:xfrm>
            <a:off x="5286374" y="161927"/>
            <a:ext cx="1579417" cy="60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t>USERNAME</a:t>
            </a:r>
            <a:endParaRPr lang="en-US" sz="1100" u="sng" dirty="0"/>
          </a:p>
        </p:txBody>
      </p:sp>
      <p:sp>
        <p:nvSpPr>
          <p:cNvPr id="129" name="Oval 128"/>
          <p:cNvSpPr/>
          <p:nvPr/>
        </p:nvSpPr>
        <p:spPr>
          <a:xfrm>
            <a:off x="7086600" y="197427"/>
            <a:ext cx="990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email</a:t>
            </a:r>
            <a:endParaRPr lang="en-US" dirty="0"/>
          </a:p>
        </p:txBody>
      </p:sp>
      <p:sp>
        <p:nvSpPr>
          <p:cNvPr id="130" name="Oval 129"/>
          <p:cNvSpPr/>
          <p:nvPr/>
        </p:nvSpPr>
        <p:spPr>
          <a:xfrm>
            <a:off x="7199709" y="690127"/>
            <a:ext cx="1202532" cy="607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Ph_NO</a:t>
            </a:r>
            <a:endParaRPr lang="en-US" sz="1600" dirty="0"/>
          </a:p>
        </p:txBody>
      </p:sp>
      <p:sp>
        <p:nvSpPr>
          <p:cNvPr id="131" name="Oval 130"/>
          <p:cNvSpPr/>
          <p:nvPr/>
        </p:nvSpPr>
        <p:spPr>
          <a:xfrm>
            <a:off x="7331868" y="1487631"/>
            <a:ext cx="1202532" cy="332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NAME</a:t>
            </a:r>
            <a:endParaRPr lang="en-US" sz="1600" dirty="0"/>
          </a:p>
        </p:txBody>
      </p:sp>
      <p:cxnSp>
        <p:nvCxnSpPr>
          <p:cNvPr id="133" name="Straight Connector 132"/>
          <p:cNvCxnSpPr/>
          <p:nvPr/>
        </p:nvCxnSpPr>
        <p:spPr>
          <a:xfrm>
            <a:off x="6134100" y="693377"/>
            <a:ext cx="228600" cy="379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a:endCxn id="129" idx="3"/>
          </p:cNvCxnSpPr>
          <p:nvPr/>
        </p:nvCxnSpPr>
        <p:spPr>
          <a:xfrm flipV="1">
            <a:off x="6646717" y="587672"/>
            <a:ext cx="584953" cy="295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0" idx="3"/>
          </p:cNvCxnSpPr>
          <p:nvPr/>
        </p:nvCxnSpPr>
        <p:spPr>
          <a:xfrm flipV="1">
            <a:off x="6781800" y="994062"/>
            <a:ext cx="550068" cy="117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31" idx="1"/>
          </p:cNvCxnSpPr>
          <p:nvPr/>
        </p:nvCxnSpPr>
        <p:spPr>
          <a:xfrm>
            <a:off x="6857675" y="1295400"/>
            <a:ext cx="650300" cy="240926"/>
          </a:xfrm>
          <a:prstGeom prst="line">
            <a:avLst/>
          </a:prstGeom>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2133600" y="2150486"/>
            <a:ext cx="1321377" cy="60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u="sng" dirty="0" smtClean="0"/>
              <a:t>USERNAME</a:t>
            </a:r>
            <a:endParaRPr lang="en-US" sz="1100" u="sng" dirty="0"/>
          </a:p>
        </p:txBody>
      </p:sp>
      <p:sp>
        <p:nvSpPr>
          <p:cNvPr id="145" name="Oval 144"/>
          <p:cNvSpPr/>
          <p:nvPr/>
        </p:nvSpPr>
        <p:spPr>
          <a:xfrm>
            <a:off x="3871048" y="2041813"/>
            <a:ext cx="990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email</a:t>
            </a:r>
            <a:endParaRPr lang="en-US" dirty="0"/>
          </a:p>
        </p:txBody>
      </p:sp>
      <p:sp>
        <p:nvSpPr>
          <p:cNvPr id="146" name="Oval 145"/>
          <p:cNvSpPr/>
          <p:nvPr/>
        </p:nvSpPr>
        <p:spPr>
          <a:xfrm>
            <a:off x="6170900" y="3403896"/>
            <a:ext cx="1202532" cy="332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NAME</a:t>
            </a:r>
            <a:endParaRPr lang="en-US" sz="1600" dirty="0"/>
          </a:p>
        </p:txBody>
      </p:sp>
      <p:sp>
        <p:nvSpPr>
          <p:cNvPr id="147" name="Oval 146"/>
          <p:cNvSpPr/>
          <p:nvPr/>
        </p:nvSpPr>
        <p:spPr>
          <a:xfrm>
            <a:off x="2729347" y="2883477"/>
            <a:ext cx="1252861" cy="3039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Ph_NO</a:t>
            </a:r>
            <a:endParaRPr lang="en-US" sz="1600" dirty="0"/>
          </a:p>
        </p:txBody>
      </p:sp>
      <p:cxnSp>
        <p:nvCxnSpPr>
          <p:cNvPr id="149" name="Straight Connector 148"/>
          <p:cNvCxnSpPr>
            <a:endCxn id="145" idx="5"/>
          </p:cNvCxnSpPr>
          <p:nvPr/>
        </p:nvCxnSpPr>
        <p:spPr>
          <a:xfrm flipH="1" flipV="1">
            <a:off x="4716578" y="2432058"/>
            <a:ext cx="569797" cy="234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3355777" y="2499013"/>
            <a:ext cx="1995974" cy="303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Straight Connector 155"/>
          <p:cNvCxnSpPr>
            <a:stCxn id="147" idx="6"/>
            <a:endCxn id="11" idx="1"/>
          </p:cNvCxnSpPr>
          <p:nvPr/>
        </p:nvCxnSpPr>
        <p:spPr>
          <a:xfrm flipV="1">
            <a:off x="3982208" y="2895600"/>
            <a:ext cx="1279055" cy="139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Straight Connector 157"/>
          <p:cNvCxnSpPr>
            <a:endCxn id="146" idx="0"/>
          </p:cNvCxnSpPr>
          <p:nvPr/>
        </p:nvCxnSpPr>
        <p:spPr>
          <a:xfrm>
            <a:off x="6556663" y="3035445"/>
            <a:ext cx="215503" cy="368451"/>
          </a:xfrm>
          <a:prstGeom prst="line">
            <a:avLst/>
          </a:prstGeom>
        </p:spPr>
        <p:style>
          <a:lnRef idx="1">
            <a:schemeClr val="accent1"/>
          </a:lnRef>
          <a:fillRef idx="0">
            <a:schemeClr val="accent1"/>
          </a:fillRef>
          <a:effectRef idx="0">
            <a:schemeClr val="accent1"/>
          </a:effectRef>
          <a:fontRef idx="minor">
            <a:schemeClr val="tx1"/>
          </a:fontRef>
        </p:style>
      </p:cxnSp>
      <p:sp>
        <p:nvSpPr>
          <p:cNvPr id="159" name="Oval 158"/>
          <p:cNvSpPr/>
          <p:nvPr/>
        </p:nvSpPr>
        <p:spPr>
          <a:xfrm>
            <a:off x="363682" y="1530929"/>
            <a:ext cx="1517073" cy="60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smtClean="0"/>
              <a:t>USERNAME</a:t>
            </a:r>
            <a:endParaRPr lang="en-US" sz="1600" u="sng" dirty="0"/>
          </a:p>
        </p:txBody>
      </p:sp>
      <p:sp>
        <p:nvSpPr>
          <p:cNvPr id="160" name="Oval 159"/>
          <p:cNvSpPr/>
          <p:nvPr/>
        </p:nvSpPr>
        <p:spPr>
          <a:xfrm>
            <a:off x="311727" y="157016"/>
            <a:ext cx="1828800" cy="5380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PASSWORD</a:t>
            </a:r>
            <a:endParaRPr lang="en-US" sz="1600" dirty="0"/>
          </a:p>
        </p:txBody>
      </p:sp>
      <p:cxnSp>
        <p:nvCxnSpPr>
          <p:cNvPr id="162" name="Straight Connector 161"/>
          <p:cNvCxnSpPr>
            <a:endCxn id="9" idx="0"/>
          </p:cNvCxnSpPr>
          <p:nvPr/>
        </p:nvCxnSpPr>
        <p:spPr>
          <a:xfrm>
            <a:off x="1595004" y="693377"/>
            <a:ext cx="195696" cy="144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4" name="Straight Connector 163"/>
          <p:cNvCxnSpPr>
            <a:endCxn id="159" idx="0"/>
          </p:cNvCxnSpPr>
          <p:nvPr/>
        </p:nvCxnSpPr>
        <p:spPr>
          <a:xfrm flipH="1">
            <a:off x="1122219" y="1297997"/>
            <a:ext cx="472785" cy="232932"/>
          </a:xfrm>
          <a:prstGeom prst="line">
            <a:avLst/>
          </a:prstGeom>
        </p:spPr>
        <p:style>
          <a:lnRef idx="1">
            <a:schemeClr val="accent1"/>
          </a:lnRef>
          <a:fillRef idx="0">
            <a:schemeClr val="accent1"/>
          </a:fillRef>
          <a:effectRef idx="0">
            <a:schemeClr val="accent1"/>
          </a:effectRef>
          <a:fontRef idx="minor">
            <a:schemeClr val="tx1"/>
          </a:fontRef>
        </p:style>
      </p:cxnSp>
      <p:sp>
        <p:nvSpPr>
          <p:cNvPr id="174" name="Oval 173"/>
          <p:cNvSpPr/>
          <p:nvPr/>
        </p:nvSpPr>
        <p:spPr>
          <a:xfrm>
            <a:off x="1695233" y="4127033"/>
            <a:ext cx="890588" cy="5681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smtClean="0"/>
              <a:t>CART_ID</a:t>
            </a:r>
            <a:endParaRPr lang="en-US" sz="1400" u="sng" dirty="0"/>
          </a:p>
        </p:txBody>
      </p:sp>
      <p:sp>
        <p:nvSpPr>
          <p:cNvPr id="175" name="Oval 174"/>
          <p:cNvSpPr/>
          <p:nvPr/>
        </p:nvSpPr>
        <p:spPr>
          <a:xfrm>
            <a:off x="2560494" y="4466573"/>
            <a:ext cx="1118268"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smtClean="0"/>
              <a:t>PRO_ID</a:t>
            </a:r>
            <a:endParaRPr lang="en-US" sz="1400" u="sng" dirty="0"/>
          </a:p>
        </p:txBody>
      </p:sp>
      <p:sp>
        <p:nvSpPr>
          <p:cNvPr id="176" name="Oval 175"/>
          <p:cNvSpPr/>
          <p:nvPr/>
        </p:nvSpPr>
        <p:spPr>
          <a:xfrm>
            <a:off x="3831650" y="4313421"/>
            <a:ext cx="742192" cy="4820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QTY</a:t>
            </a:r>
            <a:endParaRPr lang="en-US" sz="1600" dirty="0"/>
          </a:p>
        </p:txBody>
      </p:sp>
      <p:cxnSp>
        <p:nvCxnSpPr>
          <p:cNvPr id="178" name="Straight Connector 177"/>
          <p:cNvCxnSpPr/>
          <p:nvPr/>
        </p:nvCxnSpPr>
        <p:spPr>
          <a:xfrm flipH="1">
            <a:off x="2362200" y="4032542"/>
            <a:ext cx="293543" cy="94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p:cNvCxnSpPr>
            <a:endCxn id="175" idx="0"/>
          </p:cNvCxnSpPr>
          <p:nvPr/>
        </p:nvCxnSpPr>
        <p:spPr>
          <a:xfrm flipH="1">
            <a:off x="3119628" y="4032543"/>
            <a:ext cx="57827" cy="434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p:cNvCxnSpPr>
            <a:endCxn id="176" idx="0"/>
          </p:cNvCxnSpPr>
          <p:nvPr/>
        </p:nvCxnSpPr>
        <p:spPr>
          <a:xfrm>
            <a:off x="3678762" y="4014359"/>
            <a:ext cx="523984" cy="299062"/>
          </a:xfrm>
          <a:prstGeom prst="line">
            <a:avLst/>
          </a:prstGeom>
        </p:spPr>
        <p:style>
          <a:lnRef idx="1">
            <a:schemeClr val="accent1"/>
          </a:lnRef>
          <a:fillRef idx="0">
            <a:schemeClr val="accent1"/>
          </a:fillRef>
          <a:effectRef idx="0">
            <a:schemeClr val="accent1"/>
          </a:effectRef>
          <a:fontRef idx="minor">
            <a:schemeClr val="tx1"/>
          </a:fontRef>
        </p:style>
      </p:cxnSp>
      <p:sp>
        <p:nvSpPr>
          <p:cNvPr id="184" name="Oval 183"/>
          <p:cNvSpPr/>
          <p:nvPr/>
        </p:nvSpPr>
        <p:spPr>
          <a:xfrm>
            <a:off x="7933134" y="3009034"/>
            <a:ext cx="1044179" cy="3948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u="sng" dirty="0" smtClean="0"/>
              <a:t>ORDER_ID</a:t>
            </a:r>
            <a:endParaRPr lang="en-US" sz="1000" u="sng" dirty="0"/>
          </a:p>
        </p:txBody>
      </p:sp>
      <p:sp>
        <p:nvSpPr>
          <p:cNvPr id="185" name="Oval 184"/>
          <p:cNvSpPr/>
          <p:nvPr/>
        </p:nvSpPr>
        <p:spPr>
          <a:xfrm>
            <a:off x="8118331" y="3690620"/>
            <a:ext cx="914400" cy="477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ORDER_DATE</a:t>
            </a:r>
            <a:endParaRPr lang="en-US" sz="1000" dirty="0"/>
          </a:p>
        </p:txBody>
      </p:sp>
      <p:sp>
        <p:nvSpPr>
          <p:cNvPr id="186" name="Oval 185"/>
          <p:cNvSpPr/>
          <p:nvPr/>
        </p:nvSpPr>
        <p:spPr>
          <a:xfrm>
            <a:off x="8118330" y="4466573"/>
            <a:ext cx="1025669" cy="6546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ADDRESS</a:t>
            </a:r>
            <a:endParaRPr lang="en-US" dirty="0"/>
          </a:p>
        </p:txBody>
      </p:sp>
      <p:cxnSp>
        <p:nvCxnSpPr>
          <p:cNvPr id="188" name="Straight Connector 187"/>
          <p:cNvCxnSpPr/>
          <p:nvPr/>
        </p:nvCxnSpPr>
        <p:spPr>
          <a:xfrm flipV="1">
            <a:off x="7933134" y="3359729"/>
            <a:ext cx="296466" cy="464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p:cNvCxnSpPr>
            <a:endCxn id="186" idx="1"/>
          </p:cNvCxnSpPr>
          <p:nvPr/>
        </p:nvCxnSpPr>
        <p:spPr>
          <a:xfrm>
            <a:off x="7727157" y="4240466"/>
            <a:ext cx="541379" cy="321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p:cNvCxnSpPr>
            <a:stCxn id="72" idx="3"/>
            <a:endCxn id="185" idx="2"/>
          </p:cNvCxnSpPr>
          <p:nvPr/>
        </p:nvCxnSpPr>
        <p:spPr>
          <a:xfrm flipV="1">
            <a:off x="7933134" y="3929611"/>
            <a:ext cx="185197" cy="102932"/>
          </a:xfrm>
          <a:prstGeom prst="line">
            <a:avLst/>
          </a:prstGeom>
        </p:spPr>
        <p:style>
          <a:lnRef idx="1">
            <a:schemeClr val="accent1"/>
          </a:lnRef>
          <a:fillRef idx="0">
            <a:schemeClr val="accent1"/>
          </a:fillRef>
          <a:effectRef idx="0">
            <a:schemeClr val="accent1"/>
          </a:effectRef>
          <a:fontRef idx="minor">
            <a:schemeClr val="tx1"/>
          </a:fontRef>
        </p:style>
      </p:cxnSp>
      <p:sp>
        <p:nvSpPr>
          <p:cNvPr id="195" name="Oval 194"/>
          <p:cNvSpPr/>
          <p:nvPr/>
        </p:nvSpPr>
        <p:spPr>
          <a:xfrm>
            <a:off x="76200" y="3187412"/>
            <a:ext cx="1046019" cy="4459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ADD ITEM</a:t>
            </a:r>
            <a:endParaRPr lang="en-US" sz="1600" dirty="0"/>
          </a:p>
        </p:txBody>
      </p:sp>
      <p:sp>
        <p:nvSpPr>
          <p:cNvPr id="196" name="Oval 195"/>
          <p:cNvSpPr/>
          <p:nvPr/>
        </p:nvSpPr>
        <p:spPr>
          <a:xfrm>
            <a:off x="1295400" y="3124201"/>
            <a:ext cx="1066800" cy="445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DELETE ITEM</a:t>
            </a:r>
            <a:endParaRPr lang="en-US" sz="1400" dirty="0"/>
          </a:p>
        </p:txBody>
      </p:sp>
      <p:cxnSp>
        <p:nvCxnSpPr>
          <p:cNvPr id="198" name="Straight Connector 197"/>
          <p:cNvCxnSpPr>
            <a:stCxn id="93" idx="0"/>
            <a:endCxn id="195" idx="3"/>
          </p:cNvCxnSpPr>
          <p:nvPr/>
        </p:nvCxnSpPr>
        <p:spPr>
          <a:xfrm flipH="1" flipV="1">
            <a:off x="229386" y="3568052"/>
            <a:ext cx="570713" cy="451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p:cNvCxnSpPr>
            <a:stCxn id="93" idx="0"/>
            <a:endCxn id="196" idx="3"/>
          </p:cNvCxnSpPr>
          <p:nvPr/>
        </p:nvCxnSpPr>
        <p:spPr>
          <a:xfrm flipV="1">
            <a:off x="800099" y="3504843"/>
            <a:ext cx="651530" cy="51471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5816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l"/>
            <a:r>
              <a:rPr lang="en-US" b="1" dirty="0" smtClean="0"/>
              <a:t>ENTITIES</a:t>
            </a:r>
            <a:endParaRPr lang="en-US" b="1" dirty="0"/>
          </a:p>
        </p:txBody>
      </p:sp>
      <p:sp>
        <p:nvSpPr>
          <p:cNvPr id="3" name="Content Placeholder 2"/>
          <p:cNvSpPr>
            <a:spLocks noGrp="1"/>
          </p:cNvSpPr>
          <p:nvPr>
            <p:ph idx="1"/>
          </p:nvPr>
        </p:nvSpPr>
        <p:spPr/>
        <p:txBody>
          <a:bodyPr/>
          <a:lstStyle/>
          <a:p>
            <a:r>
              <a:rPr lang="en-US" dirty="0" smtClean="0"/>
              <a:t>LOGIN</a:t>
            </a:r>
          </a:p>
          <a:p>
            <a:r>
              <a:rPr lang="en-US" dirty="0" smtClean="0"/>
              <a:t>MEMBER</a:t>
            </a:r>
          </a:p>
          <a:p>
            <a:r>
              <a:rPr lang="en-US" dirty="0" smtClean="0"/>
              <a:t>ADMIN</a:t>
            </a:r>
          </a:p>
          <a:p>
            <a:r>
              <a:rPr lang="en-US" dirty="0" smtClean="0"/>
              <a:t>SHOPPING_CART</a:t>
            </a:r>
          </a:p>
          <a:p>
            <a:r>
              <a:rPr lang="en-US" dirty="0" smtClean="0"/>
              <a:t>ORDERS</a:t>
            </a:r>
          </a:p>
          <a:p>
            <a:r>
              <a:rPr lang="en-US" dirty="0" smtClean="0"/>
              <a:t>PRODUCT</a:t>
            </a:r>
          </a:p>
          <a:p>
            <a:r>
              <a:rPr lang="en-US" dirty="0" smtClean="0"/>
              <a:t>PRODUCT_CATEGORY</a:t>
            </a:r>
            <a:endParaRPr lang="en-US" dirty="0"/>
          </a:p>
        </p:txBody>
      </p:sp>
    </p:spTree>
    <p:extLst>
      <p:ext uri="{BB962C8B-B14F-4D97-AF65-F5344CB8AC3E}">
        <p14:creationId xmlns:p14="http://schemas.microsoft.com/office/powerpoint/2010/main" val="147285003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dirty="0" smtClean="0"/>
              <a:t>ATTRIBUTES</a:t>
            </a:r>
            <a:endParaRPr lang="en-US" b="1" u="sng" dirty="0"/>
          </a:p>
        </p:txBody>
      </p:sp>
      <p:sp>
        <p:nvSpPr>
          <p:cNvPr id="3" name="Content Placeholder 2"/>
          <p:cNvSpPr>
            <a:spLocks noGrp="1"/>
          </p:cNvSpPr>
          <p:nvPr>
            <p:ph idx="1"/>
          </p:nvPr>
        </p:nvSpPr>
        <p:spPr/>
        <p:txBody>
          <a:bodyPr>
            <a:normAutofit lnSpcReduction="10000"/>
          </a:bodyPr>
          <a:lstStyle/>
          <a:p>
            <a:pPr>
              <a:buFont typeface="Courier New" pitchFamily="49" charset="0"/>
              <a:buChar char="o"/>
            </a:pPr>
            <a:r>
              <a:rPr lang="en-US" b="1" dirty="0" smtClean="0"/>
              <a:t>LOGIN</a:t>
            </a:r>
            <a:r>
              <a:rPr lang="en-US" dirty="0" smtClean="0"/>
              <a:t> </a:t>
            </a:r>
          </a:p>
          <a:p>
            <a:r>
              <a:rPr lang="en-US" u="sng" dirty="0" smtClean="0"/>
              <a:t>Username</a:t>
            </a:r>
          </a:p>
          <a:p>
            <a:r>
              <a:rPr lang="en-US" dirty="0" smtClean="0"/>
              <a:t>Password</a:t>
            </a:r>
          </a:p>
          <a:p>
            <a:pPr>
              <a:buFont typeface="Courier New" pitchFamily="49" charset="0"/>
              <a:buChar char="o"/>
            </a:pPr>
            <a:r>
              <a:rPr lang="en-US" b="1" dirty="0" smtClean="0"/>
              <a:t>MEMBER</a:t>
            </a:r>
          </a:p>
          <a:p>
            <a:r>
              <a:rPr lang="en-US" u="sng" dirty="0" smtClean="0"/>
              <a:t>Username</a:t>
            </a:r>
          </a:p>
          <a:p>
            <a:r>
              <a:rPr lang="en-US" dirty="0" smtClean="0"/>
              <a:t>Name</a:t>
            </a:r>
          </a:p>
          <a:p>
            <a:r>
              <a:rPr lang="en-US" dirty="0" smtClean="0"/>
              <a:t>Email</a:t>
            </a:r>
          </a:p>
          <a:p>
            <a:r>
              <a:rPr lang="en-US" dirty="0" smtClean="0"/>
              <a:t>Ph_no</a:t>
            </a:r>
          </a:p>
          <a:p>
            <a:endParaRPr lang="en-US" dirty="0"/>
          </a:p>
        </p:txBody>
      </p:sp>
    </p:spTree>
    <p:extLst>
      <p:ext uri="{BB962C8B-B14F-4D97-AF65-F5344CB8AC3E}">
        <p14:creationId xmlns:p14="http://schemas.microsoft.com/office/powerpoint/2010/main" val="419284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Contd..</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buFont typeface="Courier New" pitchFamily="49" charset="0"/>
              <a:buChar char="o"/>
            </a:pPr>
            <a:r>
              <a:rPr lang="en-US" b="1" dirty="0" smtClean="0"/>
              <a:t>ADMIN</a:t>
            </a:r>
          </a:p>
          <a:p>
            <a:r>
              <a:rPr lang="en-US" u="sng" dirty="0" smtClean="0"/>
              <a:t>Username</a:t>
            </a:r>
          </a:p>
          <a:p>
            <a:r>
              <a:rPr lang="en-US" dirty="0" smtClean="0"/>
              <a:t>Name</a:t>
            </a:r>
          </a:p>
          <a:p>
            <a:r>
              <a:rPr lang="en-US" dirty="0" smtClean="0"/>
              <a:t>Email</a:t>
            </a:r>
          </a:p>
          <a:p>
            <a:r>
              <a:rPr lang="en-US" dirty="0" smtClean="0"/>
              <a:t>Ph_no</a:t>
            </a:r>
          </a:p>
          <a:p>
            <a:pPr>
              <a:buFont typeface="Courier New" pitchFamily="49" charset="0"/>
              <a:buChar char="o"/>
            </a:pPr>
            <a:r>
              <a:rPr lang="en-US" b="1" dirty="0"/>
              <a:t>SHOPPING_CART</a:t>
            </a:r>
          </a:p>
          <a:p>
            <a:r>
              <a:rPr lang="en-US" u="sng" dirty="0" smtClean="0"/>
              <a:t>Cart_id</a:t>
            </a:r>
          </a:p>
          <a:p>
            <a:r>
              <a:rPr lang="en-US" u="sng" dirty="0" smtClean="0"/>
              <a:t>Pro_id</a:t>
            </a:r>
          </a:p>
          <a:p>
            <a:r>
              <a:rPr lang="en-US" dirty="0" smtClean="0"/>
              <a:t>Qty</a:t>
            </a:r>
          </a:p>
          <a:p>
            <a:endParaRPr lang="en-US" dirty="0"/>
          </a:p>
        </p:txBody>
      </p:sp>
    </p:spTree>
    <p:extLst>
      <p:ext uri="{BB962C8B-B14F-4D97-AF65-F5344CB8AC3E}">
        <p14:creationId xmlns:p14="http://schemas.microsoft.com/office/powerpoint/2010/main" val="182931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Contd..</a:t>
            </a:r>
            <a:endParaRPr lang="en-US" dirty="0"/>
          </a:p>
        </p:txBody>
      </p:sp>
      <p:sp>
        <p:nvSpPr>
          <p:cNvPr id="3" name="Content Placeholder 2"/>
          <p:cNvSpPr>
            <a:spLocks noGrp="1"/>
          </p:cNvSpPr>
          <p:nvPr>
            <p:ph idx="1"/>
          </p:nvPr>
        </p:nvSpPr>
        <p:spPr/>
        <p:txBody>
          <a:bodyPr>
            <a:normAutofit/>
          </a:bodyPr>
          <a:lstStyle/>
          <a:p>
            <a:pPr>
              <a:buFont typeface="Courier New" pitchFamily="49" charset="0"/>
              <a:buChar char="o"/>
            </a:pPr>
            <a:r>
              <a:rPr lang="en-US" b="1" dirty="0" smtClean="0"/>
              <a:t>ORDERS</a:t>
            </a:r>
          </a:p>
          <a:p>
            <a:r>
              <a:rPr lang="en-US" u="sng" dirty="0" smtClean="0"/>
              <a:t>Order_id</a:t>
            </a:r>
          </a:p>
          <a:p>
            <a:r>
              <a:rPr lang="en-US" dirty="0" smtClean="0"/>
              <a:t>Order_date</a:t>
            </a:r>
          </a:p>
          <a:p>
            <a:r>
              <a:rPr lang="en-US" dirty="0" smtClean="0"/>
              <a:t>Address</a:t>
            </a:r>
          </a:p>
          <a:p>
            <a:pPr>
              <a:buFont typeface="Courier New" pitchFamily="49" charset="0"/>
              <a:buChar char="o"/>
            </a:pPr>
            <a:r>
              <a:rPr lang="en-US" b="1" dirty="0" smtClean="0"/>
              <a:t>PRODUCT_CATEGORY</a:t>
            </a:r>
          </a:p>
          <a:p>
            <a:r>
              <a:rPr lang="en-US" u="sng" dirty="0" smtClean="0"/>
              <a:t>Category_id</a:t>
            </a:r>
          </a:p>
          <a:p>
            <a:r>
              <a:rPr lang="en-US" dirty="0" smtClean="0"/>
              <a:t>Category_name</a:t>
            </a:r>
            <a:endParaRPr lang="en-US" dirty="0"/>
          </a:p>
        </p:txBody>
      </p:sp>
    </p:spTree>
    <p:extLst>
      <p:ext uri="{BB962C8B-B14F-4D97-AF65-F5344CB8AC3E}">
        <p14:creationId xmlns:p14="http://schemas.microsoft.com/office/powerpoint/2010/main" val="168888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Contd…</a:t>
            </a:r>
            <a:endParaRPr lang="en-US" dirty="0"/>
          </a:p>
        </p:txBody>
      </p:sp>
      <p:sp>
        <p:nvSpPr>
          <p:cNvPr id="3" name="Content Placeholder 2"/>
          <p:cNvSpPr>
            <a:spLocks noGrp="1"/>
          </p:cNvSpPr>
          <p:nvPr>
            <p:ph idx="1"/>
          </p:nvPr>
        </p:nvSpPr>
        <p:spPr/>
        <p:txBody>
          <a:bodyPr/>
          <a:lstStyle/>
          <a:p>
            <a:pPr>
              <a:buFont typeface="Courier New" pitchFamily="49" charset="0"/>
              <a:buChar char="o"/>
            </a:pPr>
            <a:r>
              <a:rPr lang="en-US" b="1" dirty="0" smtClean="0"/>
              <a:t>PRODUCT</a:t>
            </a:r>
          </a:p>
          <a:p>
            <a:r>
              <a:rPr lang="en-US" u="sng" dirty="0" smtClean="0"/>
              <a:t>Pro_id</a:t>
            </a:r>
          </a:p>
          <a:p>
            <a:r>
              <a:rPr lang="en-US" dirty="0" smtClean="0"/>
              <a:t>Pro_name</a:t>
            </a:r>
          </a:p>
          <a:p>
            <a:r>
              <a:rPr lang="en-US" dirty="0" smtClean="0"/>
              <a:t>Price</a:t>
            </a:r>
          </a:p>
          <a:p>
            <a:r>
              <a:rPr lang="en-US" dirty="0" smtClean="0"/>
              <a:t>Qty_left</a:t>
            </a:r>
          </a:p>
          <a:p>
            <a:pPr marL="0" indent="0">
              <a:buNone/>
            </a:pPr>
            <a:endParaRPr lang="en-US" dirty="0"/>
          </a:p>
        </p:txBody>
      </p:sp>
    </p:spTree>
    <p:extLst>
      <p:ext uri="{BB962C8B-B14F-4D97-AF65-F5344CB8AC3E}">
        <p14:creationId xmlns:p14="http://schemas.microsoft.com/office/powerpoint/2010/main" val="175291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Entities and attributes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5103874"/>
              </p:ext>
            </p:extLst>
          </p:nvPr>
        </p:nvGraphicFramePr>
        <p:xfrm>
          <a:off x="457200" y="1600200"/>
          <a:ext cx="8229600" cy="377444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smtClean="0"/>
                        <a:t>Entity</a:t>
                      </a:r>
                      <a:endParaRPr lang="en-US" dirty="0"/>
                    </a:p>
                  </a:txBody>
                  <a:tcPr/>
                </a:tc>
                <a:tc>
                  <a:txBody>
                    <a:bodyPr/>
                    <a:lstStyle/>
                    <a:p>
                      <a:r>
                        <a:rPr lang="en-US" dirty="0" smtClean="0"/>
                        <a:t>Primary</a:t>
                      </a:r>
                      <a:r>
                        <a:rPr lang="en-US" baseline="0" dirty="0" smtClean="0"/>
                        <a:t> Key</a:t>
                      </a:r>
                      <a:endParaRPr lang="en-US" dirty="0"/>
                    </a:p>
                  </a:txBody>
                  <a:tcPr/>
                </a:tc>
                <a:tc>
                  <a:txBody>
                    <a:bodyPr/>
                    <a:lstStyle/>
                    <a:p>
                      <a:r>
                        <a:rPr lang="en-US" dirty="0" smtClean="0"/>
                        <a:t>Key Attributes </a:t>
                      </a:r>
                      <a:endParaRPr lang="en-US" dirty="0"/>
                    </a:p>
                  </a:txBody>
                  <a:tcPr/>
                </a:tc>
                <a:tc>
                  <a:txBody>
                    <a:bodyPr/>
                    <a:lstStyle/>
                    <a:p>
                      <a:r>
                        <a:rPr lang="en-US" dirty="0" smtClean="0"/>
                        <a:t>Non Key Attributes</a:t>
                      </a:r>
                      <a:endParaRPr lang="en-US" dirty="0"/>
                    </a:p>
                  </a:txBody>
                  <a:tcPr/>
                </a:tc>
              </a:tr>
              <a:tr h="370840">
                <a:tc>
                  <a:txBody>
                    <a:bodyPr/>
                    <a:lstStyle/>
                    <a:p>
                      <a:r>
                        <a:rPr lang="en-US" dirty="0" smtClean="0"/>
                        <a:t>Login</a:t>
                      </a:r>
                      <a:endParaRPr lang="en-US" dirty="0"/>
                    </a:p>
                  </a:txBody>
                  <a:tcPr/>
                </a:tc>
                <a:tc>
                  <a:txBody>
                    <a:bodyPr/>
                    <a:lstStyle/>
                    <a:p>
                      <a:r>
                        <a:rPr lang="en-US" dirty="0" smtClean="0"/>
                        <a:t>Username</a:t>
                      </a:r>
                      <a:endParaRPr lang="en-US" dirty="0"/>
                    </a:p>
                  </a:txBody>
                  <a:tcPr/>
                </a:tc>
                <a:tc>
                  <a:txBody>
                    <a:bodyPr/>
                    <a:lstStyle/>
                    <a:p>
                      <a:r>
                        <a:rPr lang="en-US" dirty="0" smtClean="0"/>
                        <a:t>Username</a:t>
                      </a:r>
                      <a:endParaRPr lang="en-US" dirty="0"/>
                    </a:p>
                  </a:txBody>
                  <a:tcPr/>
                </a:tc>
                <a:tc>
                  <a:txBody>
                    <a:bodyPr/>
                    <a:lstStyle/>
                    <a:p>
                      <a:r>
                        <a:rPr lang="en-US" dirty="0" smtClean="0"/>
                        <a:t>Password</a:t>
                      </a:r>
                      <a:endParaRPr lang="en-US" dirty="0"/>
                    </a:p>
                  </a:txBody>
                  <a:tcPr/>
                </a:tc>
              </a:tr>
              <a:tr h="370840">
                <a:tc>
                  <a:txBody>
                    <a:bodyPr/>
                    <a:lstStyle/>
                    <a:p>
                      <a:r>
                        <a:rPr lang="en-US" dirty="0" smtClean="0"/>
                        <a:t>Member</a:t>
                      </a:r>
                      <a:endParaRPr lang="en-US" dirty="0"/>
                    </a:p>
                  </a:txBody>
                  <a:tcPr/>
                </a:tc>
                <a:tc>
                  <a:txBody>
                    <a:bodyPr/>
                    <a:lstStyle/>
                    <a:p>
                      <a:r>
                        <a:rPr lang="en-US" dirty="0" smtClean="0"/>
                        <a:t>Username</a:t>
                      </a:r>
                      <a:endParaRPr lang="en-US" dirty="0"/>
                    </a:p>
                  </a:txBody>
                  <a:tcPr/>
                </a:tc>
                <a:tc>
                  <a:txBody>
                    <a:bodyPr/>
                    <a:lstStyle/>
                    <a:p>
                      <a:r>
                        <a:rPr lang="en-US" dirty="0" smtClean="0"/>
                        <a:t>Username , Email</a:t>
                      </a:r>
                      <a:endParaRPr lang="en-US" dirty="0"/>
                    </a:p>
                  </a:txBody>
                  <a:tcPr/>
                </a:tc>
                <a:tc>
                  <a:txBody>
                    <a:bodyPr/>
                    <a:lstStyle/>
                    <a:p>
                      <a:r>
                        <a:rPr lang="en-US" dirty="0" smtClean="0"/>
                        <a:t>Name , Ph_no</a:t>
                      </a:r>
                      <a:endParaRPr lang="en-US" dirty="0"/>
                    </a:p>
                  </a:txBody>
                  <a:tcPr/>
                </a:tc>
              </a:tr>
              <a:tr h="563880">
                <a:tc>
                  <a:txBody>
                    <a:bodyPr/>
                    <a:lstStyle/>
                    <a:p>
                      <a:r>
                        <a:rPr lang="en-US" dirty="0" smtClean="0"/>
                        <a:t>Admin</a:t>
                      </a:r>
                    </a:p>
                  </a:txBody>
                  <a:tcPr/>
                </a:tc>
                <a:tc>
                  <a:txBody>
                    <a:bodyPr/>
                    <a:lstStyle/>
                    <a:p>
                      <a:r>
                        <a:rPr lang="en-US" dirty="0" smtClean="0"/>
                        <a:t>Username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Username , Email</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Name , Ph_no</a:t>
                      </a:r>
                    </a:p>
                    <a:p>
                      <a:endParaRPr lang="en-US" dirty="0"/>
                    </a:p>
                  </a:txBody>
                  <a:tcPr/>
                </a:tc>
              </a:tr>
              <a:tr h="370840">
                <a:tc>
                  <a:txBody>
                    <a:bodyPr/>
                    <a:lstStyle/>
                    <a:p>
                      <a:r>
                        <a:rPr lang="en-US" dirty="0" smtClean="0"/>
                        <a:t>Shopping_cart</a:t>
                      </a:r>
                      <a:endParaRPr lang="en-US" dirty="0"/>
                    </a:p>
                  </a:txBody>
                  <a:tcPr/>
                </a:tc>
                <a:tc>
                  <a:txBody>
                    <a:bodyPr/>
                    <a:lstStyle/>
                    <a:p>
                      <a:r>
                        <a:rPr lang="en-US" dirty="0" smtClean="0"/>
                        <a:t>Cart_id</a:t>
                      </a:r>
                      <a:r>
                        <a:rPr lang="en-US" baseline="0" dirty="0" smtClean="0"/>
                        <a:t> , Pro_id</a:t>
                      </a:r>
                      <a:endParaRPr lang="en-US" dirty="0"/>
                    </a:p>
                  </a:txBody>
                  <a:tcPr/>
                </a:tc>
                <a:tc>
                  <a:txBody>
                    <a:bodyPr/>
                    <a:lstStyle/>
                    <a:p>
                      <a:r>
                        <a:rPr lang="en-US" dirty="0" smtClean="0"/>
                        <a:t>Cart_id , Pro_id</a:t>
                      </a:r>
                      <a:endParaRPr lang="en-US" dirty="0"/>
                    </a:p>
                  </a:txBody>
                  <a:tcPr/>
                </a:tc>
                <a:tc>
                  <a:txBody>
                    <a:bodyPr/>
                    <a:lstStyle/>
                    <a:p>
                      <a:r>
                        <a:rPr lang="en-US" dirty="0" smtClean="0"/>
                        <a:t>Qty</a:t>
                      </a:r>
                      <a:endParaRPr lang="en-US" dirty="0"/>
                    </a:p>
                  </a:txBody>
                  <a:tcPr/>
                </a:tc>
              </a:tr>
              <a:tr h="370840">
                <a:tc>
                  <a:txBody>
                    <a:bodyPr/>
                    <a:lstStyle/>
                    <a:p>
                      <a:r>
                        <a:rPr lang="en-US" dirty="0" smtClean="0"/>
                        <a:t>Orders</a:t>
                      </a:r>
                      <a:endParaRPr lang="en-US" dirty="0"/>
                    </a:p>
                  </a:txBody>
                  <a:tcPr/>
                </a:tc>
                <a:tc>
                  <a:txBody>
                    <a:bodyPr/>
                    <a:lstStyle/>
                    <a:p>
                      <a:r>
                        <a:rPr lang="en-US" dirty="0" smtClean="0"/>
                        <a:t>Order_id</a:t>
                      </a:r>
                      <a:endParaRPr lang="en-US" dirty="0"/>
                    </a:p>
                  </a:txBody>
                  <a:tcPr/>
                </a:tc>
                <a:tc>
                  <a:txBody>
                    <a:bodyPr/>
                    <a:lstStyle/>
                    <a:p>
                      <a:r>
                        <a:rPr lang="en-US" dirty="0" smtClean="0"/>
                        <a:t>Order_id</a:t>
                      </a:r>
                      <a:endParaRPr lang="en-US" dirty="0"/>
                    </a:p>
                  </a:txBody>
                  <a:tcPr/>
                </a:tc>
                <a:tc>
                  <a:txBody>
                    <a:bodyPr/>
                    <a:lstStyle/>
                    <a:p>
                      <a:r>
                        <a:rPr lang="en-US" dirty="0" smtClean="0"/>
                        <a:t>Order_date , Address</a:t>
                      </a:r>
                      <a:endParaRPr lang="en-US" dirty="0"/>
                    </a:p>
                  </a:txBody>
                  <a:tcPr/>
                </a:tc>
              </a:tr>
              <a:tr h="370840">
                <a:tc>
                  <a:txBody>
                    <a:bodyPr/>
                    <a:lstStyle/>
                    <a:p>
                      <a:r>
                        <a:rPr lang="en-US" dirty="0" smtClean="0"/>
                        <a:t>Product_category</a:t>
                      </a:r>
                      <a:endParaRPr lang="en-US" dirty="0"/>
                    </a:p>
                  </a:txBody>
                  <a:tcPr/>
                </a:tc>
                <a:tc>
                  <a:txBody>
                    <a:bodyPr/>
                    <a:lstStyle/>
                    <a:p>
                      <a:r>
                        <a:rPr lang="en-US" dirty="0" smtClean="0"/>
                        <a:t>Category_id</a:t>
                      </a:r>
                      <a:endParaRPr lang="en-US" dirty="0"/>
                    </a:p>
                  </a:txBody>
                  <a:tcPr/>
                </a:tc>
                <a:tc>
                  <a:txBody>
                    <a:bodyPr/>
                    <a:lstStyle/>
                    <a:p>
                      <a:r>
                        <a:rPr lang="en-US" dirty="0" smtClean="0"/>
                        <a:t>Category_id , Category_name</a:t>
                      </a:r>
                      <a:endParaRPr lang="en-US" dirty="0"/>
                    </a:p>
                  </a:txBody>
                  <a:tcPr/>
                </a:tc>
                <a:tc>
                  <a:txBody>
                    <a:bodyPr/>
                    <a:lstStyle/>
                    <a:p>
                      <a:r>
                        <a:rPr lang="en-US" dirty="0" smtClean="0"/>
                        <a:t>None</a:t>
                      </a:r>
                      <a:endParaRPr lang="en-US" dirty="0"/>
                    </a:p>
                  </a:txBody>
                  <a:tcPr/>
                </a:tc>
              </a:tr>
              <a:tr h="370840">
                <a:tc>
                  <a:txBody>
                    <a:bodyPr/>
                    <a:lstStyle/>
                    <a:p>
                      <a:r>
                        <a:rPr lang="en-US" dirty="0" smtClean="0"/>
                        <a:t>Product</a:t>
                      </a:r>
                      <a:endParaRPr lang="en-US" dirty="0"/>
                    </a:p>
                  </a:txBody>
                  <a:tcPr/>
                </a:tc>
                <a:tc>
                  <a:txBody>
                    <a:bodyPr/>
                    <a:lstStyle/>
                    <a:p>
                      <a:r>
                        <a:rPr lang="en-US" dirty="0" smtClean="0"/>
                        <a:t>Product_id</a:t>
                      </a:r>
                      <a:endParaRPr lang="en-US" dirty="0"/>
                    </a:p>
                  </a:txBody>
                  <a:tcPr/>
                </a:tc>
                <a:tc>
                  <a:txBody>
                    <a:bodyPr/>
                    <a:lstStyle/>
                    <a:p>
                      <a:r>
                        <a:rPr lang="en-US" dirty="0" smtClean="0"/>
                        <a:t>Pro_id , Pro_name</a:t>
                      </a:r>
                      <a:endParaRPr lang="en-US" dirty="0"/>
                    </a:p>
                  </a:txBody>
                  <a:tcPr/>
                </a:tc>
                <a:tc>
                  <a:txBody>
                    <a:bodyPr/>
                    <a:lstStyle/>
                    <a:p>
                      <a:r>
                        <a:rPr lang="en-US" dirty="0" smtClean="0"/>
                        <a:t>Price , Qty_left</a:t>
                      </a:r>
                      <a:endParaRPr lang="en-US" dirty="0"/>
                    </a:p>
                  </a:txBody>
                  <a:tcPr/>
                </a:tc>
              </a:tr>
            </a:tbl>
          </a:graphicData>
        </a:graphic>
      </p:graphicFrame>
    </p:spTree>
    <p:extLst>
      <p:ext uri="{BB962C8B-B14F-4D97-AF65-F5344CB8AC3E}">
        <p14:creationId xmlns:p14="http://schemas.microsoft.com/office/powerpoint/2010/main" val="225699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332</Words>
  <Application>Microsoft Office PowerPoint</Application>
  <PresentationFormat>On-screen Show (4:3)</PresentationFormat>
  <Paragraphs>159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Courier New</vt:lpstr>
      <vt:lpstr>Office Theme</vt:lpstr>
      <vt:lpstr>ONLINE SHOPPING SYSTEM</vt:lpstr>
      <vt:lpstr>PROBLEM STATEMENT</vt:lpstr>
      <vt:lpstr>PowerPoint Presentation</vt:lpstr>
      <vt:lpstr>ENTITIES</vt:lpstr>
      <vt:lpstr>ATTRIBUTES</vt:lpstr>
      <vt:lpstr>Contd.. </vt:lpstr>
      <vt:lpstr>Contd..</vt:lpstr>
      <vt:lpstr>Contd…</vt:lpstr>
      <vt:lpstr>Entities and attributes</vt:lpstr>
      <vt:lpstr>NORMALIZED TABLES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SYSTEM</dc:title>
  <dc:creator>Yash</dc:creator>
  <cp:lastModifiedBy>Microsoft account</cp:lastModifiedBy>
  <cp:revision>16</cp:revision>
  <dcterms:created xsi:type="dcterms:W3CDTF">2014-04-16T16:24:59Z</dcterms:created>
  <dcterms:modified xsi:type="dcterms:W3CDTF">2014-04-17T08:41:44Z</dcterms:modified>
</cp:coreProperties>
</file>