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70" r:id="rId6"/>
    <p:sldId id="259" r:id="rId7"/>
    <p:sldId id="266" r:id="rId8"/>
    <p:sldId id="260" r:id="rId9"/>
    <p:sldId id="261" r:id="rId10"/>
    <p:sldId id="268" r:id="rId11"/>
    <p:sldId id="271" r:id="rId12"/>
    <p:sldId id="264" r:id="rId13"/>
    <p:sldId id="262" r:id="rId14"/>
    <p:sldId id="263" r:id="rId15"/>
    <p:sldId id="265"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98CB52-5B6C-473B-9628-50D5C72DFA70}" v="3151" dt="2021-01-22T11:44:02.357"/>
    <p1510:client id="{6D36D02D-3C5E-83E9-EA62-BDFE60CCB324}" v="996" dt="2021-02-16T09:32:59.092"/>
    <p1510:client id="{E8821ADF-543D-DBB8-C10A-97D3FAE62D7C}" v="117" dt="2021-01-22T13:53:27.859"/>
    <p1510:client id="{EA2DF942-20FC-8765-55A6-5ABB1C5EA405}" v="5" dt="2021-01-22T11:47:46.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16/02/2021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16/02/2021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16/02/2021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GB" sz="4800">
                <a:solidFill>
                  <a:srgbClr val="FFFFFF"/>
                </a:solidFill>
                <a:cs typeface="Calibri Light"/>
              </a:rPr>
              <a:t>TDL Project – To-Do-List Application </a:t>
            </a:r>
            <a:endParaRPr lang="en-GB" sz="4800">
              <a:solidFill>
                <a:srgbClr val="FFFFFF"/>
              </a:solidFill>
            </a:endParaRP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GB">
                <a:cs typeface="Calibri"/>
              </a:rPr>
              <a:t>Waleed Tahir </a:t>
            </a:r>
          </a:p>
          <a:p>
            <a:pPr algn="l"/>
            <a:r>
              <a:rPr lang="en-GB">
                <a:cs typeface="Calibri"/>
              </a:rPr>
              <a:t>20DecSoftware1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07571-AEC9-4E9A-85AD-01A15EF5192B}"/>
              </a:ext>
            </a:extLst>
          </p:cNvPr>
          <p:cNvSpPr>
            <a:spLocks noGrp="1"/>
          </p:cNvSpPr>
          <p:nvPr>
            <p:ph type="title"/>
          </p:nvPr>
        </p:nvSpPr>
        <p:spPr>
          <a:xfrm>
            <a:off x="5596501" y="501594"/>
            <a:ext cx="5754896" cy="1655483"/>
          </a:xfrm>
        </p:spPr>
        <p:txBody>
          <a:bodyPr anchor="b">
            <a:normAutofit/>
          </a:bodyPr>
          <a:lstStyle/>
          <a:p>
            <a:r>
              <a:rPr lang="en-GB" sz="4000">
                <a:cs typeface="Calibri Light"/>
              </a:rPr>
              <a:t>Selenium </a:t>
            </a:r>
            <a:endParaRPr lang="en-GB" sz="4000"/>
          </a:p>
        </p:txBody>
      </p:sp>
      <p:pic>
        <p:nvPicPr>
          <p:cNvPr id="5" name="Picture 5" descr="Text&#10;&#10;Description automatically generated">
            <a:extLst>
              <a:ext uri="{FF2B5EF4-FFF2-40B4-BE49-F238E27FC236}">
                <a16:creationId xmlns:a16="http://schemas.microsoft.com/office/drawing/2014/main" id="{C3EC7497-C8BF-4397-96BE-A052AAAAE0C4}"/>
              </a:ext>
            </a:extLst>
          </p:cNvPr>
          <p:cNvPicPr>
            <a:picLocks noChangeAspect="1"/>
          </p:cNvPicPr>
          <p:nvPr/>
        </p:nvPicPr>
        <p:blipFill rotWithShape="1">
          <a:blip r:embed="rId2"/>
          <a:srcRect l="2413" r="54922"/>
          <a:stretch/>
        </p:blipFill>
        <p:spPr>
          <a:xfrm>
            <a:off x="1068130" y="1028701"/>
            <a:ext cx="3876165" cy="4338170"/>
          </a:xfrm>
          <a:prstGeom prst="rect">
            <a:avLst/>
          </a:prstGeom>
        </p:spPr>
      </p:pic>
      <p:sp>
        <p:nvSpPr>
          <p:cNvPr id="3" name="Content Placeholder 2">
            <a:extLst>
              <a:ext uri="{FF2B5EF4-FFF2-40B4-BE49-F238E27FC236}">
                <a16:creationId xmlns:a16="http://schemas.microsoft.com/office/drawing/2014/main" id="{DC67DC8F-DA11-4362-9293-F5A2C7467501}"/>
              </a:ext>
            </a:extLst>
          </p:cNvPr>
          <p:cNvSpPr>
            <a:spLocks noGrp="1"/>
          </p:cNvSpPr>
          <p:nvPr>
            <p:ph idx="1"/>
          </p:nvPr>
        </p:nvSpPr>
        <p:spPr>
          <a:xfrm>
            <a:off x="5596502" y="2405894"/>
            <a:ext cx="5754896" cy="3014765"/>
          </a:xfrm>
        </p:spPr>
        <p:txBody>
          <a:bodyPr vert="horz" lIns="91440" tIns="45720" rIns="91440" bIns="45720" rtlCol="0" anchor="t">
            <a:normAutofit/>
          </a:bodyPr>
          <a:lstStyle/>
          <a:p>
            <a:pPr>
              <a:buNone/>
            </a:pPr>
            <a:r>
              <a:rPr lang="en-GB" sz="2000">
                <a:ea typeface="+mn-lt"/>
                <a:cs typeface="+mn-lt"/>
              </a:rPr>
              <a:t>Selenium is a collection of tools and libraries used to automate web browsers, and is used for User acceptance testing. It can be broken down into three main components Given, when and then</a:t>
            </a:r>
            <a:endParaRPr lang="en-US" sz="2000">
              <a:ea typeface="+mn-lt"/>
              <a:cs typeface="+mn-lt"/>
            </a:endParaRPr>
          </a:p>
          <a:p>
            <a:pPr marL="0" indent="0">
              <a:buNone/>
            </a:pPr>
            <a:endParaRPr lang="en-GB" sz="2000">
              <a:cs typeface="Calibri" panose="020F0502020204030204"/>
            </a:endParaRPr>
          </a:p>
        </p:txBody>
      </p:sp>
      <p:sp>
        <p:nvSpPr>
          <p:cNvPr id="32" name="Rectangle 3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34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29035-A093-49E7-84B6-24CBADFD846D}"/>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Static analysis - SonarQube</a:t>
            </a:r>
            <a:endParaRPr lang="en-GB" sz="4000">
              <a:solidFill>
                <a:srgbClr val="FFFFFF"/>
              </a:solidFill>
            </a:endParaRPr>
          </a:p>
        </p:txBody>
      </p:sp>
      <p:sp>
        <p:nvSpPr>
          <p:cNvPr id="3" name="Content Placeholder 2">
            <a:extLst>
              <a:ext uri="{FF2B5EF4-FFF2-40B4-BE49-F238E27FC236}">
                <a16:creationId xmlns:a16="http://schemas.microsoft.com/office/drawing/2014/main" id="{20A4F291-1D37-437F-AABF-E56FFC1214E0}"/>
              </a:ext>
            </a:extLst>
          </p:cNvPr>
          <p:cNvSpPr>
            <a:spLocks noGrp="1"/>
          </p:cNvSpPr>
          <p:nvPr>
            <p:ph idx="1"/>
          </p:nvPr>
        </p:nvSpPr>
        <p:spPr>
          <a:xfrm>
            <a:off x="4581727" y="649480"/>
            <a:ext cx="3025303" cy="5546047"/>
          </a:xfrm>
        </p:spPr>
        <p:txBody>
          <a:bodyPr vert="horz" lIns="91440" tIns="45720" rIns="91440" bIns="45720" rtlCol="0" anchor="ctr">
            <a:normAutofit/>
          </a:bodyPr>
          <a:lstStyle/>
          <a:p>
            <a:pPr marL="0" indent="0">
              <a:buNone/>
            </a:pPr>
            <a:r>
              <a:rPr lang="en-GB" sz="2000">
                <a:ea typeface="+mn-lt"/>
                <a:cs typeface="+mn-lt"/>
              </a:rPr>
              <a:t>SonarQube is an open-source platform developed by SonarSource for continuous inspection of code quality to perform automatic reviews with static analysis of code to detect bugs, code smells, and security vulnerabilities </a:t>
            </a:r>
            <a:endParaRPr lang="en-US" sz="2000">
              <a:ea typeface="+mn-lt"/>
              <a:cs typeface="+mn-lt"/>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C40CDD79-4D0D-4E29-829D-9D5DFC5C330B}"/>
              </a:ext>
            </a:extLst>
          </p:cNvPr>
          <p:cNvPicPr>
            <a:picLocks noChangeAspect="1"/>
          </p:cNvPicPr>
          <p:nvPr/>
        </p:nvPicPr>
        <p:blipFill>
          <a:blip r:embed="rId2"/>
          <a:stretch>
            <a:fillRect/>
          </a:stretch>
        </p:blipFill>
        <p:spPr>
          <a:xfrm>
            <a:off x="8109502" y="3064322"/>
            <a:ext cx="3615776" cy="741234"/>
          </a:xfrm>
          <a:prstGeom prst="rect">
            <a:avLst/>
          </a:prstGeom>
        </p:spPr>
      </p:pic>
    </p:spTree>
    <p:extLst>
      <p:ext uri="{BB962C8B-B14F-4D97-AF65-F5344CB8AC3E}">
        <p14:creationId xmlns:p14="http://schemas.microsoft.com/office/powerpoint/2010/main" val="108423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61252-D88D-4D85-923C-ABF46D34735E}"/>
              </a:ext>
            </a:extLst>
          </p:cNvPr>
          <p:cNvSpPr>
            <a:spLocks noGrp="1"/>
          </p:cNvSpPr>
          <p:nvPr>
            <p:ph type="title"/>
          </p:nvPr>
        </p:nvSpPr>
        <p:spPr>
          <a:xfrm>
            <a:off x="466722" y="586855"/>
            <a:ext cx="3201366" cy="3387497"/>
          </a:xfrm>
        </p:spPr>
        <p:txBody>
          <a:bodyPr anchor="b">
            <a:normAutofit/>
          </a:bodyPr>
          <a:lstStyle/>
          <a:p>
            <a:pPr algn="r"/>
            <a:r>
              <a:rPr lang="en-GB" sz="3700">
                <a:solidFill>
                  <a:srgbClr val="FFFFFF"/>
                </a:solidFill>
                <a:cs typeface="Calibri Light"/>
              </a:rPr>
              <a:t>Demonstration </a:t>
            </a:r>
            <a:endParaRPr lang="en-GB" sz="3700">
              <a:solidFill>
                <a:srgbClr val="FFFFFF"/>
              </a:solidFill>
            </a:endParaRPr>
          </a:p>
        </p:txBody>
      </p:sp>
      <p:sp>
        <p:nvSpPr>
          <p:cNvPr id="3" name="Content Placeholder 2">
            <a:extLst>
              <a:ext uri="{FF2B5EF4-FFF2-40B4-BE49-F238E27FC236}">
                <a16:creationId xmlns:a16="http://schemas.microsoft.com/office/drawing/2014/main" id="{82F19FA6-7492-4EFD-B1BC-ED7273D31005}"/>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GB" sz="2000"/>
              <a:t>User story : As a user I want to be able to create tasks so that I can keep track of my outstanding work and organise them within my ToDoList.</a:t>
            </a:r>
            <a:endParaRPr lang="en-US" sz="2000"/>
          </a:p>
          <a:p>
            <a:pPr marL="0" indent="0">
              <a:buNone/>
            </a:pPr>
            <a:endParaRPr lang="en-US" sz="2000">
              <a:cs typeface="Calibri"/>
            </a:endParaRPr>
          </a:p>
          <a:p>
            <a:pPr marL="0" indent="0">
              <a:buNone/>
            </a:pPr>
            <a:endParaRPr lang="en-GB" sz="2000">
              <a:cs typeface="Calibri" panose="020F0502020204030204"/>
            </a:endParaRPr>
          </a:p>
          <a:p>
            <a:pPr marL="0" indent="0">
              <a:buNone/>
            </a:pPr>
            <a:endParaRPr lang="en-GB" sz="2000">
              <a:cs typeface="Calibri" panose="020F0502020204030204"/>
            </a:endParaRPr>
          </a:p>
          <a:p>
            <a:pPr marL="0" indent="0">
              <a:buNone/>
            </a:pPr>
            <a:r>
              <a:rPr lang="en-GB" sz="2000">
                <a:cs typeface="Calibri" panose="020F0502020204030204"/>
              </a:rPr>
              <a:t>User Story: </a:t>
            </a:r>
            <a:r>
              <a:rPr lang="en-GB" sz="2000"/>
              <a:t>As a user I want to be able to delete a task so that I can keep my ToDoList clear of any unnecessary information.</a:t>
            </a:r>
            <a:endParaRPr lang="en-GB" sz="2000">
              <a:ea typeface="+mn-lt"/>
              <a:cs typeface="+mn-lt"/>
            </a:endParaRPr>
          </a:p>
          <a:p>
            <a:pPr marL="0" indent="0">
              <a:buNone/>
            </a:pPr>
            <a:endParaRPr lang="en-GB" sz="2000">
              <a:cs typeface="Calibri" panose="020F0502020204030204"/>
            </a:endParaRPr>
          </a:p>
        </p:txBody>
      </p:sp>
    </p:spTree>
    <p:extLst>
      <p:ext uri="{BB962C8B-B14F-4D97-AF65-F5344CB8AC3E}">
        <p14:creationId xmlns:p14="http://schemas.microsoft.com/office/powerpoint/2010/main" val="186828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6" name="Rectangle 15">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93C2A-57BC-44F0-BD13-5C362FE9229C}"/>
              </a:ext>
            </a:extLst>
          </p:cNvPr>
          <p:cNvSpPr>
            <a:spLocks noGrp="1"/>
          </p:cNvSpPr>
          <p:nvPr>
            <p:ph type="title"/>
          </p:nvPr>
        </p:nvSpPr>
        <p:spPr>
          <a:xfrm>
            <a:off x="992206" y="1608667"/>
            <a:ext cx="2823275" cy="4501127"/>
          </a:xfrm>
        </p:spPr>
        <p:txBody>
          <a:bodyPr vert="horz" lIns="91440" tIns="45720" rIns="91440" bIns="45720" rtlCol="0" anchor="t">
            <a:normAutofit/>
          </a:bodyPr>
          <a:lstStyle/>
          <a:p>
            <a:pPr algn="r"/>
            <a:r>
              <a:rPr lang="en-US" sz="3200" kern="1200">
                <a:solidFill>
                  <a:srgbClr val="FFFFFF"/>
                </a:solidFill>
                <a:latin typeface="+mj-lt"/>
                <a:ea typeface="+mj-ea"/>
                <a:cs typeface="+mj-cs"/>
              </a:rPr>
              <a:t>Sprint Review </a:t>
            </a:r>
          </a:p>
        </p:txBody>
      </p:sp>
      <p:sp>
        <p:nvSpPr>
          <p:cNvPr id="3" name="Content Placeholder 2">
            <a:extLst>
              <a:ext uri="{FF2B5EF4-FFF2-40B4-BE49-F238E27FC236}">
                <a16:creationId xmlns:a16="http://schemas.microsoft.com/office/drawing/2014/main" id="{B425C978-27BF-4F18-9BEF-1820B9B31C01}"/>
              </a:ext>
            </a:extLst>
          </p:cNvPr>
          <p:cNvSpPr>
            <a:spLocks noGrp="1"/>
          </p:cNvSpPr>
          <p:nvPr>
            <p:ph idx="1"/>
          </p:nvPr>
        </p:nvSpPr>
        <p:spPr>
          <a:xfrm>
            <a:off x="4547698" y="1608667"/>
            <a:ext cx="3421958" cy="4501127"/>
          </a:xfrm>
        </p:spPr>
        <p:txBody>
          <a:bodyPr vert="horz" lIns="91440" tIns="45720" rIns="91440" bIns="45720" rtlCol="0">
            <a:normAutofit/>
          </a:bodyPr>
          <a:lstStyle/>
          <a:p>
            <a:pPr marL="0"/>
            <a:r>
              <a:rPr lang="en-US" sz="2000"/>
              <a:t>I managed to complete the core functionality of my code;</a:t>
            </a:r>
          </a:p>
          <a:p>
            <a:r>
              <a:rPr lang="en-US" sz="2000"/>
              <a:t>CRUD services for Back end </a:t>
            </a:r>
          </a:p>
          <a:p>
            <a:r>
              <a:rPr lang="en-US" sz="2000"/>
              <a:t>Fully operation Front end </a:t>
            </a:r>
          </a:p>
          <a:p>
            <a:r>
              <a:rPr lang="en-US" sz="2000"/>
              <a:t>Junit and Integration Tests </a:t>
            </a:r>
          </a:p>
          <a:p>
            <a:pPr marL="0"/>
            <a:endParaRPr lang="en-US" sz="2000"/>
          </a:p>
        </p:txBody>
      </p:sp>
      <p:sp>
        <p:nvSpPr>
          <p:cNvPr id="4" name="TextBox 3">
            <a:extLst>
              <a:ext uri="{FF2B5EF4-FFF2-40B4-BE49-F238E27FC236}">
                <a16:creationId xmlns:a16="http://schemas.microsoft.com/office/drawing/2014/main" id="{AFC255FA-15E8-4C60-9033-29C05B3E7C58}"/>
              </a:ext>
            </a:extLst>
          </p:cNvPr>
          <p:cNvSpPr txBox="1"/>
          <p:nvPr/>
        </p:nvSpPr>
        <p:spPr>
          <a:xfrm>
            <a:off x="8289696" y="1608667"/>
            <a:ext cx="3421957" cy="450112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What got left behind;</a:t>
            </a:r>
          </a:p>
          <a:p>
            <a:pPr marL="457200" indent="-228600">
              <a:lnSpc>
                <a:spcPct val="90000"/>
              </a:lnSpc>
              <a:spcAft>
                <a:spcPts val="600"/>
              </a:spcAft>
              <a:buFont typeface="Arial" panose="020B0604020202020204" pitchFamily="34" charset="0"/>
              <a:buChar char="•"/>
            </a:pPr>
            <a:r>
              <a:rPr lang="en-US" sz="2000"/>
              <a:t>Testing coverage not able to reach 80%</a:t>
            </a:r>
          </a:p>
          <a:p>
            <a:pPr marL="457200" indent="-228600">
              <a:lnSpc>
                <a:spcPct val="90000"/>
              </a:lnSpc>
              <a:spcAft>
                <a:spcPts val="600"/>
              </a:spcAft>
              <a:buFont typeface="Arial" panose="020B0604020202020204" pitchFamily="34" charset="0"/>
              <a:buChar char="•"/>
            </a:pPr>
            <a:r>
              <a:rPr lang="en-US" sz="2000"/>
              <a:t>Additional functionality such as Users access control.</a:t>
            </a:r>
          </a:p>
          <a:p>
            <a:pPr marL="457200" indent="-228600">
              <a:lnSpc>
                <a:spcPct val="90000"/>
              </a:lnSpc>
              <a:spcAft>
                <a:spcPts val="600"/>
              </a:spcAft>
              <a:buFont typeface="Arial" panose="020B0604020202020204" pitchFamily="34" charset="0"/>
              <a:buChar char="•"/>
            </a:pPr>
            <a:r>
              <a:rPr lang="en-US" sz="2000"/>
              <a:t>Optimized my code by reducing smells identified by sonarqube.</a:t>
            </a: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238034621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29BD3-BE72-4111-925C-62DC662C10A8}"/>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Sprint Retrospective </a:t>
            </a:r>
            <a:endParaRPr lang="en-GB" sz="4000">
              <a:solidFill>
                <a:srgbClr val="FFFFFF"/>
              </a:solidFill>
            </a:endParaRPr>
          </a:p>
        </p:txBody>
      </p:sp>
      <p:sp>
        <p:nvSpPr>
          <p:cNvPr id="3" name="Content Placeholder 2">
            <a:extLst>
              <a:ext uri="{FF2B5EF4-FFF2-40B4-BE49-F238E27FC236}">
                <a16:creationId xmlns:a16="http://schemas.microsoft.com/office/drawing/2014/main" id="{A2BC692C-39AF-4B66-B590-E27294E3415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GB" sz="2000">
                <a:cs typeface="Calibri" panose="020F0502020204030204"/>
              </a:rPr>
              <a:t>What went well?</a:t>
            </a:r>
            <a:endParaRPr lang="en-US" sz="2000"/>
          </a:p>
          <a:p>
            <a:r>
              <a:rPr lang="en-GB" sz="2000">
                <a:cs typeface="Calibri" panose="020F0502020204030204"/>
              </a:rPr>
              <a:t>Back end functionality</a:t>
            </a:r>
          </a:p>
          <a:p>
            <a:r>
              <a:rPr lang="en-GB" sz="2000">
                <a:cs typeface="Calibri" panose="020F0502020204030204"/>
              </a:rPr>
              <a:t>Front End Integration</a:t>
            </a:r>
          </a:p>
          <a:p>
            <a:r>
              <a:rPr lang="en-GB" sz="2000">
                <a:cs typeface="Calibri" panose="020F0502020204030204"/>
              </a:rPr>
              <a:t>Unit and Integration Testing</a:t>
            </a:r>
          </a:p>
          <a:p>
            <a:pPr marL="0" indent="0">
              <a:buNone/>
            </a:pPr>
            <a:endParaRPr lang="en-GB" sz="2000">
              <a:cs typeface="Calibri" panose="020F0502020204030204"/>
            </a:endParaRPr>
          </a:p>
          <a:p>
            <a:pPr marL="0" indent="0">
              <a:buNone/>
            </a:pPr>
            <a:r>
              <a:rPr lang="en-GB" sz="2000">
                <a:cs typeface="Calibri" panose="020F0502020204030204"/>
              </a:rPr>
              <a:t>Improvements </a:t>
            </a:r>
          </a:p>
          <a:p>
            <a:r>
              <a:rPr lang="en-GB" sz="2000">
                <a:cs typeface="Calibri" panose="020F0502020204030204"/>
              </a:rPr>
              <a:t>Adding further functionality to the code </a:t>
            </a:r>
          </a:p>
          <a:p>
            <a:r>
              <a:rPr lang="en-GB" sz="2000">
                <a:cs typeface="Calibri" panose="020F0502020204030204"/>
              </a:rPr>
              <a:t>More efficient/cleaner code e.g. Lombock</a:t>
            </a:r>
          </a:p>
          <a:p>
            <a:r>
              <a:rPr lang="en-GB" sz="2000">
                <a:cs typeface="Calibri" panose="020F0502020204030204"/>
              </a:rPr>
              <a:t>Higher test coverage </a:t>
            </a:r>
          </a:p>
          <a:p>
            <a:r>
              <a:rPr lang="en-GB" sz="2000">
                <a:cs typeface="Calibri" panose="020F0502020204030204"/>
              </a:rPr>
              <a:t>Cleaner Selenium Tests using POM design model</a:t>
            </a:r>
          </a:p>
          <a:p>
            <a:endParaRPr lang="en-GB" sz="2000">
              <a:cs typeface="Calibri" panose="020F0502020204030204"/>
            </a:endParaRPr>
          </a:p>
          <a:p>
            <a:pPr marL="0" indent="0">
              <a:buNone/>
            </a:pPr>
            <a:endParaRPr lang="en-GB" sz="2000">
              <a:cs typeface="Calibri" panose="020F0502020204030204"/>
            </a:endParaRPr>
          </a:p>
        </p:txBody>
      </p:sp>
    </p:spTree>
    <p:extLst>
      <p:ext uri="{BB962C8B-B14F-4D97-AF65-F5344CB8AC3E}">
        <p14:creationId xmlns:p14="http://schemas.microsoft.com/office/powerpoint/2010/main" val="427312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7" name="Rectangle 26">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BE43E-A6A2-4B0B-8EB0-2CB225B6D88A}"/>
              </a:ext>
            </a:extLst>
          </p:cNvPr>
          <p:cNvSpPr>
            <a:spLocks noGrp="1"/>
          </p:cNvSpPr>
          <p:nvPr>
            <p:ph type="title"/>
          </p:nvPr>
        </p:nvSpPr>
        <p:spPr>
          <a:xfrm>
            <a:off x="992206" y="1608667"/>
            <a:ext cx="2823275" cy="4501127"/>
          </a:xfrm>
        </p:spPr>
        <p:txBody>
          <a:bodyPr vert="horz" lIns="91440" tIns="45720" rIns="91440" bIns="45720" rtlCol="0" anchor="t">
            <a:normAutofit/>
          </a:bodyPr>
          <a:lstStyle/>
          <a:p>
            <a:pPr algn="r"/>
            <a:r>
              <a:rPr lang="en-US" sz="3200" kern="1200">
                <a:solidFill>
                  <a:srgbClr val="FFFFFF"/>
                </a:solidFill>
                <a:latin typeface="+mj-lt"/>
                <a:ea typeface="+mj-ea"/>
                <a:cs typeface="+mj-cs"/>
              </a:rPr>
              <a:t>Conclusion </a:t>
            </a:r>
          </a:p>
        </p:txBody>
      </p:sp>
      <p:sp>
        <p:nvSpPr>
          <p:cNvPr id="3" name="Content Placeholder 2">
            <a:extLst>
              <a:ext uri="{FF2B5EF4-FFF2-40B4-BE49-F238E27FC236}">
                <a16:creationId xmlns:a16="http://schemas.microsoft.com/office/drawing/2014/main" id="{C0DE1453-AFB7-4780-8E01-AF7AB5A7F50B}"/>
              </a:ext>
            </a:extLst>
          </p:cNvPr>
          <p:cNvSpPr>
            <a:spLocks noGrp="1"/>
          </p:cNvSpPr>
          <p:nvPr>
            <p:ph idx="1"/>
          </p:nvPr>
        </p:nvSpPr>
        <p:spPr>
          <a:xfrm>
            <a:off x="4547698" y="1608667"/>
            <a:ext cx="3421958" cy="4501127"/>
          </a:xfrm>
        </p:spPr>
        <p:txBody>
          <a:bodyPr vert="horz" lIns="91440" tIns="45720" rIns="91440" bIns="45720" rtlCol="0">
            <a:normAutofit/>
          </a:bodyPr>
          <a:lstStyle/>
          <a:p>
            <a:r>
              <a:rPr lang="en-US" sz="1700"/>
              <a:t>Core Aim of the Brief met </a:t>
            </a:r>
          </a:p>
          <a:p>
            <a:r>
              <a:rPr lang="en-US" sz="1700"/>
              <a:t>I have deepened my understanding of the technologies learnt over the course of the project </a:t>
            </a:r>
          </a:p>
          <a:p>
            <a:r>
              <a:rPr lang="en-US" sz="1700"/>
              <a:t>Moving forward continue to improve and as I gain experience complete my project with more functionality.</a:t>
            </a:r>
          </a:p>
          <a:p>
            <a:endParaRPr lang="en-US" sz="1700"/>
          </a:p>
          <a:p>
            <a:r>
              <a:rPr lang="en-US" sz="1700"/>
              <a:t>Complete Optimization and improve code making use of technologies such as sonarqube to improve weaknesses in my code </a:t>
            </a:r>
          </a:p>
          <a:p>
            <a:pPr marL="0"/>
            <a:endParaRPr lang="en-US" sz="1700"/>
          </a:p>
        </p:txBody>
      </p:sp>
      <p:sp>
        <p:nvSpPr>
          <p:cNvPr id="4" name="TextBox 3">
            <a:extLst>
              <a:ext uri="{FF2B5EF4-FFF2-40B4-BE49-F238E27FC236}">
                <a16:creationId xmlns:a16="http://schemas.microsoft.com/office/drawing/2014/main" id="{5AE99A4C-D877-4893-8766-9AE7DE07EB97}"/>
              </a:ext>
            </a:extLst>
          </p:cNvPr>
          <p:cNvSpPr txBox="1"/>
          <p:nvPr/>
        </p:nvSpPr>
        <p:spPr>
          <a:xfrm>
            <a:off x="8289696" y="1608667"/>
            <a:ext cx="3421957" cy="450112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Thank you for Listning are there any Question?</a:t>
            </a:r>
          </a:p>
          <a:p>
            <a:pPr indent="-228600">
              <a:lnSpc>
                <a:spcPct val="90000"/>
              </a:lnSpc>
              <a:buFont typeface="Arial" panose="020B0604020202020204" pitchFamily="34" charset="0"/>
              <a:buChar char="•"/>
            </a:pPr>
            <a:endParaRPr lang="en-US" sz="2000"/>
          </a:p>
        </p:txBody>
      </p:sp>
    </p:spTree>
    <p:extLst>
      <p:ext uri="{BB962C8B-B14F-4D97-AF65-F5344CB8AC3E}">
        <p14:creationId xmlns:p14="http://schemas.microsoft.com/office/powerpoint/2010/main" val="41761522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3819C-07FC-47BB-AE8A-F28074A1EB0F}"/>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Introduction</a:t>
            </a:r>
            <a:endParaRPr lang="en-GB" sz="4000">
              <a:solidFill>
                <a:srgbClr val="FFFFFF"/>
              </a:solidFill>
            </a:endParaRPr>
          </a:p>
        </p:txBody>
      </p:sp>
      <p:sp>
        <p:nvSpPr>
          <p:cNvPr id="3" name="Content Placeholder 2">
            <a:extLst>
              <a:ext uri="{FF2B5EF4-FFF2-40B4-BE49-F238E27FC236}">
                <a16:creationId xmlns:a16="http://schemas.microsoft.com/office/drawing/2014/main" id="{1185B31D-9F04-4586-B834-448A6E131C8A}"/>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GB" sz="2000" dirty="0">
                <a:cs typeface="Calibri" panose="020F0502020204030204"/>
              </a:rPr>
              <a:t>Name Waleed Tahir </a:t>
            </a:r>
          </a:p>
          <a:p>
            <a:pPr marL="0" indent="0">
              <a:buNone/>
            </a:pPr>
            <a:r>
              <a:rPr lang="en-GB" sz="2000" dirty="0">
                <a:cs typeface="Calibri" panose="020F0502020204030204"/>
              </a:rPr>
              <a:t>QA trainee</a:t>
            </a:r>
          </a:p>
          <a:p>
            <a:pPr>
              <a:buNone/>
            </a:pPr>
            <a:r>
              <a:rPr lang="en-GB" sz="2000" dirty="0">
                <a:ea typeface="+mn-lt"/>
                <a:cs typeface="+mn-lt"/>
              </a:rPr>
              <a:t>The overall objective of the project  was:</a:t>
            </a:r>
          </a:p>
          <a:p>
            <a:pPr>
              <a:buNone/>
            </a:pPr>
            <a:r>
              <a:rPr lang="en-US" sz="2000" dirty="0">
                <a:ea typeface="+mn-lt"/>
                <a:cs typeface="+mn-lt"/>
              </a:rPr>
              <a:t>To create an OOP-based web application, with </a:t>
            </a:r>
            <a:r>
              <a:rPr lang="en-US" sz="2000">
                <a:ea typeface="+mn-lt"/>
                <a:cs typeface="+mn-lt"/>
              </a:rPr>
              <a:t>utilisation</a:t>
            </a:r>
            <a:r>
              <a:rPr lang="en-US" sz="2000" dirty="0">
                <a:ea typeface="+mn-lt"/>
                <a:cs typeface="+mn-lt"/>
              </a:rPr>
              <a:t> of supporting tools, methodologies, and technologies, that encapsulates all fundamental and practical modules covered during training.</a:t>
            </a:r>
          </a:p>
          <a:p>
            <a:pPr marL="0" indent="0">
              <a:buNone/>
            </a:pPr>
            <a:endParaRPr lang="en-GB" sz="2000">
              <a:cs typeface="Calibri" panose="020F0502020204030204"/>
            </a:endParaRPr>
          </a:p>
          <a:p>
            <a:pPr marL="0" indent="0">
              <a:buNone/>
            </a:pPr>
            <a:endParaRPr lang="en-GB" sz="2000">
              <a:cs typeface="Calibri" panose="020F0502020204030204"/>
            </a:endParaRPr>
          </a:p>
        </p:txBody>
      </p:sp>
    </p:spTree>
    <p:extLst>
      <p:ext uri="{BB962C8B-B14F-4D97-AF65-F5344CB8AC3E}">
        <p14:creationId xmlns:p14="http://schemas.microsoft.com/office/powerpoint/2010/main" val="146752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61E5D-1D7E-4D11-9466-06439261EE2F}"/>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Concept</a:t>
            </a:r>
            <a:endParaRPr lang="en-GB" sz="4000">
              <a:solidFill>
                <a:srgbClr val="FFFFFF"/>
              </a:solidFill>
            </a:endParaRPr>
          </a:p>
        </p:txBody>
      </p:sp>
      <p:sp>
        <p:nvSpPr>
          <p:cNvPr id="3" name="Content Placeholder 2">
            <a:extLst>
              <a:ext uri="{FF2B5EF4-FFF2-40B4-BE49-F238E27FC236}">
                <a16:creationId xmlns:a16="http://schemas.microsoft.com/office/drawing/2014/main" id="{A72EC85A-207A-4423-B5ED-32A5FA0F5403}"/>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endParaRPr lang="en-GB" sz="2000">
              <a:ea typeface="+mn-lt"/>
              <a:cs typeface="+mn-lt"/>
            </a:endParaRPr>
          </a:p>
          <a:p>
            <a:pPr marL="0" indent="0">
              <a:buNone/>
            </a:pPr>
            <a:r>
              <a:rPr lang="en-GB" sz="2000">
                <a:ea typeface="+mn-lt"/>
                <a:cs typeface="+mn-lt"/>
              </a:rPr>
              <a:t>To Breakdown the project I looked at the MVP deliverable features which and broke them down into individual user stories and tasks for my Kanban Board and then went about completing the required tasks before looking at any further function that could be added to my application.</a:t>
            </a:r>
            <a:endParaRPr lang="en-US" sz="2000">
              <a:ea typeface="+mn-lt"/>
              <a:cs typeface="+mn-lt"/>
            </a:endParaRPr>
          </a:p>
          <a:p>
            <a:endParaRPr lang="en-GB" sz="2000">
              <a:cs typeface="Calibri"/>
            </a:endParaRPr>
          </a:p>
        </p:txBody>
      </p:sp>
    </p:spTree>
    <p:extLst>
      <p:ext uri="{BB962C8B-B14F-4D97-AF65-F5344CB8AC3E}">
        <p14:creationId xmlns:p14="http://schemas.microsoft.com/office/powerpoint/2010/main" val="345240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1E15B-B752-4731-B880-A6030C4A6801}"/>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Sprint Plan </a:t>
            </a:r>
            <a:endParaRPr lang="en-GB" sz="4000">
              <a:solidFill>
                <a:srgbClr val="FFFFFF"/>
              </a:solidFill>
            </a:endParaRPr>
          </a:p>
        </p:txBody>
      </p:sp>
      <p:sp>
        <p:nvSpPr>
          <p:cNvPr id="3" name="Content Placeholder 2">
            <a:extLst>
              <a:ext uri="{FF2B5EF4-FFF2-40B4-BE49-F238E27FC236}">
                <a16:creationId xmlns:a16="http://schemas.microsoft.com/office/drawing/2014/main" id="{30B6662F-A800-4DD2-80BA-B624F81FFDFF}"/>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sz="2000">
                <a:cs typeface="Calibri"/>
              </a:rPr>
              <a:t>Back-end application with full CRUD functionality </a:t>
            </a:r>
          </a:p>
          <a:p>
            <a:r>
              <a:rPr lang="en-GB" sz="2000">
                <a:cs typeface="Calibri"/>
              </a:rPr>
              <a:t>Unit and Integration Testing</a:t>
            </a:r>
          </a:p>
          <a:p>
            <a:r>
              <a:rPr lang="en-GB" sz="2000">
                <a:cs typeface="Calibri"/>
              </a:rPr>
              <a:t>Git repository and management </a:t>
            </a:r>
          </a:p>
          <a:p>
            <a:r>
              <a:rPr lang="en-GB" sz="2000">
                <a:cs typeface="Calibri"/>
              </a:rPr>
              <a:t>Full supporting documentation including UML and ERD diagrams</a:t>
            </a:r>
          </a:p>
          <a:p>
            <a:r>
              <a:rPr lang="en-GB" sz="2000">
                <a:cs typeface="Calibri"/>
              </a:rPr>
              <a:t>Build Tool Maven</a:t>
            </a:r>
          </a:p>
          <a:p>
            <a:r>
              <a:rPr lang="en-GB" sz="2000">
                <a:cs typeface="Calibri"/>
              </a:rPr>
              <a:t>Project Management platform – Jira-Kanban Board</a:t>
            </a:r>
          </a:p>
          <a:p>
            <a:r>
              <a:rPr lang="en-GB" sz="2000">
                <a:cs typeface="Calibri"/>
              </a:rPr>
              <a:t>Fully integrated front end </a:t>
            </a:r>
          </a:p>
          <a:p>
            <a:endParaRPr lang="en-GB" sz="2000">
              <a:cs typeface="Calibri"/>
            </a:endParaRPr>
          </a:p>
          <a:p>
            <a:endParaRPr lang="en-GB" sz="2000">
              <a:cs typeface="Calibri"/>
            </a:endParaRPr>
          </a:p>
          <a:p>
            <a:endParaRPr lang="en-GB" sz="2000">
              <a:cs typeface="Calibri"/>
            </a:endParaRPr>
          </a:p>
          <a:p>
            <a:endParaRPr lang="en-GB" sz="2000">
              <a:cs typeface="Calibri"/>
            </a:endParaRPr>
          </a:p>
        </p:txBody>
      </p:sp>
    </p:spTree>
    <p:extLst>
      <p:ext uri="{BB962C8B-B14F-4D97-AF65-F5344CB8AC3E}">
        <p14:creationId xmlns:p14="http://schemas.microsoft.com/office/powerpoint/2010/main" val="195279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2655B-558B-4504-89CD-476EAA7598F8}"/>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Consultant Journey</a:t>
            </a:r>
            <a:endParaRPr lang="en-GB" sz="4000">
              <a:solidFill>
                <a:srgbClr val="FFFFFF"/>
              </a:solidFill>
            </a:endParaRPr>
          </a:p>
        </p:txBody>
      </p:sp>
      <p:sp>
        <p:nvSpPr>
          <p:cNvPr id="3" name="Content Placeholder 2">
            <a:extLst>
              <a:ext uri="{FF2B5EF4-FFF2-40B4-BE49-F238E27FC236}">
                <a16:creationId xmlns:a16="http://schemas.microsoft.com/office/drawing/2014/main" id="{9158EB7D-181A-4BEC-BCC2-A8EDDDF0208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sz="2000">
                <a:cs typeface="Calibri" panose="020F0502020204030204"/>
              </a:rPr>
              <a:t>Version control –Git(Git Hub and Git Bash)</a:t>
            </a:r>
          </a:p>
          <a:p>
            <a:r>
              <a:rPr lang="en-GB" sz="2000">
                <a:cs typeface="Calibri" panose="020F0502020204030204"/>
              </a:rPr>
              <a:t>Programming language – java, javascript, html and css </a:t>
            </a:r>
          </a:p>
          <a:p>
            <a:r>
              <a:rPr lang="en-GB" sz="2000">
                <a:cs typeface="Calibri" panose="020F0502020204030204"/>
              </a:rPr>
              <a:t>Database – local:H2</a:t>
            </a:r>
          </a:p>
          <a:p>
            <a:r>
              <a:rPr lang="en-GB" sz="2000">
                <a:cs typeface="Calibri" panose="020F0502020204030204"/>
              </a:rPr>
              <a:t>Testing- JUnit, Integration and Selenium</a:t>
            </a:r>
          </a:p>
          <a:p>
            <a:r>
              <a:rPr lang="en-GB" sz="2000">
                <a:cs typeface="Calibri" panose="020F0502020204030204"/>
              </a:rPr>
              <a:t>Static analysis – Sonarqube</a:t>
            </a:r>
          </a:p>
          <a:p>
            <a:r>
              <a:rPr lang="en-GB" sz="2000">
                <a:cs typeface="Calibri" panose="020F0502020204030204"/>
              </a:rPr>
              <a:t>Project management – Jira </a:t>
            </a:r>
          </a:p>
          <a:p>
            <a:endParaRPr lang="en-GB" sz="2000">
              <a:cs typeface="Calibri" panose="020F0502020204030204"/>
            </a:endParaRPr>
          </a:p>
        </p:txBody>
      </p:sp>
    </p:spTree>
    <p:extLst>
      <p:ext uri="{BB962C8B-B14F-4D97-AF65-F5344CB8AC3E}">
        <p14:creationId xmlns:p14="http://schemas.microsoft.com/office/powerpoint/2010/main" val="230868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6697A-D690-4E31-BC1F-B9BBD1EC1083}"/>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Continues Integration </a:t>
            </a:r>
            <a:endParaRPr lang="en-GB" sz="4000">
              <a:solidFill>
                <a:srgbClr val="FFFFFF"/>
              </a:solidFill>
            </a:endParaRPr>
          </a:p>
        </p:txBody>
      </p:sp>
      <p:sp>
        <p:nvSpPr>
          <p:cNvPr id="3" name="Content Placeholder 2">
            <a:extLst>
              <a:ext uri="{FF2B5EF4-FFF2-40B4-BE49-F238E27FC236}">
                <a16:creationId xmlns:a16="http://schemas.microsoft.com/office/drawing/2014/main" id="{E028A00A-9B24-4CD2-8151-78A1B113434D}"/>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GB" sz="2000">
                <a:cs typeface="Calibri" panose="020F0502020204030204"/>
              </a:rPr>
              <a:t>The Version Control System that I used was Git;</a:t>
            </a:r>
            <a:endParaRPr lang="en-US" sz="2000"/>
          </a:p>
          <a:p>
            <a:r>
              <a:rPr lang="en-GB" sz="2000">
                <a:cs typeface="Calibri" panose="020F0502020204030204"/>
              </a:rPr>
              <a:t>Use a mix of GitBash console and Github to manage iterations of my project working within the Master-&gt;Dev-&gt;features model to ensure full clarity and safety of my code.</a:t>
            </a:r>
          </a:p>
          <a:p>
            <a:r>
              <a:rPr lang="en-GB" sz="2000">
                <a:cs typeface="Calibri" panose="020F0502020204030204"/>
              </a:rPr>
              <a:t>Regular commits to ensure Code is update operating using swift design principles by ensuring that a copy of my latest working code was always available in my repository.</a:t>
            </a:r>
          </a:p>
        </p:txBody>
      </p:sp>
    </p:spTree>
    <p:extLst>
      <p:ext uri="{BB962C8B-B14F-4D97-AF65-F5344CB8AC3E}">
        <p14:creationId xmlns:p14="http://schemas.microsoft.com/office/powerpoint/2010/main" val="13571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DB0D1-E634-4CBE-86D2-2F983F3E5086}"/>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CI</a:t>
            </a:r>
          </a:p>
        </p:txBody>
      </p:sp>
      <p:pic>
        <p:nvPicPr>
          <p:cNvPr id="3" name="Picture 4">
            <a:extLst>
              <a:ext uri="{FF2B5EF4-FFF2-40B4-BE49-F238E27FC236}">
                <a16:creationId xmlns:a16="http://schemas.microsoft.com/office/drawing/2014/main" id="{737B5BCB-F3F9-4218-AE42-D8328ECBFFC2}"/>
              </a:ext>
            </a:extLst>
          </p:cNvPr>
          <p:cNvPicPr>
            <a:picLocks noChangeAspect="1"/>
          </p:cNvPicPr>
          <p:nvPr/>
        </p:nvPicPr>
        <p:blipFill>
          <a:blip r:embed="rId2"/>
          <a:stretch>
            <a:fillRect/>
          </a:stretch>
        </p:blipFill>
        <p:spPr>
          <a:xfrm>
            <a:off x="251405" y="2225486"/>
            <a:ext cx="5595431" cy="2647455"/>
          </a:xfrm>
          <a:prstGeom prst="rect">
            <a:avLst/>
          </a:prstGeom>
        </p:spPr>
      </p:pic>
      <p:pic>
        <p:nvPicPr>
          <p:cNvPr id="5" name="Picture 8" descr="Graphical user interface, text, application, email&#10;&#10;Description automatically generated">
            <a:extLst>
              <a:ext uri="{FF2B5EF4-FFF2-40B4-BE49-F238E27FC236}">
                <a16:creationId xmlns:a16="http://schemas.microsoft.com/office/drawing/2014/main" id="{AEAD539A-EC45-48A4-95CD-827BD522926C}"/>
              </a:ext>
            </a:extLst>
          </p:cNvPr>
          <p:cNvPicPr>
            <a:picLocks noChangeAspect="1"/>
          </p:cNvPicPr>
          <p:nvPr/>
        </p:nvPicPr>
        <p:blipFill rotWithShape="1">
          <a:blip r:embed="rId3"/>
          <a:srcRect l="-45" t="-255" r="33560" b="279"/>
          <a:stretch/>
        </p:blipFill>
        <p:spPr>
          <a:xfrm>
            <a:off x="6345165" y="2345647"/>
            <a:ext cx="5131087" cy="3742166"/>
          </a:xfrm>
          <a:prstGeom prst="rect">
            <a:avLst/>
          </a:prstGeom>
        </p:spPr>
      </p:pic>
      <p:sp>
        <p:nvSpPr>
          <p:cNvPr id="8" name="TextBox 7">
            <a:extLst>
              <a:ext uri="{FF2B5EF4-FFF2-40B4-BE49-F238E27FC236}">
                <a16:creationId xmlns:a16="http://schemas.microsoft.com/office/drawing/2014/main" id="{5EB570E4-82B9-494B-8060-F3562557B87D}"/>
              </a:ext>
            </a:extLst>
          </p:cNvPr>
          <p:cNvSpPr txBox="1"/>
          <p:nvPr/>
        </p:nvSpPr>
        <p:spPr>
          <a:xfrm>
            <a:off x="715748" y="4734402"/>
            <a:ext cx="5131088" cy="138539"/>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GB" sz="1100">
                <a:solidFill>
                  <a:srgbClr val="FFFFFF"/>
                </a:solidFill>
              </a:rPr>
              <a:t>Branch models </a:t>
            </a:r>
          </a:p>
        </p:txBody>
      </p:sp>
      <p:sp>
        <p:nvSpPr>
          <p:cNvPr id="7" name="TextBox 6">
            <a:extLst>
              <a:ext uri="{FF2B5EF4-FFF2-40B4-BE49-F238E27FC236}">
                <a16:creationId xmlns:a16="http://schemas.microsoft.com/office/drawing/2014/main" id="{EF40B9F5-89B7-4FE2-A914-1A7F165DC089}"/>
              </a:ext>
            </a:extLst>
          </p:cNvPr>
          <p:cNvSpPr txBox="1"/>
          <p:nvPr/>
        </p:nvSpPr>
        <p:spPr>
          <a:xfrm>
            <a:off x="6345165" y="5713597"/>
            <a:ext cx="5131087" cy="37421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GB" sz="1100">
                <a:solidFill>
                  <a:srgbClr val="FFFFFF"/>
                </a:solidFill>
              </a:rPr>
              <a:t>Commit history ensuring regular updates </a:t>
            </a:r>
          </a:p>
        </p:txBody>
      </p:sp>
    </p:spTree>
    <p:extLst>
      <p:ext uri="{BB962C8B-B14F-4D97-AF65-F5344CB8AC3E}">
        <p14:creationId xmlns:p14="http://schemas.microsoft.com/office/powerpoint/2010/main" val="66716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5B27B-8569-40E6-B4CA-467BB4E4B47A}"/>
              </a:ext>
            </a:extLst>
          </p:cNvPr>
          <p:cNvSpPr>
            <a:spLocks noGrp="1"/>
          </p:cNvSpPr>
          <p:nvPr>
            <p:ph type="title"/>
          </p:nvPr>
        </p:nvSpPr>
        <p:spPr>
          <a:xfrm>
            <a:off x="1136397" y="502021"/>
            <a:ext cx="4959603" cy="1642969"/>
          </a:xfrm>
        </p:spPr>
        <p:txBody>
          <a:bodyPr anchor="b">
            <a:normAutofit/>
          </a:bodyPr>
          <a:lstStyle/>
          <a:p>
            <a:r>
              <a:rPr lang="en-GB" sz="4000">
                <a:cs typeface="Calibri Light"/>
              </a:rPr>
              <a:t>Testing </a:t>
            </a:r>
          </a:p>
        </p:txBody>
      </p:sp>
      <p:sp>
        <p:nvSpPr>
          <p:cNvPr id="3" name="Content Placeholder 2">
            <a:extLst>
              <a:ext uri="{FF2B5EF4-FFF2-40B4-BE49-F238E27FC236}">
                <a16:creationId xmlns:a16="http://schemas.microsoft.com/office/drawing/2014/main" id="{4A6730AF-7128-40C9-A424-3E3576514E94}"/>
              </a:ext>
            </a:extLst>
          </p:cNvPr>
          <p:cNvSpPr>
            <a:spLocks noGrp="1"/>
          </p:cNvSpPr>
          <p:nvPr>
            <p:ph idx="1"/>
          </p:nvPr>
        </p:nvSpPr>
        <p:spPr>
          <a:xfrm>
            <a:off x="1136397" y="2418408"/>
            <a:ext cx="4959603" cy="3522569"/>
          </a:xfrm>
        </p:spPr>
        <p:txBody>
          <a:bodyPr vert="horz" lIns="91440" tIns="45720" rIns="91440" bIns="45720" rtlCol="0" anchor="t">
            <a:normAutofit/>
          </a:bodyPr>
          <a:lstStyle/>
          <a:p>
            <a:pPr marL="0" indent="0">
              <a:buNone/>
            </a:pPr>
            <a:r>
              <a:rPr lang="en-GB" sz="1700">
                <a:cs typeface="Calibri" panose="020F0502020204030204"/>
              </a:rPr>
              <a:t>Testing was completed using a combination of both JUnit Integration and Selenium</a:t>
            </a:r>
          </a:p>
          <a:p>
            <a:r>
              <a:rPr lang="en-GB" sz="1700">
                <a:cs typeface="Calibri" panose="020F0502020204030204"/>
              </a:rPr>
              <a:t>JUnit was used to test the individual methods within each of my classes by initialising the relevant objects in my test setup and then calling the method to test it.</a:t>
            </a:r>
          </a:p>
          <a:p>
            <a:r>
              <a:rPr lang="en-GB" sz="1700">
                <a:ea typeface="+mn-lt"/>
                <a:cs typeface="+mn-lt"/>
              </a:rPr>
              <a:t>Integration testing with JUnit 5 allows us to see if the HTTP endpoints in our application work with various CRUD-based HTTP requests. This makes use of the Controller layer, which can be 'mocked' so that we can test the outcomes of sending data to each HTTP endpoint.</a:t>
            </a:r>
          </a:p>
        </p:txBody>
      </p:sp>
      <p:pic>
        <p:nvPicPr>
          <p:cNvPr id="4" name="Picture 4" descr="Calendar&#10;&#10;Description automatically generated">
            <a:extLst>
              <a:ext uri="{FF2B5EF4-FFF2-40B4-BE49-F238E27FC236}">
                <a16:creationId xmlns:a16="http://schemas.microsoft.com/office/drawing/2014/main" id="{582C20F7-8369-47CE-BBD9-7B5F6675132E}"/>
              </a:ext>
            </a:extLst>
          </p:cNvPr>
          <p:cNvPicPr>
            <a:picLocks noChangeAspect="1"/>
          </p:cNvPicPr>
          <p:nvPr/>
        </p:nvPicPr>
        <p:blipFill>
          <a:blip r:embed="rId2"/>
          <a:stretch>
            <a:fillRect/>
          </a:stretch>
        </p:blipFill>
        <p:spPr>
          <a:xfrm>
            <a:off x="6512442" y="2428966"/>
            <a:ext cx="5201023" cy="1586311"/>
          </a:xfrm>
          <a:prstGeom prst="rect">
            <a:avLst/>
          </a:prstGeom>
        </p:spPr>
      </p:pic>
      <p:sp>
        <p:nvSpPr>
          <p:cNvPr id="18" name="Rectangle 1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8F0EDF-CE01-4A72-916B-E4378C1CAF9C}"/>
              </a:ext>
            </a:extLst>
          </p:cNvPr>
          <p:cNvSpPr txBox="1"/>
          <p:nvPr/>
        </p:nvSpPr>
        <p:spPr>
          <a:xfrm>
            <a:off x="6512442" y="3856646"/>
            <a:ext cx="5201023" cy="158631"/>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GB" sz="1250">
                <a:solidFill>
                  <a:srgbClr val="FFFFFF"/>
                </a:solidFill>
              </a:rPr>
              <a:t>coverage at 71.8%</a:t>
            </a:r>
          </a:p>
        </p:txBody>
      </p:sp>
    </p:spTree>
    <p:extLst>
      <p:ext uri="{BB962C8B-B14F-4D97-AF65-F5344CB8AC3E}">
        <p14:creationId xmlns:p14="http://schemas.microsoft.com/office/powerpoint/2010/main" val="41271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EDF0C-13AB-4B08-AAE8-B7E70277FFF6}"/>
              </a:ext>
            </a:extLst>
          </p:cNvPr>
          <p:cNvSpPr>
            <a:spLocks noGrp="1"/>
          </p:cNvSpPr>
          <p:nvPr>
            <p:ph type="title"/>
          </p:nvPr>
        </p:nvSpPr>
        <p:spPr>
          <a:xfrm>
            <a:off x="711620" y="376972"/>
            <a:ext cx="5138676" cy="850957"/>
          </a:xfrm>
        </p:spPr>
        <p:txBody>
          <a:bodyPr vert="horz" lIns="91440" tIns="45720" rIns="91440" bIns="45720" rtlCol="0" anchor="ctr">
            <a:normAutofit/>
          </a:bodyPr>
          <a:lstStyle/>
          <a:p>
            <a:r>
              <a:rPr lang="en-US" sz="4000">
                <a:solidFill>
                  <a:srgbClr val="FFFFFF"/>
                </a:solidFill>
              </a:rPr>
              <a:t>JUnit </a:t>
            </a:r>
          </a:p>
        </p:txBody>
      </p:sp>
      <p:sp>
        <p:nvSpPr>
          <p:cNvPr id="3" name="Content Placeholder 2">
            <a:extLst>
              <a:ext uri="{FF2B5EF4-FFF2-40B4-BE49-F238E27FC236}">
                <a16:creationId xmlns:a16="http://schemas.microsoft.com/office/drawing/2014/main" id="{DD4C9729-53DA-4424-AD08-42D0AC279B75}"/>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dirty="0">
                <a:solidFill>
                  <a:srgbClr val="FFFFFF"/>
                </a:solidFill>
              </a:rPr>
              <a:t>Integration</a:t>
            </a:r>
          </a:p>
        </p:txBody>
      </p:sp>
      <p:pic>
        <p:nvPicPr>
          <p:cNvPr id="7" name="Picture 7">
            <a:extLst>
              <a:ext uri="{FF2B5EF4-FFF2-40B4-BE49-F238E27FC236}">
                <a16:creationId xmlns:a16="http://schemas.microsoft.com/office/drawing/2014/main" id="{36A22620-53CF-4E93-8081-5BDD88D88085}"/>
              </a:ext>
            </a:extLst>
          </p:cNvPr>
          <p:cNvPicPr>
            <a:picLocks noChangeAspect="1"/>
          </p:cNvPicPr>
          <p:nvPr/>
        </p:nvPicPr>
        <p:blipFill>
          <a:blip r:embed="rId2"/>
          <a:stretch>
            <a:fillRect/>
          </a:stretch>
        </p:blipFill>
        <p:spPr>
          <a:xfrm>
            <a:off x="6264061" y="2639440"/>
            <a:ext cx="5690681" cy="2593453"/>
          </a:xfrm>
          <a:prstGeom prst="rect">
            <a:avLst/>
          </a:prstGeom>
        </p:spPr>
      </p:pic>
      <p:pic>
        <p:nvPicPr>
          <p:cNvPr id="6" name="Picture 6" descr="Text&#10;&#10;Description automatically generated">
            <a:extLst>
              <a:ext uri="{FF2B5EF4-FFF2-40B4-BE49-F238E27FC236}">
                <a16:creationId xmlns:a16="http://schemas.microsoft.com/office/drawing/2014/main" id="{10835654-113D-44CF-A34D-C0D0FFD61EDA}"/>
              </a:ext>
            </a:extLst>
          </p:cNvPr>
          <p:cNvPicPr>
            <a:picLocks noChangeAspect="1"/>
          </p:cNvPicPr>
          <p:nvPr/>
        </p:nvPicPr>
        <p:blipFill>
          <a:blip r:embed="rId3"/>
          <a:stretch>
            <a:fillRect/>
          </a:stretch>
        </p:blipFill>
        <p:spPr>
          <a:xfrm>
            <a:off x="332509" y="2799413"/>
            <a:ext cx="5762118" cy="2441727"/>
          </a:xfrm>
          <a:prstGeom prst="rect">
            <a:avLst/>
          </a:prstGeom>
        </p:spPr>
      </p:pic>
    </p:spTree>
    <p:extLst>
      <p:ext uri="{BB962C8B-B14F-4D97-AF65-F5344CB8AC3E}">
        <p14:creationId xmlns:p14="http://schemas.microsoft.com/office/powerpoint/2010/main" val="7337328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TDL Project – To-Do-List Application </vt:lpstr>
      <vt:lpstr>Introduction</vt:lpstr>
      <vt:lpstr>Concept</vt:lpstr>
      <vt:lpstr>Sprint Plan </vt:lpstr>
      <vt:lpstr>Consultant Journey</vt:lpstr>
      <vt:lpstr>Continues Integration </vt:lpstr>
      <vt:lpstr>CI</vt:lpstr>
      <vt:lpstr>Testing </vt:lpstr>
      <vt:lpstr>JUnit </vt:lpstr>
      <vt:lpstr>Selenium </vt:lpstr>
      <vt:lpstr>Static analysis - SonarQube</vt:lpstr>
      <vt:lpstr>Demonstration </vt:lpstr>
      <vt:lpstr>Sprint Review </vt:lpstr>
      <vt:lpstr>Sprint Retrospective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523</cp:revision>
  <dcterms:created xsi:type="dcterms:W3CDTF">2021-01-22T10:14:45Z</dcterms:created>
  <dcterms:modified xsi:type="dcterms:W3CDTF">2021-02-16T09:33:51Z</dcterms:modified>
</cp:coreProperties>
</file>