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Montserrat"/>
      <p:regular r:id="rId15"/>
      <p:bold r:id="rId1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PlayfairDisplay-bold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/>
            </a:lvl1pPr>
            <a:lvl2pPr indent="0" marL="0" marR="0" rtl="0" algn="l">
              <a:spcBef>
                <a:spcPts val="0"/>
              </a:spcBef>
              <a:defRPr b="0" baseline="0" i="0" sz="1100" u="none" cap="none" strike="noStrike"/>
            </a:lvl2pPr>
            <a:lvl3pPr indent="0" marL="0" marR="0" rtl="0" algn="l">
              <a:spcBef>
                <a:spcPts val="0"/>
              </a:spcBef>
              <a:defRPr b="0" baseline="0" i="0" sz="1100" u="none" cap="none" strike="noStrike"/>
            </a:lvl3pPr>
            <a:lvl4pPr indent="0" marL="0" marR="0" rtl="0" algn="l">
              <a:spcBef>
                <a:spcPts val="0"/>
              </a:spcBef>
              <a:defRPr b="0" baseline="0" i="0" sz="1100" u="none" cap="none" strike="noStrike"/>
            </a:lvl4pPr>
            <a:lvl5pPr indent="0" marL="0" marR="0" rtl="0" algn="l">
              <a:spcBef>
                <a:spcPts val="0"/>
              </a:spcBef>
              <a:defRPr b="0" baseline="0" i="0" sz="1100" u="none" cap="none" strike="noStrike"/>
            </a:lvl5pPr>
            <a:lvl6pPr indent="0" marL="0" marR="0" rtl="0" algn="l">
              <a:spcBef>
                <a:spcPts val="0"/>
              </a:spcBef>
              <a:defRPr b="0" baseline="0" i="0" sz="1100" u="none" cap="none" strike="noStrike"/>
            </a:lvl6pPr>
            <a:lvl7pPr indent="0" marL="0" marR="0" rtl="0" algn="l">
              <a:spcBef>
                <a:spcPts val="0"/>
              </a:spcBef>
              <a:defRPr b="0" baseline="0" i="0" sz="1100" u="none" cap="none" strike="noStrike"/>
            </a:lvl7pPr>
            <a:lvl8pPr indent="0" marL="0" marR="0" rtl="0" algn="l">
              <a:spcBef>
                <a:spcPts val="0"/>
              </a:spcBef>
              <a:defRPr b="0" baseline="0" i="0" sz="1100" u="none" cap="none" strike="noStrike"/>
            </a:lvl8pPr>
            <a:lvl9pPr indent="0" marL="0" marR="0" rtl="0" algn="l">
              <a:spcBef>
                <a:spcPts val="0"/>
              </a:spcBef>
              <a:defRPr b="0" baseline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Introductie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Onze ervaring -&gt; startersdag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Het probleem; </a:t>
            </a:r>
            <a:r>
              <a:rPr lang="en"/>
              <a:t>veel informatie/onthouden</a:t>
            </a:r>
          </a:p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De oplossing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"/>
              <a:t>“Hoe kun je dit voor me zien”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Functionaliteiten van de app kort en bondig vertellen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512700" y="1991850"/>
            <a:ext cx="8118598" cy="1159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b="1" baseline="0" i="0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rtl val="0"/>
              </a:defRPr>
            </a:lvl1pPr>
            <a:lvl2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 algn="ctr">
              <a:spcBef>
                <a:spcPts val="0"/>
              </a:spcBef>
              <a:defRPr/>
            </a:lvl2pPr>
            <a:lvl3pPr rtl="0" algn="ctr">
              <a:spcBef>
                <a:spcPts val="0"/>
              </a:spcBef>
              <a:defRPr/>
            </a:lvl3pPr>
            <a:lvl4pPr rtl="0" algn="ctr">
              <a:spcBef>
                <a:spcPts val="0"/>
              </a:spcBef>
              <a:defRPr/>
            </a:lvl4pPr>
            <a:lvl5pPr rtl="0" algn="ctr">
              <a:spcBef>
                <a:spcPts val="0"/>
              </a:spcBef>
              <a:defRPr/>
            </a:lvl5pPr>
            <a:lvl6pPr rtl="0" algn="ctr">
              <a:spcBef>
                <a:spcPts val="0"/>
              </a:spcBef>
              <a:defRPr/>
            </a:lvl6pPr>
            <a:lvl7pPr rtl="0" algn="ctr">
              <a:spcBef>
                <a:spcPts val="0"/>
              </a:spcBef>
              <a:defRPr/>
            </a:lvl7pPr>
            <a:lvl8pPr rtl="0" algn="ctr">
              <a:spcBef>
                <a:spcPts val="0"/>
              </a:spcBef>
              <a:defRPr/>
            </a:lvl8pPr>
            <a:lvl9pPr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851725" y="1583350"/>
            <a:ext cx="54405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b="1" baseline="0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rtl val="0"/>
              </a:defRPr>
            </a:lvl1pPr>
            <a:lvl2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2135200" y="3812000"/>
            <a:ext cx="48735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12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rtl val="0"/>
              </a:defRPr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rtl val="0"/>
              </a:defRPr>
            </a:lvl2pPr>
            <a:lvl3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rtl val="0"/>
              </a:defRPr>
            </a:lvl3pPr>
            <a:lvl4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rtl val="0"/>
              </a:defRPr>
            </a:lvl4pPr>
            <a:lvl5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rtl val="0"/>
              </a:defRPr>
            </a:lvl5pPr>
            <a:lvl6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rtl val="0"/>
              </a:defRPr>
            </a:lvl6pPr>
            <a:lvl7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rtl val="0"/>
              </a:defRPr>
            </a:lvl7pPr>
            <a:lvl8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rtl val="0"/>
              </a:defRPr>
            </a:lvl8pPr>
            <a:lvl9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rtl val="0"/>
              </a:defRPr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 rot="10800000">
            <a:off x="4169398" y="3812000"/>
            <a:ext cx="8052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658050" y="3685800"/>
            <a:ext cx="5860500" cy="8198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000"/>
            </a:lvl1pPr>
            <a:lvl2pPr rtl="0" algn="ctr">
              <a:spcBef>
                <a:spcPts val="0"/>
              </a:spcBef>
              <a:defRPr sz="3000"/>
            </a:lvl2pPr>
            <a:lvl3pPr rtl="0" algn="ctr">
              <a:spcBef>
                <a:spcPts val="0"/>
              </a:spcBef>
              <a:defRPr sz="3000"/>
            </a:lvl3pPr>
            <a:lvl4pPr rtl="0" algn="ctr">
              <a:spcBef>
                <a:spcPts val="0"/>
              </a:spcBef>
              <a:defRPr sz="3000"/>
            </a:lvl4pPr>
            <a:lvl5pPr rtl="0" algn="ctr">
              <a:spcBef>
                <a:spcPts val="0"/>
              </a:spcBef>
              <a:defRPr sz="3000"/>
            </a:lvl5pPr>
            <a:lvl6pPr rtl="0" algn="ctr">
              <a:spcBef>
                <a:spcPts val="0"/>
              </a:spcBef>
              <a:defRPr sz="3000"/>
            </a:lvl6pPr>
            <a:lvl7pPr rtl="0" algn="ctr">
              <a:spcBef>
                <a:spcPts val="0"/>
              </a:spcBef>
              <a:defRPr sz="3000"/>
            </a:lvl7pPr>
            <a:lvl8pPr rtl="0" algn="ctr">
              <a:spcBef>
                <a:spcPts val="0"/>
              </a:spcBef>
              <a:defRPr sz="3000"/>
            </a:lvl8pPr>
            <a:lvl9pPr rtl="0" algn="ctr">
              <a:spcBef>
                <a:spcPts val="0"/>
              </a:spcBef>
              <a:defRPr sz="3000"/>
            </a:lvl9pPr>
          </a:lstStyle>
          <a:p/>
        </p:txBody>
      </p:sp>
      <p:sp>
        <p:nvSpPr>
          <p:cNvPr id="20" name="Shape 20"/>
          <p:cNvSpPr txBox="1"/>
          <p:nvPr/>
        </p:nvSpPr>
        <p:spPr>
          <a:xfrm>
            <a:off x="623810" y="44917"/>
            <a:ext cx="1957200" cy="653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0" baseline="0" i="0" lang="en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rtl val="0"/>
              </a:rPr>
              <a:t>“</a:t>
            </a:r>
          </a:p>
        </p:txBody>
      </p:sp>
      <p:cxnSp>
        <p:nvCxnSpPr>
          <p:cNvPr id="21" name="Shape 21"/>
          <p:cNvCxnSpPr/>
          <p:nvPr/>
        </p:nvCxnSpPr>
        <p:spPr>
          <a:xfrm rot="10800000">
            <a:off x="759502" y="1139975"/>
            <a:ext cx="8052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252325"/>
            <a:ext cx="8229600" cy="890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360"/>
              </a:spcBef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  <a:lvl2pPr rtl="0">
              <a:spcBef>
                <a:spcPts val="0"/>
              </a:spcBef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rtl="0">
              <a:spcBef>
                <a:spcPts val="0"/>
              </a:spcBef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rtl="0">
              <a:spcBef>
                <a:spcPts val="0"/>
              </a:spcBef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rtl="0">
              <a:spcBef>
                <a:spcPts val="0"/>
              </a:spcBef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rtl="0">
              <a:spcBef>
                <a:spcPts val="0"/>
              </a:spcBef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rtl="0">
              <a:spcBef>
                <a:spcPts val="0"/>
              </a:spcBef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rtl="0">
              <a:spcBef>
                <a:spcPts val="0"/>
              </a:spcBef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rtl="0">
              <a:spcBef>
                <a:spcPts val="0"/>
              </a:spcBef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5975" y="0"/>
            <a:ext cx="9144000" cy="5143499"/>
          </a:xfrm>
          <a:prstGeom prst="rect">
            <a:avLst/>
          </a:prstGeom>
          <a:solidFill>
            <a:srgbClr val="161732">
              <a:alpha val="364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" name="Shape 6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b="1" baseline="0" i="0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rtl val="0"/>
              </a:defRPr>
            </a:lvl1pPr>
            <a:lvl2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marL="0" marR="0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baseline="0" i="0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12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12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12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12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12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12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12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12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  <a:defRPr b="0" baseline="0" i="0" sz="12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rtl val="0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jp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00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4294967295" type="ctrTitle"/>
          </p:nvPr>
        </p:nvSpPr>
        <p:spPr>
          <a:xfrm>
            <a:off x="-150" y="1991850"/>
            <a:ext cx="91440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 sz="8500">
                <a:latin typeface="Trebuchet MS"/>
                <a:ea typeface="Trebuchet MS"/>
                <a:cs typeface="Trebuchet MS"/>
                <a:sym typeface="Trebuchet MS"/>
              </a:rPr>
              <a:t>KvKickstart</a:t>
            </a:r>
          </a:p>
        </p:txBody>
      </p:sp>
      <p:sp>
        <p:nvSpPr>
          <p:cNvPr id="28" name="Shape 28"/>
          <p:cNvSpPr/>
          <p:nvPr/>
        </p:nvSpPr>
        <p:spPr>
          <a:xfrm>
            <a:off x="0" y="4749600"/>
            <a:ext cx="9144000" cy="393900"/>
          </a:xfrm>
          <a:prstGeom prst="rect">
            <a:avLst/>
          </a:prstGeom>
          <a:solidFill>
            <a:srgbClr val="F8C1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" name="Shape 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25" y="4091550"/>
            <a:ext cx="1103949" cy="9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4294967295" type="ctrTitle"/>
          </p:nvPr>
        </p:nvSpPr>
        <p:spPr>
          <a:xfrm>
            <a:off x="1275149" y="1991850"/>
            <a:ext cx="65937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 sz="8500">
                <a:latin typeface="Trebuchet MS"/>
                <a:ea typeface="Trebuchet MS"/>
                <a:cs typeface="Trebuchet MS"/>
                <a:sym typeface="Trebuchet MS"/>
              </a:rPr>
              <a:t>Startersdag</a:t>
            </a:r>
          </a:p>
        </p:txBody>
      </p:sp>
      <p:sp>
        <p:nvSpPr>
          <p:cNvPr id="35" name="Shape 35"/>
          <p:cNvSpPr/>
          <p:nvPr/>
        </p:nvSpPr>
        <p:spPr>
          <a:xfrm>
            <a:off x="0" y="4749600"/>
            <a:ext cx="9144000" cy="393900"/>
          </a:xfrm>
          <a:prstGeom prst="rect">
            <a:avLst/>
          </a:prstGeom>
          <a:solidFill>
            <a:srgbClr val="F8C1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25" y="4091550"/>
            <a:ext cx="1103949" cy="9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4294967295" type="body"/>
          </p:nvPr>
        </p:nvSpPr>
        <p:spPr>
          <a:xfrm>
            <a:off x="457200" y="0"/>
            <a:ext cx="41019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layfair Display"/>
              <a:buNone/>
            </a:pPr>
            <a:r>
              <a:rPr b="1" lang="en" sz="4500">
                <a:latin typeface="Montserrat"/>
                <a:ea typeface="Montserrat"/>
                <a:cs typeface="Montserrat"/>
                <a:sym typeface="Montserrat"/>
              </a:rPr>
              <a:t>De oplossing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</a:pPr>
            <a:r>
              <a:t/>
            </a:r>
            <a:endParaRPr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layfair Display"/>
              <a:buNone/>
            </a:pPr>
            <a:r>
              <a:rPr lang="en">
                <a:rtl val="0"/>
              </a:rPr>
              <a:t>Een app die een totaal overzicht kan geven van alle informatie en inspiratie die jij op hebt gedaan tijdens de Startersdag van Kamer van Koophandel.</a:t>
            </a:r>
          </a:p>
        </p:txBody>
      </p:sp>
      <p:sp>
        <p:nvSpPr>
          <p:cNvPr id="42" name="Shape 42"/>
          <p:cNvSpPr/>
          <p:nvPr/>
        </p:nvSpPr>
        <p:spPr>
          <a:xfrm>
            <a:off x="0" y="4749600"/>
            <a:ext cx="9144000" cy="393900"/>
          </a:xfrm>
          <a:prstGeom prst="rect">
            <a:avLst/>
          </a:prstGeom>
          <a:solidFill>
            <a:srgbClr val="F8C1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25" y="4091550"/>
            <a:ext cx="1103949" cy="9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x="5727975" y="434750"/>
            <a:ext cx="1954499" cy="3921899"/>
          </a:xfrm>
          <a:custGeom>
            <a:pathLst>
              <a:path extrusionOk="0" h="120000" w="12000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Shape 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2225" y="764225"/>
            <a:ext cx="1778950" cy="316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272750" y="971250"/>
            <a:ext cx="659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 sz="7000">
                <a:latin typeface="Trebuchet MS"/>
                <a:ea typeface="Trebuchet MS"/>
                <a:cs typeface="Trebuchet MS"/>
                <a:sym typeface="Trebuchet MS"/>
              </a:rPr>
              <a:t>Het concept is makkelijk</a:t>
            </a:r>
          </a:p>
        </p:txBody>
      </p:sp>
      <p:sp>
        <p:nvSpPr>
          <p:cNvPr id="51" name="Shape 51"/>
          <p:cNvSpPr txBox="1"/>
          <p:nvPr>
            <p:ph idx="4294967295" type="body"/>
          </p:nvPr>
        </p:nvSpPr>
        <p:spPr>
          <a:xfrm>
            <a:off x="1098699" y="2390550"/>
            <a:ext cx="1691100" cy="170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layfair Display"/>
              <a:buNone/>
            </a:pPr>
            <a:r>
              <a:rPr b="0" baseline="0" i="0" lang="en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rtl val="0"/>
              </a:rPr>
              <a:t>1.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layfair Display"/>
              <a:buNone/>
            </a:pPr>
            <a:r>
              <a:rPr lang="en"/>
              <a:t>Schrijf je in voor een Startersdag</a:t>
            </a:r>
          </a:p>
        </p:txBody>
      </p:sp>
      <p:sp>
        <p:nvSpPr>
          <p:cNvPr id="52" name="Shape 52"/>
          <p:cNvSpPr txBox="1"/>
          <p:nvPr>
            <p:ph idx="4294967295" type="body"/>
          </p:nvPr>
        </p:nvSpPr>
        <p:spPr>
          <a:xfrm>
            <a:off x="3726462" y="2390550"/>
            <a:ext cx="1691100" cy="170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layfair Display"/>
              <a:buNone/>
            </a:pPr>
            <a:r>
              <a:rPr b="0" baseline="0" i="0" lang="en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rtl val="0"/>
              </a:rPr>
              <a:t>2.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layfair Display"/>
              <a:buNone/>
            </a:pPr>
            <a:r>
              <a:rPr lang="en"/>
              <a:t>Verzamel informatie en inspirerende ideeën</a:t>
            </a:r>
          </a:p>
        </p:txBody>
      </p:sp>
      <p:sp>
        <p:nvSpPr>
          <p:cNvPr id="53" name="Shape 53"/>
          <p:cNvSpPr txBox="1"/>
          <p:nvPr>
            <p:ph idx="4294967295" type="body"/>
          </p:nvPr>
        </p:nvSpPr>
        <p:spPr>
          <a:xfrm>
            <a:off x="6354224" y="2390550"/>
            <a:ext cx="1691100" cy="170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layfair Display"/>
              <a:buNone/>
            </a:pPr>
            <a:r>
              <a:rPr b="0" baseline="0" i="0" lang="en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rtl val="0"/>
              </a:rPr>
              <a:t>3.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layfair Display"/>
              <a:buNone/>
            </a:pPr>
            <a:r>
              <a:rPr lang="en"/>
              <a:t>Breng het allemaal samen en start met ondernemen</a:t>
            </a:r>
          </a:p>
        </p:txBody>
      </p:sp>
      <p:cxnSp>
        <p:nvCxnSpPr>
          <p:cNvPr id="54" name="Shape 54"/>
          <p:cNvCxnSpPr>
            <a:stCxn id="51" idx="3"/>
            <a:endCxn id="52" idx="1"/>
          </p:cNvCxnSpPr>
          <p:nvPr/>
        </p:nvCxnSpPr>
        <p:spPr>
          <a:xfrm>
            <a:off x="2789799" y="3241049"/>
            <a:ext cx="936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lg" w="lg" type="triangle"/>
          </a:ln>
        </p:spPr>
      </p:cxnSp>
      <p:cxnSp>
        <p:nvCxnSpPr>
          <p:cNvPr id="55" name="Shape 55"/>
          <p:cNvCxnSpPr>
            <a:stCxn id="52" idx="3"/>
            <a:endCxn id="53" idx="1"/>
          </p:cNvCxnSpPr>
          <p:nvPr/>
        </p:nvCxnSpPr>
        <p:spPr>
          <a:xfrm>
            <a:off x="5417562" y="3241049"/>
            <a:ext cx="936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lg" w="lg" type="triangle"/>
          </a:ln>
        </p:spPr>
      </p:cxnSp>
      <p:sp>
        <p:nvSpPr>
          <p:cNvPr id="56" name="Shape 56"/>
          <p:cNvSpPr/>
          <p:nvPr/>
        </p:nvSpPr>
        <p:spPr>
          <a:xfrm>
            <a:off x="0" y="4749600"/>
            <a:ext cx="9144000" cy="393900"/>
          </a:xfrm>
          <a:prstGeom prst="rect">
            <a:avLst/>
          </a:prstGeom>
          <a:solidFill>
            <a:srgbClr val="F8C1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25" y="4091550"/>
            <a:ext cx="1103949" cy="9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4294967295" type="body"/>
          </p:nvPr>
        </p:nvSpPr>
        <p:spPr>
          <a:xfrm>
            <a:off x="457200" y="0"/>
            <a:ext cx="4101900" cy="474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layfair Display"/>
              <a:buNone/>
            </a:pPr>
            <a:r>
              <a:rPr b="1" lang="en" sz="4000">
                <a:latin typeface="Montserrat"/>
                <a:ea typeface="Montserrat"/>
                <a:cs typeface="Montserrat"/>
                <a:sym typeface="Montserrat"/>
              </a:rPr>
              <a:t>Functionaliteit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layfair Display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Aanmelden voor een Startersdag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Overzicht van de presentaties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Eigen tijdschema opstellen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Plattegrond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Bestanden downloaden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Notities toevoegen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Checklist</a:t>
            </a:r>
          </a:p>
        </p:txBody>
      </p:sp>
      <p:sp>
        <p:nvSpPr>
          <p:cNvPr id="63" name="Shape 63"/>
          <p:cNvSpPr/>
          <p:nvPr/>
        </p:nvSpPr>
        <p:spPr>
          <a:xfrm>
            <a:off x="0" y="4749600"/>
            <a:ext cx="9144000" cy="393900"/>
          </a:xfrm>
          <a:prstGeom prst="rect">
            <a:avLst/>
          </a:prstGeom>
          <a:solidFill>
            <a:srgbClr val="F8C1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25" y="4091550"/>
            <a:ext cx="1103949" cy="9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5727975" y="434750"/>
            <a:ext cx="1954499" cy="3921899"/>
          </a:xfrm>
          <a:custGeom>
            <a:pathLst>
              <a:path extrusionOk="0" h="120000" w="12000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5">
            <a:alphaModFix/>
          </a:blip>
          <a:srcRect b="6742" l="0" r="0" t="0"/>
          <a:stretch/>
        </p:blipFill>
        <p:spPr>
          <a:xfrm>
            <a:off x="5816125" y="776575"/>
            <a:ext cx="1797174" cy="31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thar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