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2" r:id="rId7"/>
    <p:sldId id="263" r:id="rId8"/>
    <p:sldId id="264"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4962300-7E84-4F8E-AAA1-CE21E56640D3}">
          <p14:sldIdLst>
            <p14:sldId id="256"/>
            <p14:sldId id="257"/>
            <p14:sldId id="258"/>
            <p14:sldId id="259"/>
            <p14:sldId id="261"/>
            <p14:sldId id="262"/>
            <p14:sldId id="263"/>
            <p14:sldId id="264"/>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7" d="100"/>
          <a:sy n="87" d="100"/>
        </p:scale>
        <p:origin x="528"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diagrams/_rels/data4.xml.rels><?xml version="1.0" encoding="UTF-8" standalone="yes"?>
<Relationships xmlns="http://schemas.openxmlformats.org/package/2006/relationships"><Relationship Id="rId2" Type="http://schemas.openxmlformats.org/officeDocument/2006/relationships/hyperlink" Target="http://www.occeweb.com/og/ogdatafiles2.htm" TargetMode="External"/><Relationship Id="rId1" Type="http://schemas.openxmlformats.org/officeDocument/2006/relationships/hyperlink" Target="https://data.usgs.gov/" TargetMode="External"/></Relationships>
</file>

<file path=ppt/diagrams/_rels/drawing4.xml.rels><?xml version="1.0" encoding="UTF-8" standalone="yes"?>
<Relationships xmlns="http://schemas.openxmlformats.org/package/2006/relationships"><Relationship Id="rId2" Type="http://schemas.openxmlformats.org/officeDocument/2006/relationships/hyperlink" Target="http://www.occeweb.com/og/ogdatafiles2.htm" TargetMode="External"/><Relationship Id="rId1" Type="http://schemas.openxmlformats.org/officeDocument/2006/relationships/hyperlink" Target="https://data.usgs.gov/" TargetMode="Externa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C23478B-071D-43A2-AEE5-B1EB3CE659CD}" type="doc">
      <dgm:prSet loTypeId="urn:microsoft.com/office/officeart/2008/layout/LinedList" loCatId="list" qsTypeId="urn:microsoft.com/office/officeart/2005/8/quickstyle/simple3" qsCatId="simple" csTypeId="urn:microsoft.com/office/officeart/2005/8/colors/colorful2" csCatId="colorful"/>
      <dgm:spPr/>
      <dgm:t>
        <a:bodyPr/>
        <a:lstStyle/>
        <a:p>
          <a:endParaRPr lang="en-US"/>
        </a:p>
      </dgm:t>
    </dgm:pt>
    <dgm:pt modelId="{D52476E9-0D5A-4ABB-8371-86977B1E098E}">
      <dgm:prSet/>
      <dgm:spPr/>
      <dgm:t>
        <a:bodyPr/>
        <a:lstStyle/>
        <a:p>
          <a:r>
            <a:rPr lang="en-US"/>
            <a:t>Study and analyze  induced earthquakes and waste water injection data.</a:t>
          </a:r>
        </a:p>
      </dgm:t>
    </dgm:pt>
    <dgm:pt modelId="{D630D6FC-330E-41EA-B413-BA7C87472CE4}" type="parTrans" cxnId="{B05D22E4-D61A-46F1-A788-3739741505DD}">
      <dgm:prSet/>
      <dgm:spPr/>
      <dgm:t>
        <a:bodyPr/>
        <a:lstStyle/>
        <a:p>
          <a:endParaRPr lang="en-US"/>
        </a:p>
      </dgm:t>
    </dgm:pt>
    <dgm:pt modelId="{45C60967-44B0-4FB4-9533-AFCBE24A4DB3}" type="sibTrans" cxnId="{B05D22E4-D61A-46F1-A788-3739741505DD}">
      <dgm:prSet/>
      <dgm:spPr/>
      <dgm:t>
        <a:bodyPr/>
        <a:lstStyle/>
        <a:p>
          <a:endParaRPr lang="en-US"/>
        </a:p>
      </dgm:t>
    </dgm:pt>
    <dgm:pt modelId="{AF21C5A1-E8BB-433D-8669-BE42228E983A}">
      <dgm:prSet/>
      <dgm:spPr/>
      <dgm:t>
        <a:bodyPr/>
        <a:lstStyle/>
        <a:p>
          <a:r>
            <a:rPr lang="en-US"/>
            <a:t>Then use machine learning and data analytics to predict the “well” which might contributed more in induced earthquake in Oklahoma.</a:t>
          </a:r>
        </a:p>
      </dgm:t>
    </dgm:pt>
    <dgm:pt modelId="{06D2263D-9E7C-4D64-AA69-70B2AADFB823}" type="parTrans" cxnId="{A1760B28-288F-4DCD-9D2D-030892BF0F85}">
      <dgm:prSet/>
      <dgm:spPr/>
      <dgm:t>
        <a:bodyPr/>
        <a:lstStyle/>
        <a:p>
          <a:endParaRPr lang="en-US"/>
        </a:p>
      </dgm:t>
    </dgm:pt>
    <dgm:pt modelId="{2F8699C9-61AC-47F2-8B14-925EC9DAD4F6}" type="sibTrans" cxnId="{A1760B28-288F-4DCD-9D2D-030892BF0F85}">
      <dgm:prSet/>
      <dgm:spPr/>
      <dgm:t>
        <a:bodyPr/>
        <a:lstStyle/>
        <a:p>
          <a:endParaRPr lang="en-US"/>
        </a:p>
      </dgm:t>
    </dgm:pt>
    <dgm:pt modelId="{B536DFA9-6304-42B6-AD11-58C925B72584}" type="pres">
      <dgm:prSet presAssocID="{2C23478B-071D-43A2-AEE5-B1EB3CE659CD}" presName="vert0" presStyleCnt="0">
        <dgm:presLayoutVars>
          <dgm:dir/>
          <dgm:animOne val="branch"/>
          <dgm:animLvl val="lvl"/>
        </dgm:presLayoutVars>
      </dgm:prSet>
      <dgm:spPr/>
    </dgm:pt>
    <dgm:pt modelId="{A8D3E91B-3538-4D45-A1DA-E99B0BC65665}" type="pres">
      <dgm:prSet presAssocID="{D52476E9-0D5A-4ABB-8371-86977B1E098E}" presName="thickLine" presStyleLbl="alignNode1" presStyleIdx="0" presStyleCnt="2"/>
      <dgm:spPr/>
    </dgm:pt>
    <dgm:pt modelId="{9E1C11D3-2140-400D-A6F8-02724DD508F8}" type="pres">
      <dgm:prSet presAssocID="{D52476E9-0D5A-4ABB-8371-86977B1E098E}" presName="horz1" presStyleCnt="0"/>
      <dgm:spPr/>
    </dgm:pt>
    <dgm:pt modelId="{559B9037-2E5F-4FDE-A7E1-19EA3379ECC5}" type="pres">
      <dgm:prSet presAssocID="{D52476E9-0D5A-4ABB-8371-86977B1E098E}" presName="tx1" presStyleLbl="revTx" presStyleIdx="0" presStyleCnt="2"/>
      <dgm:spPr/>
    </dgm:pt>
    <dgm:pt modelId="{11786061-714D-40A4-A6E2-5B7E1C24B820}" type="pres">
      <dgm:prSet presAssocID="{D52476E9-0D5A-4ABB-8371-86977B1E098E}" presName="vert1" presStyleCnt="0"/>
      <dgm:spPr/>
    </dgm:pt>
    <dgm:pt modelId="{9A805C03-8E05-435F-9684-36E6CAE00DE0}" type="pres">
      <dgm:prSet presAssocID="{AF21C5A1-E8BB-433D-8669-BE42228E983A}" presName="thickLine" presStyleLbl="alignNode1" presStyleIdx="1" presStyleCnt="2"/>
      <dgm:spPr/>
    </dgm:pt>
    <dgm:pt modelId="{A1D47E9F-B857-4AE4-BCF2-D81CC431998C}" type="pres">
      <dgm:prSet presAssocID="{AF21C5A1-E8BB-433D-8669-BE42228E983A}" presName="horz1" presStyleCnt="0"/>
      <dgm:spPr/>
    </dgm:pt>
    <dgm:pt modelId="{D363062D-1168-4052-866E-574B9F9205D5}" type="pres">
      <dgm:prSet presAssocID="{AF21C5A1-E8BB-433D-8669-BE42228E983A}" presName="tx1" presStyleLbl="revTx" presStyleIdx="1" presStyleCnt="2"/>
      <dgm:spPr/>
    </dgm:pt>
    <dgm:pt modelId="{AF2684A6-0092-4969-86F7-F5934D5784B7}" type="pres">
      <dgm:prSet presAssocID="{AF21C5A1-E8BB-433D-8669-BE42228E983A}" presName="vert1" presStyleCnt="0"/>
      <dgm:spPr/>
    </dgm:pt>
  </dgm:ptLst>
  <dgm:cxnLst>
    <dgm:cxn modelId="{A1760B28-288F-4DCD-9D2D-030892BF0F85}" srcId="{2C23478B-071D-43A2-AEE5-B1EB3CE659CD}" destId="{AF21C5A1-E8BB-433D-8669-BE42228E983A}" srcOrd="1" destOrd="0" parTransId="{06D2263D-9E7C-4D64-AA69-70B2AADFB823}" sibTransId="{2F8699C9-61AC-47F2-8B14-925EC9DAD4F6}"/>
    <dgm:cxn modelId="{F2E1F32E-D2B6-4166-AFC0-CA75A90BD7B2}" type="presOf" srcId="{AF21C5A1-E8BB-433D-8669-BE42228E983A}" destId="{D363062D-1168-4052-866E-574B9F9205D5}" srcOrd="0" destOrd="0" presId="urn:microsoft.com/office/officeart/2008/layout/LinedList"/>
    <dgm:cxn modelId="{337DCD89-1E98-44EE-AD25-EF0724E8DD33}" type="presOf" srcId="{D52476E9-0D5A-4ABB-8371-86977B1E098E}" destId="{559B9037-2E5F-4FDE-A7E1-19EA3379ECC5}" srcOrd="0" destOrd="0" presId="urn:microsoft.com/office/officeart/2008/layout/LinedList"/>
    <dgm:cxn modelId="{F98B5AC0-7D5F-4587-A35A-E34F1F2D9E69}" type="presOf" srcId="{2C23478B-071D-43A2-AEE5-B1EB3CE659CD}" destId="{B536DFA9-6304-42B6-AD11-58C925B72584}" srcOrd="0" destOrd="0" presId="urn:microsoft.com/office/officeart/2008/layout/LinedList"/>
    <dgm:cxn modelId="{B05D22E4-D61A-46F1-A788-3739741505DD}" srcId="{2C23478B-071D-43A2-AEE5-B1EB3CE659CD}" destId="{D52476E9-0D5A-4ABB-8371-86977B1E098E}" srcOrd="0" destOrd="0" parTransId="{D630D6FC-330E-41EA-B413-BA7C87472CE4}" sibTransId="{45C60967-44B0-4FB4-9533-AFCBE24A4DB3}"/>
    <dgm:cxn modelId="{13FB4500-70D0-4AF0-B231-7C4EB2E25FAB}" type="presParOf" srcId="{B536DFA9-6304-42B6-AD11-58C925B72584}" destId="{A8D3E91B-3538-4D45-A1DA-E99B0BC65665}" srcOrd="0" destOrd="0" presId="urn:microsoft.com/office/officeart/2008/layout/LinedList"/>
    <dgm:cxn modelId="{1C323EFB-E6BE-418B-901A-0A361239D101}" type="presParOf" srcId="{B536DFA9-6304-42B6-AD11-58C925B72584}" destId="{9E1C11D3-2140-400D-A6F8-02724DD508F8}" srcOrd="1" destOrd="0" presId="urn:microsoft.com/office/officeart/2008/layout/LinedList"/>
    <dgm:cxn modelId="{701EA118-9444-4721-8621-D07DFDF39128}" type="presParOf" srcId="{9E1C11D3-2140-400D-A6F8-02724DD508F8}" destId="{559B9037-2E5F-4FDE-A7E1-19EA3379ECC5}" srcOrd="0" destOrd="0" presId="urn:microsoft.com/office/officeart/2008/layout/LinedList"/>
    <dgm:cxn modelId="{09958608-3D4A-4CA1-9E44-5886A9354414}" type="presParOf" srcId="{9E1C11D3-2140-400D-A6F8-02724DD508F8}" destId="{11786061-714D-40A4-A6E2-5B7E1C24B820}" srcOrd="1" destOrd="0" presId="urn:microsoft.com/office/officeart/2008/layout/LinedList"/>
    <dgm:cxn modelId="{F993DB16-1F0A-4DAD-B496-3E0D903EBA02}" type="presParOf" srcId="{B536DFA9-6304-42B6-AD11-58C925B72584}" destId="{9A805C03-8E05-435F-9684-36E6CAE00DE0}" srcOrd="2" destOrd="0" presId="urn:microsoft.com/office/officeart/2008/layout/LinedList"/>
    <dgm:cxn modelId="{736DBB4A-16D4-4D09-A9ED-0F4E73B39546}" type="presParOf" srcId="{B536DFA9-6304-42B6-AD11-58C925B72584}" destId="{A1D47E9F-B857-4AE4-BCF2-D81CC431998C}" srcOrd="3" destOrd="0" presId="urn:microsoft.com/office/officeart/2008/layout/LinedList"/>
    <dgm:cxn modelId="{342B021B-C52C-4FF0-9976-8AE5FD219063}" type="presParOf" srcId="{A1D47E9F-B857-4AE4-BCF2-D81CC431998C}" destId="{D363062D-1168-4052-866E-574B9F9205D5}" srcOrd="0" destOrd="0" presId="urn:microsoft.com/office/officeart/2008/layout/LinedList"/>
    <dgm:cxn modelId="{FA2C7A86-B659-4422-AABC-B3C7BBA4BEBD}" type="presParOf" srcId="{A1D47E9F-B857-4AE4-BCF2-D81CC431998C}" destId="{AF2684A6-0092-4969-86F7-F5934D5784B7}"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A3AE915-64A8-45BD-B830-89EEB9491123}" type="doc">
      <dgm:prSet loTypeId="urn:microsoft.com/office/officeart/2008/layout/LinedList" loCatId="list" qsTypeId="urn:microsoft.com/office/officeart/2005/8/quickstyle/simple2" qsCatId="simple" csTypeId="urn:microsoft.com/office/officeart/2005/8/colors/colorful5" csCatId="colorful"/>
      <dgm:spPr/>
      <dgm:t>
        <a:bodyPr/>
        <a:lstStyle/>
        <a:p>
          <a:endParaRPr lang="en-US"/>
        </a:p>
      </dgm:t>
    </dgm:pt>
    <dgm:pt modelId="{D268823D-7B03-4EA0-B689-A016698D10B7}">
      <dgm:prSet/>
      <dgm:spPr/>
      <dgm:t>
        <a:bodyPr/>
        <a:lstStyle/>
        <a:p>
          <a:r>
            <a:rPr lang="en-US"/>
            <a:t>Earthquakes caused by human activities</a:t>
          </a:r>
        </a:p>
      </dgm:t>
    </dgm:pt>
    <dgm:pt modelId="{A020D523-2AB4-429F-A593-16CB1509F796}" type="parTrans" cxnId="{557F3DDD-9A46-46EE-BC5D-7394E42A4CC7}">
      <dgm:prSet/>
      <dgm:spPr/>
      <dgm:t>
        <a:bodyPr/>
        <a:lstStyle/>
        <a:p>
          <a:endParaRPr lang="en-US"/>
        </a:p>
      </dgm:t>
    </dgm:pt>
    <dgm:pt modelId="{6E8C4B51-FDB2-4A2D-A194-5AA5DD3A9214}" type="sibTrans" cxnId="{557F3DDD-9A46-46EE-BC5D-7394E42A4CC7}">
      <dgm:prSet/>
      <dgm:spPr/>
      <dgm:t>
        <a:bodyPr/>
        <a:lstStyle/>
        <a:p>
          <a:endParaRPr lang="en-US"/>
        </a:p>
      </dgm:t>
    </dgm:pt>
    <dgm:pt modelId="{559FC4AC-05AB-448A-AF3D-BA9181CF928F}">
      <dgm:prSet/>
      <dgm:spPr/>
      <dgm:t>
        <a:bodyPr/>
        <a:lstStyle/>
        <a:p>
          <a:r>
            <a:rPr lang="en-US"/>
            <a:t>Oklahoma state is suffering from most of the induced earthquakes.</a:t>
          </a:r>
        </a:p>
      </dgm:t>
    </dgm:pt>
    <dgm:pt modelId="{4EE09338-BEF6-4723-8468-DB1CBC057A57}" type="parTrans" cxnId="{66F375C8-0448-43DB-81C2-A091AE776FA6}">
      <dgm:prSet/>
      <dgm:spPr/>
      <dgm:t>
        <a:bodyPr/>
        <a:lstStyle/>
        <a:p>
          <a:endParaRPr lang="en-US"/>
        </a:p>
      </dgm:t>
    </dgm:pt>
    <dgm:pt modelId="{BC24627D-FDAC-45B4-8EC7-226237B512C3}" type="sibTrans" cxnId="{66F375C8-0448-43DB-81C2-A091AE776FA6}">
      <dgm:prSet/>
      <dgm:spPr/>
      <dgm:t>
        <a:bodyPr/>
        <a:lstStyle/>
        <a:p>
          <a:endParaRPr lang="en-US"/>
        </a:p>
      </dgm:t>
    </dgm:pt>
    <dgm:pt modelId="{7898D52F-0700-464E-B3A9-11AF9AF1C545}" type="pres">
      <dgm:prSet presAssocID="{DA3AE915-64A8-45BD-B830-89EEB9491123}" presName="vert0" presStyleCnt="0">
        <dgm:presLayoutVars>
          <dgm:dir/>
          <dgm:animOne val="branch"/>
          <dgm:animLvl val="lvl"/>
        </dgm:presLayoutVars>
      </dgm:prSet>
      <dgm:spPr/>
    </dgm:pt>
    <dgm:pt modelId="{D118A95E-304F-4372-A849-53ACE7096DD7}" type="pres">
      <dgm:prSet presAssocID="{D268823D-7B03-4EA0-B689-A016698D10B7}" presName="thickLine" presStyleLbl="alignNode1" presStyleIdx="0" presStyleCnt="2"/>
      <dgm:spPr/>
    </dgm:pt>
    <dgm:pt modelId="{93427466-BFDD-4566-902A-B5CF089A1587}" type="pres">
      <dgm:prSet presAssocID="{D268823D-7B03-4EA0-B689-A016698D10B7}" presName="horz1" presStyleCnt="0"/>
      <dgm:spPr/>
    </dgm:pt>
    <dgm:pt modelId="{D403EF8A-5057-4D17-BD3E-5CB5E04E498E}" type="pres">
      <dgm:prSet presAssocID="{D268823D-7B03-4EA0-B689-A016698D10B7}" presName="tx1" presStyleLbl="revTx" presStyleIdx="0" presStyleCnt="2"/>
      <dgm:spPr/>
    </dgm:pt>
    <dgm:pt modelId="{1DC4D38E-F52F-4CA2-A151-F06D1CBC1D41}" type="pres">
      <dgm:prSet presAssocID="{D268823D-7B03-4EA0-B689-A016698D10B7}" presName="vert1" presStyleCnt="0"/>
      <dgm:spPr/>
    </dgm:pt>
    <dgm:pt modelId="{55BCC815-33C2-4AE6-BE3A-828EE76E4874}" type="pres">
      <dgm:prSet presAssocID="{559FC4AC-05AB-448A-AF3D-BA9181CF928F}" presName="thickLine" presStyleLbl="alignNode1" presStyleIdx="1" presStyleCnt="2"/>
      <dgm:spPr/>
    </dgm:pt>
    <dgm:pt modelId="{331238D2-5735-4809-AB8B-21CC73704462}" type="pres">
      <dgm:prSet presAssocID="{559FC4AC-05AB-448A-AF3D-BA9181CF928F}" presName="horz1" presStyleCnt="0"/>
      <dgm:spPr/>
    </dgm:pt>
    <dgm:pt modelId="{1FE9C997-47DE-460E-BEBD-81C33FCD39A4}" type="pres">
      <dgm:prSet presAssocID="{559FC4AC-05AB-448A-AF3D-BA9181CF928F}" presName="tx1" presStyleLbl="revTx" presStyleIdx="1" presStyleCnt="2"/>
      <dgm:spPr/>
    </dgm:pt>
    <dgm:pt modelId="{35F349C9-5E57-4DD8-8210-518B1CD3FE5E}" type="pres">
      <dgm:prSet presAssocID="{559FC4AC-05AB-448A-AF3D-BA9181CF928F}" presName="vert1" presStyleCnt="0"/>
      <dgm:spPr/>
    </dgm:pt>
  </dgm:ptLst>
  <dgm:cxnLst>
    <dgm:cxn modelId="{53723643-12D7-4768-BEBA-371E01543983}" type="presOf" srcId="{559FC4AC-05AB-448A-AF3D-BA9181CF928F}" destId="{1FE9C997-47DE-460E-BEBD-81C33FCD39A4}" srcOrd="0" destOrd="0" presId="urn:microsoft.com/office/officeart/2008/layout/LinedList"/>
    <dgm:cxn modelId="{A1145173-8199-49BD-B9F3-50314EDC43D3}" type="presOf" srcId="{D268823D-7B03-4EA0-B689-A016698D10B7}" destId="{D403EF8A-5057-4D17-BD3E-5CB5E04E498E}" srcOrd="0" destOrd="0" presId="urn:microsoft.com/office/officeart/2008/layout/LinedList"/>
    <dgm:cxn modelId="{2CEB9CC4-0B2E-47E7-B644-A84573A5E4B1}" type="presOf" srcId="{DA3AE915-64A8-45BD-B830-89EEB9491123}" destId="{7898D52F-0700-464E-B3A9-11AF9AF1C545}" srcOrd="0" destOrd="0" presId="urn:microsoft.com/office/officeart/2008/layout/LinedList"/>
    <dgm:cxn modelId="{66F375C8-0448-43DB-81C2-A091AE776FA6}" srcId="{DA3AE915-64A8-45BD-B830-89EEB9491123}" destId="{559FC4AC-05AB-448A-AF3D-BA9181CF928F}" srcOrd="1" destOrd="0" parTransId="{4EE09338-BEF6-4723-8468-DB1CBC057A57}" sibTransId="{BC24627D-FDAC-45B4-8EC7-226237B512C3}"/>
    <dgm:cxn modelId="{557F3DDD-9A46-46EE-BC5D-7394E42A4CC7}" srcId="{DA3AE915-64A8-45BD-B830-89EEB9491123}" destId="{D268823D-7B03-4EA0-B689-A016698D10B7}" srcOrd="0" destOrd="0" parTransId="{A020D523-2AB4-429F-A593-16CB1509F796}" sibTransId="{6E8C4B51-FDB2-4A2D-A194-5AA5DD3A9214}"/>
    <dgm:cxn modelId="{4DEE3B02-62C9-454E-A428-F8BA4AE793FD}" type="presParOf" srcId="{7898D52F-0700-464E-B3A9-11AF9AF1C545}" destId="{D118A95E-304F-4372-A849-53ACE7096DD7}" srcOrd="0" destOrd="0" presId="urn:microsoft.com/office/officeart/2008/layout/LinedList"/>
    <dgm:cxn modelId="{8F5EDCC1-F0CB-4C32-B19C-B94A180171E4}" type="presParOf" srcId="{7898D52F-0700-464E-B3A9-11AF9AF1C545}" destId="{93427466-BFDD-4566-902A-B5CF089A1587}" srcOrd="1" destOrd="0" presId="urn:microsoft.com/office/officeart/2008/layout/LinedList"/>
    <dgm:cxn modelId="{7C65F5EE-30BB-4CF4-A242-E09010E9FF9C}" type="presParOf" srcId="{93427466-BFDD-4566-902A-B5CF089A1587}" destId="{D403EF8A-5057-4D17-BD3E-5CB5E04E498E}" srcOrd="0" destOrd="0" presId="urn:microsoft.com/office/officeart/2008/layout/LinedList"/>
    <dgm:cxn modelId="{AB3852F1-1BA0-4A94-90AB-166621AB7E7F}" type="presParOf" srcId="{93427466-BFDD-4566-902A-B5CF089A1587}" destId="{1DC4D38E-F52F-4CA2-A151-F06D1CBC1D41}" srcOrd="1" destOrd="0" presId="urn:microsoft.com/office/officeart/2008/layout/LinedList"/>
    <dgm:cxn modelId="{8D0542CF-6A06-4C14-BB70-B9AE51B5C40B}" type="presParOf" srcId="{7898D52F-0700-464E-B3A9-11AF9AF1C545}" destId="{55BCC815-33C2-4AE6-BE3A-828EE76E4874}" srcOrd="2" destOrd="0" presId="urn:microsoft.com/office/officeart/2008/layout/LinedList"/>
    <dgm:cxn modelId="{FDD7BC1C-5211-4764-959D-61E6EE39B38B}" type="presParOf" srcId="{7898D52F-0700-464E-B3A9-11AF9AF1C545}" destId="{331238D2-5735-4809-AB8B-21CC73704462}" srcOrd="3" destOrd="0" presId="urn:microsoft.com/office/officeart/2008/layout/LinedList"/>
    <dgm:cxn modelId="{06F0B1C7-A790-4BE1-80B3-C0BC103943BD}" type="presParOf" srcId="{331238D2-5735-4809-AB8B-21CC73704462}" destId="{1FE9C997-47DE-460E-BEBD-81C33FCD39A4}" srcOrd="0" destOrd="0" presId="urn:microsoft.com/office/officeart/2008/layout/LinedList"/>
    <dgm:cxn modelId="{B9BB2DE4-F456-49F7-8D5A-9F72E41DA7EC}" type="presParOf" srcId="{331238D2-5735-4809-AB8B-21CC73704462}" destId="{35F349C9-5E57-4DD8-8210-518B1CD3FE5E}"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1455886-CF29-4B46-878B-4D461EEB1DF4}" type="doc">
      <dgm:prSet loTypeId="urn:microsoft.com/office/officeart/2008/layout/LinedList" loCatId="list" qsTypeId="urn:microsoft.com/office/officeart/2005/8/quickstyle/simple1" qsCatId="simple" csTypeId="urn:microsoft.com/office/officeart/2005/8/colors/colorful5" csCatId="colorful" phldr="1"/>
      <dgm:spPr/>
      <dgm:t>
        <a:bodyPr/>
        <a:lstStyle/>
        <a:p>
          <a:endParaRPr lang="en-US"/>
        </a:p>
      </dgm:t>
    </dgm:pt>
    <dgm:pt modelId="{ED2DE590-B034-4302-829B-2C01A6066229}">
      <dgm:prSet/>
      <dgm:spPr/>
      <dgm:t>
        <a:bodyPr/>
        <a:lstStyle/>
        <a:p>
          <a:r>
            <a:rPr lang="en-US"/>
            <a:t>Induced earthquake data : Provide the date, time, location, magnitude of the earthquake from 2010-2016 in Oklahoma.</a:t>
          </a:r>
        </a:p>
      </dgm:t>
    </dgm:pt>
    <dgm:pt modelId="{C1480FBB-7309-4A25-9351-DDA0C06779EF}" type="parTrans" cxnId="{40A68362-B0B1-4582-AE4C-90B1A4D5D273}">
      <dgm:prSet/>
      <dgm:spPr/>
      <dgm:t>
        <a:bodyPr/>
        <a:lstStyle/>
        <a:p>
          <a:endParaRPr lang="en-US"/>
        </a:p>
      </dgm:t>
    </dgm:pt>
    <dgm:pt modelId="{E6882BCC-3842-4077-95C8-2B11CE5A6354}" type="sibTrans" cxnId="{40A68362-B0B1-4582-AE4C-90B1A4D5D273}">
      <dgm:prSet/>
      <dgm:spPr/>
      <dgm:t>
        <a:bodyPr/>
        <a:lstStyle/>
        <a:p>
          <a:endParaRPr lang="en-US"/>
        </a:p>
      </dgm:t>
    </dgm:pt>
    <dgm:pt modelId="{290EAE36-B064-4C0D-96DF-73E61BA74E53}">
      <dgm:prSet/>
      <dgm:spPr/>
      <dgm:t>
        <a:bodyPr/>
        <a:lstStyle/>
        <a:p>
          <a:r>
            <a:rPr lang="en-US"/>
            <a:t>Waste water injection data from oil wells: Provide the volumetric data of the water injected by wells in Oklahoma state from 2011-2016.</a:t>
          </a:r>
        </a:p>
      </dgm:t>
    </dgm:pt>
    <dgm:pt modelId="{B62AF568-9C1D-4822-B6EB-9824281B3982}" type="parTrans" cxnId="{53423A7C-8C8E-471A-8F79-A50317C2BE41}">
      <dgm:prSet/>
      <dgm:spPr/>
      <dgm:t>
        <a:bodyPr/>
        <a:lstStyle/>
        <a:p>
          <a:endParaRPr lang="en-US"/>
        </a:p>
      </dgm:t>
    </dgm:pt>
    <dgm:pt modelId="{5E1E30B9-BFE2-46B5-A0FF-E58E2A96F63E}" type="sibTrans" cxnId="{53423A7C-8C8E-471A-8F79-A50317C2BE41}">
      <dgm:prSet/>
      <dgm:spPr/>
      <dgm:t>
        <a:bodyPr/>
        <a:lstStyle/>
        <a:p>
          <a:endParaRPr lang="en-US"/>
        </a:p>
      </dgm:t>
    </dgm:pt>
    <dgm:pt modelId="{FF7091FB-7D6B-47DF-AFD4-0599619E4885}">
      <dgm:prSet/>
      <dgm:spPr/>
      <dgm:t>
        <a:bodyPr/>
        <a:lstStyle/>
        <a:p>
          <a:r>
            <a:rPr lang="en-US" dirty="0"/>
            <a:t>Fault Mapping Data: Provide the line string of the fault lines from Oklahoma </a:t>
          </a:r>
          <a:r>
            <a:rPr lang="en-US"/>
            <a:t>Geological Survey. </a:t>
          </a:r>
          <a:endParaRPr lang="en-US" dirty="0"/>
        </a:p>
      </dgm:t>
    </dgm:pt>
    <dgm:pt modelId="{ACB2805C-83B8-4A2F-BEC5-886BCAF5C835}" type="parTrans" cxnId="{6BCD2235-BAE9-4538-9669-8E688D0475EB}">
      <dgm:prSet/>
      <dgm:spPr/>
      <dgm:t>
        <a:bodyPr/>
        <a:lstStyle/>
        <a:p>
          <a:endParaRPr lang="en-US"/>
        </a:p>
      </dgm:t>
    </dgm:pt>
    <dgm:pt modelId="{25EE0DFF-08CD-4B93-8380-15076A8C6A16}" type="sibTrans" cxnId="{6BCD2235-BAE9-4538-9669-8E688D0475EB}">
      <dgm:prSet/>
      <dgm:spPr/>
      <dgm:t>
        <a:bodyPr/>
        <a:lstStyle/>
        <a:p>
          <a:endParaRPr lang="en-US"/>
        </a:p>
      </dgm:t>
    </dgm:pt>
    <dgm:pt modelId="{2C28F6A0-A3A3-4D80-B678-1AFE14E0C027}" type="pres">
      <dgm:prSet presAssocID="{E1455886-CF29-4B46-878B-4D461EEB1DF4}" presName="vert0" presStyleCnt="0">
        <dgm:presLayoutVars>
          <dgm:dir/>
          <dgm:animOne val="branch"/>
          <dgm:animLvl val="lvl"/>
        </dgm:presLayoutVars>
      </dgm:prSet>
      <dgm:spPr/>
    </dgm:pt>
    <dgm:pt modelId="{0156439A-0C19-45A3-B07B-C0522FE7644D}" type="pres">
      <dgm:prSet presAssocID="{ED2DE590-B034-4302-829B-2C01A6066229}" presName="thickLine" presStyleLbl="alignNode1" presStyleIdx="0" presStyleCnt="3"/>
      <dgm:spPr/>
    </dgm:pt>
    <dgm:pt modelId="{724C011F-9331-4559-AC65-8C9A2FA320F7}" type="pres">
      <dgm:prSet presAssocID="{ED2DE590-B034-4302-829B-2C01A6066229}" presName="horz1" presStyleCnt="0"/>
      <dgm:spPr/>
    </dgm:pt>
    <dgm:pt modelId="{502180D4-A1A6-45CC-BCDC-DF3688E46CCE}" type="pres">
      <dgm:prSet presAssocID="{ED2DE590-B034-4302-829B-2C01A6066229}" presName="tx1" presStyleLbl="revTx" presStyleIdx="0" presStyleCnt="3"/>
      <dgm:spPr/>
    </dgm:pt>
    <dgm:pt modelId="{2C453751-A193-4C78-9772-7EFB340E2172}" type="pres">
      <dgm:prSet presAssocID="{ED2DE590-B034-4302-829B-2C01A6066229}" presName="vert1" presStyleCnt="0"/>
      <dgm:spPr/>
    </dgm:pt>
    <dgm:pt modelId="{6FF4FA5A-7FAD-4499-8670-7CADAB63BF5D}" type="pres">
      <dgm:prSet presAssocID="{290EAE36-B064-4C0D-96DF-73E61BA74E53}" presName="thickLine" presStyleLbl="alignNode1" presStyleIdx="1" presStyleCnt="3"/>
      <dgm:spPr/>
    </dgm:pt>
    <dgm:pt modelId="{B4F712D3-06F6-4935-B3B2-E61D25C85A1C}" type="pres">
      <dgm:prSet presAssocID="{290EAE36-B064-4C0D-96DF-73E61BA74E53}" presName="horz1" presStyleCnt="0"/>
      <dgm:spPr/>
    </dgm:pt>
    <dgm:pt modelId="{C67642DD-1084-461D-AB05-99102B417A81}" type="pres">
      <dgm:prSet presAssocID="{290EAE36-B064-4C0D-96DF-73E61BA74E53}" presName="tx1" presStyleLbl="revTx" presStyleIdx="1" presStyleCnt="3"/>
      <dgm:spPr/>
    </dgm:pt>
    <dgm:pt modelId="{58D102FA-CD1B-4C76-9BAD-B33DB0552A32}" type="pres">
      <dgm:prSet presAssocID="{290EAE36-B064-4C0D-96DF-73E61BA74E53}" presName="vert1" presStyleCnt="0"/>
      <dgm:spPr/>
    </dgm:pt>
    <dgm:pt modelId="{FDEFB7A7-05A7-4BF3-89B0-C8CC066D2C22}" type="pres">
      <dgm:prSet presAssocID="{FF7091FB-7D6B-47DF-AFD4-0599619E4885}" presName="thickLine" presStyleLbl="alignNode1" presStyleIdx="2" presStyleCnt="3"/>
      <dgm:spPr/>
    </dgm:pt>
    <dgm:pt modelId="{BC964974-1794-4C63-B5C1-1E42E4DD2401}" type="pres">
      <dgm:prSet presAssocID="{FF7091FB-7D6B-47DF-AFD4-0599619E4885}" presName="horz1" presStyleCnt="0"/>
      <dgm:spPr/>
    </dgm:pt>
    <dgm:pt modelId="{8F866577-801D-41C9-9D91-3218B6C6DD2B}" type="pres">
      <dgm:prSet presAssocID="{FF7091FB-7D6B-47DF-AFD4-0599619E4885}" presName="tx1" presStyleLbl="revTx" presStyleIdx="2" presStyleCnt="3"/>
      <dgm:spPr/>
    </dgm:pt>
    <dgm:pt modelId="{9E10F1EA-3D12-4474-B0A1-FAA1F5768FBC}" type="pres">
      <dgm:prSet presAssocID="{FF7091FB-7D6B-47DF-AFD4-0599619E4885}" presName="vert1" presStyleCnt="0"/>
      <dgm:spPr/>
    </dgm:pt>
  </dgm:ptLst>
  <dgm:cxnLst>
    <dgm:cxn modelId="{25FF7619-0E2E-4489-B98F-49E6D4DC81DF}" type="presOf" srcId="{E1455886-CF29-4B46-878B-4D461EEB1DF4}" destId="{2C28F6A0-A3A3-4D80-B678-1AFE14E0C027}" srcOrd="0" destOrd="0" presId="urn:microsoft.com/office/officeart/2008/layout/LinedList"/>
    <dgm:cxn modelId="{6BCD2235-BAE9-4538-9669-8E688D0475EB}" srcId="{E1455886-CF29-4B46-878B-4D461EEB1DF4}" destId="{FF7091FB-7D6B-47DF-AFD4-0599619E4885}" srcOrd="2" destOrd="0" parTransId="{ACB2805C-83B8-4A2F-BEC5-886BCAF5C835}" sibTransId="{25EE0DFF-08CD-4B93-8380-15076A8C6A16}"/>
    <dgm:cxn modelId="{40A68362-B0B1-4582-AE4C-90B1A4D5D273}" srcId="{E1455886-CF29-4B46-878B-4D461EEB1DF4}" destId="{ED2DE590-B034-4302-829B-2C01A6066229}" srcOrd="0" destOrd="0" parTransId="{C1480FBB-7309-4A25-9351-DDA0C06779EF}" sibTransId="{E6882BCC-3842-4077-95C8-2B11CE5A6354}"/>
    <dgm:cxn modelId="{2F535C4C-B724-4849-B4F2-EB76634E4B4E}" type="presOf" srcId="{290EAE36-B064-4C0D-96DF-73E61BA74E53}" destId="{C67642DD-1084-461D-AB05-99102B417A81}" srcOrd="0" destOrd="0" presId="urn:microsoft.com/office/officeart/2008/layout/LinedList"/>
    <dgm:cxn modelId="{53423A7C-8C8E-471A-8F79-A50317C2BE41}" srcId="{E1455886-CF29-4B46-878B-4D461EEB1DF4}" destId="{290EAE36-B064-4C0D-96DF-73E61BA74E53}" srcOrd="1" destOrd="0" parTransId="{B62AF568-9C1D-4822-B6EB-9824281B3982}" sibTransId="{5E1E30B9-BFE2-46B5-A0FF-E58E2A96F63E}"/>
    <dgm:cxn modelId="{87BC79D8-EE02-42D4-ADC1-B00D13D8BBBB}" type="presOf" srcId="{FF7091FB-7D6B-47DF-AFD4-0599619E4885}" destId="{8F866577-801D-41C9-9D91-3218B6C6DD2B}" srcOrd="0" destOrd="0" presId="urn:microsoft.com/office/officeart/2008/layout/LinedList"/>
    <dgm:cxn modelId="{38929CF3-AA77-43DF-9B01-ADEBBE32474C}" type="presOf" srcId="{ED2DE590-B034-4302-829B-2C01A6066229}" destId="{502180D4-A1A6-45CC-BCDC-DF3688E46CCE}" srcOrd="0" destOrd="0" presId="urn:microsoft.com/office/officeart/2008/layout/LinedList"/>
    <dgm:cxn modelId="{A42D7020-CB65-4280-AB97-0609A83A8F09}" type="presParOf" srcId="{2C28F6A0-A3A3-4D80-B678-1AFE14E0C027}" destId="{0156439A-0C19-45A3-B07B-C0522FE7644D}" srcOrd="0" destOrd="0" presId="urn:microsoft.com/office/officeart/2008/layout/LinedList"/>
    <dgm:cxn modelId="{C43EE7AC-F399-4E4C-A331-414810A653C2}" type="presParOf" srcId="{2C28F6A0-A3A3-4D80-B678-1AFE14E0C027}" destId="{724C011F-9331-4559-AC65-8C9A2FA320F7}" srcOrd="1" destOrd="0" presId="urn:microsoft.com/office/officeart/2008/layout/LinedList"/>
    <dgm:cxn modelId="{8A0176B1-DB58-4790-B6D7-EE2700EC7FE6}" type="presParOf" srcId="{724C011F-9331-4559-AC65-8C9A2FA320F7}" destId="{502180D4-A1A6-45CC-BCDC-DF3688E46CCE}" srcOrd="0" destOrd="0" presId="urn:microsoft.com/office/officeart/2008/layout/LinedList"/>
    <dgm:cxn modelId="{83E5CC17-3727-4557-9026-8B2166414826}" type="presParOf" srcId="{724C011F-9331-4559-AC65-8C9A2FA320F7}" destId="{2C453751-A193-4C78-9772-7EFB340E2172}" srcOrd="1" destOrd="0" presId="urn:microsoft.com/office/officeart/2008/layout/LinedList"/>
    <dgm:cxn modelId="{8C9134BD-973F-40C7-853E-F9C75F7FBED0}" type="presParOf" srcId="{2C28F6A0-A3A3-4D80-B678-1AFE14E0C027}" destId="{6FF4FA5A-7FAD-4499-8670-7CADAB63BF5D}" srcOrd="2" destOrd="0" presId="urn:microsoft.com/office/officeart/2008/layout/LinedList"/>
    <dgm:cxn modelId="{9A891767-423E-41C9-BA2A-4FA8AE9DC180}" type="presParOf" srcId="{2C28F6A0-A3A3-4D80-B678-1AFE14E0C027}" destId="{B4F712D3-06F6-4935-B3B2-E61D25C85A1C}" srcOrd="3" destOrd="0" presId="urn:microsoft.com/office/officeart/2008/layout/LinedList"/>
    <dgm:cxn modelId="{FBB630FF-8E01-49F7-9643-27849E70E5EF}" type="presParOf" srcId="{B4F712D3-06F6-4935-B3B2-E61D25C85A1C}" destId="{C67642DD-1084-461D-AB05-99102B417A81}" srcOrd="0" destOrd="0" presId="urn:microsoft.com/office/officeart/2008/layout/LinedList"/>
    <dgm:cxn modelId="{5901D247-7353-4AFE-917A-E0D9EE9D9E87}" type="presParOf" srcId="{B4F712D3-06F6-4935-B3B2-E61D25C85A1C}" destId="{58D102FA-CD1B-4C76-9BAD-B33DB0552A32}" srcOrd="1" destOrd="0" presId="urn:microsoft.com/office/officeart/2008/layout/LinedList"/>
    <dgm:cxn modelId="{8DE85636-23B6-475B-A7BD-3B7F7B333B10}" type="presParOf" srcId="{2C28F6A0-A3A3-4D80-B678-1AFE14E0C027}" destId="{FDEFB7A7-05A7-4BF3-89B0-C8CC066D2C22}" srcOrd="4" destOrd="0" presId="urn:microsoft.com/office/officeart/2008/layout/LinedList"/>
    <dgm:cxn modelId="{7271F529-8367-4E49-9C19-C4422859E3FB}" type="presParOf" srcId="{2C28F6A0-A3A3-4D80-B678-1AFE14E0C027}" destId="{BC964974-1794-4C63-B5C1-1E42E4DD2401}" srcOrd="5" destOrd="0" presId="urn:microsoft.com/office/officeart/2008/layout/LinedList"/>
    <dgm:cxn modelId="{14F14319-13EB-443E-B387-2196761FEABE}" type="presParOf" srcId="{BC964974-1794-4C63-B5C1-1E42E4DD2401}" destId="{8F866577-801D-41C9-9D91-3218B6C6DD2B}" srcOrd="0" destOrd="0" presId="urn:microsoft.com/office/officeart/2008/layout/LinedList"/>
    <dgm:cxn modelId="{CCE1BBB0-8132-4BD4-935F-A883C02D6084}" type="presParOf" srcId="{BC964974-1794-4C63-B5C1-1E42E4DD2401}" destId="{9E10F1EA-3D12-4474-B0A1-FAA1F5768FBC}"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3D9F6B6-7702-4B3E-BD62-15DB72ACAD6E}" type="doc">
      <dgm:prSet loTypeId="urn:microsoft.com/office/officeart/2008/layout/LinedList" loCatId="list" qsTypeId="urn:microsoft.com/office/officeart/2005/8/quickstyle/simple3" qsCatId="simple" csTypeId="urn:microsoft.com/office/officeart/2005/8/colors/accent0_3" csCatId="mainScheme"/>
      <dgm:spPr/>
      <dgm:t>
        <a:bodyPr/>
        <a:lstStyle/>
        <a:p>
          <a:endParaRPr lang="en-US"/>
        </a:p>
      </dgm:t>
    </dgm:pt>
    <dgm:pt modelId="{3B09AAEB-AA9F-4FE6-8396-444AA0799863}">
      <dgm:prSet/>
      <dgm:spPr/>
      <dgm:t>
        <a:bodyPr/>
        <a:lstStyle/>
        <a:p>
          <a:r>
            <a:rPr lang="en-US">
              <a:hlinkClick xmlns:r="http://schemas.openxmlformats.org/officeDocument/2006/relationships" r:id="rId1"/>
            </a:rPr>
            <a:t>https://data.usgs.gov</a:t>
          </a:r>
          <a:endParaRPr lang="en-US"/>
        </a:p>
      </dgm:t>
    </dgm:pt>
    <dgm:pt modelId="{B329A202-B2AB-40F7-A998-2D08D763127C}" type="parTrans" cxnId="{92C044C0-65BC-41BA-B05E-158F03700A1F}">
      <dgm:prSet/>
      <dgm:spPr/>
      <dgm:t>
        <a:bodyPr/>
        <a:lstStyle/>
        <a:p>
          <a:endParaRPr lang="en-US"/>
        </a:p>
      </dgm:t>
    </dgm:pt>
    <dgm:pt modelId="{BFF7E38B-B2BF-4C00-A62D-7DA254B6E6F2}" type="sibTrans" cxnId="{92C044C0-65BC-41BA-B05E-158F03700A1F}">
      <dgm:prSet/>
      <dgm:spPr/>
      <dgm:t>
        <a:bodyPr/>
        <a:lstStyle/>
        <a:p>
          <a:endParaRPr lang="en-US"/>
        </a:p>
      </dgm:t>
    </dgm:pt>
    <dgm:pt modelId="{CF9E7E42-13CB-4179-BA45-7F446251AFAC}">
      <dgm:prSet/>
      <dgm:spPr/>
      <dgm:t>
        <a:bodyPr/>
        <a:lstStyle/>
        <a:p>
          <a:r>
            <a:rPr lang="en-US">
              <a:hlinkClick xmlns:r="http://schemas.openxmlformats.org/officeDocument/2006/relationships" r:id="rId2"/>
            </a:rPr>
            <a:t>http://www.occeweb.com/og/ogdatafiles2.htm</a:t>
          </a:r>
          <a:r>
            <a:rPr lang="en-US"/>
            <a:t> </a:t>
          </a:r>
        </a:p>
      </dgm:t>
    </dgm:pt>
    <dgm:pt modelId="{5DE43822-D2FC-4C2D-901E-023F19021D40}" type="parTrans" cxnId="{CDE899C8-6AF6-409E-BEC5-EEFDA615275D}">
      <dgm:prSet/>
      <dgm:spPr/>
      <dgm:t>
        <a:bodyPr/>
        <a:lstStyle/>
        <a:p>
          <a:endParaRPr lang="en-US"/>
        </a:p>
      </dgm:t>
    </dgm:pt>
    <dgm:pt modelId="{9414F24D-D92D-43D0-82C7-C234639946D6}" type="sibTrans" cxnId="{CDE899C8-6AF6-409E-BEC5-EEFDA615275D}">
      <dgm:prSet/>
      <dgm:spPr/>
      <dgm:t>
        <a:bodyPr/>
        <a:lstStyle/>
        <a:p>
          <a:endParaRPr lang="en-US"/>
        </a:p>
      </dgm:t>
    </dgm:pt>
    <dgm:pt modelId="{65749320-9BFC-4479-B186-536596134CAD}">
      <dgm:prSet/>
      <dgm:spPr/>
      <dgm:t>
        <a:bodyPr/>
        <a:lstStyle/>
        <a:p>
          <a:r>
            <a:rPr lang="en-US"/>
            <a:t>https://earthquakes.ok.gov/what-we-are-doing/oklahoma-geological-survey/</a:t>
          </a:r>
        </a:p>
      </dgm:t>
    </dgm:pt>
    <dgm:pt modelId="{24E058EC-BF61-4FF1-8976-B438E9E1098C}" type="parTrans" cxnId="{91053415-07D2-4876-93B0-661888124952}">
      <dgm:prSet/>
      <dgm:spPr/>
      <dgm:t>
        <a:bodyPr/>
        <a:lstStyle/>
        <a:p>
          <a:endParaRPr lang="en-US"/>
        </a:p>
      </dgm:t>
    </dgm:pt>
    <dgm:pt modelId="{71AD1DDA-4574-4678-969D-EB04C8CCF334}" type="sibTrans" cxnId="{91053415-07D2-4876-93B0-661888124952}">
      <dgm:prSet/>
      <dgm:spPr/>
      <dgm:t>
        <a:bodyPr/>
        <a:lstStyle/>
        <a:p>
          <a:endParaRPr lang="en-US"/>
        </a:p>
      </dgm:t>
    </dgm:pt>
    <dgm:pt modelId="{21479E95-6360-4CA4-988A-67AFE93ECCC1}" type="pres">
      <dgm:prSet presAssocID="{F3D9F6B6-7702-4B3E-BD62-15DB72ACAD6E}" presName="vert0" presStyleCnt="0">
        <dgm:presLayoutVars>
          <dgm:dir/>
          <dgm:animOne val="branch"/>
          <dgm:animLvl val="lvl"/>
        </dgm:presLayoutVars>
      </dgm:prSet>
      <dgm:spPr/>
    </dgm:pt>
    <dgm:pt modelId="{5ABC8896-3A83-45D3-9752-4FE60D8A08FC}" type="pres">
      <dgm:prSet presAssocID="{3B09AAEB-AA9F-4FE6-8396-444AA0799863}" presName="thickLine" presStyleLbl="alignNode1" presStyleIdx="0" presStyleCnt="3"/>
      <dgm:spPr/>
    </dgm:pt>
    <dgm:pt modelId="{AE23105C-4B13-4925-95E3-D05356D8B9FB}" type="pres">
      <dgm:prSet presAssocID="{3B09AAEB-AA9F-4FE6-8396-444AA0799863}" presName="horz1" presStyleCnt="0"/>
      <dgm:spPr/>
    </dgm:pt>
    <dgm:pt modelId="{56F3416C-E2D9-4D69-B433-D29DFF4F5F33}" type="pres">
      <dgm:prSet presAssocID="{3B09AAEB-AA9F-4FE6-8396-444AA0799863}" presName="tx1" presStyleLbl="revTx" presStyleIdx="0" presStyleCnt="3"/>
      <dgm:spPr/>
    </dgm:pt>
    <dgm:pt modelId="{A0D9B271-8C26-41B0-BC3B-71FE91CF81C9}" type="pres">
      <dgm:prSet presAssocID="{3B09AAEB-AA9F-4FE6-8396-444AA0799863}" presName="vert1" presStyleCnt="0"/>
      <dgm:spPr/>
    </dgm:pt>
    <dgm:pt modelId="{EBB3E65F-3F3E-4DAB-AF4D-5400D50A7C58}" type="pres">
      <dgm:prSet presAssocID="{CF9E7E42-13CB-4179-BA45-7F446251AFAC}" presName="thickLine" presStyleLbl="alignNode1" presStyleIdx="1" presStyleCnt="3"/>
      <dgm:spPr/>
    </dgm:pt>
    <dgm:pt modelId="{1B7B3935-31D7-47EC-A1C4-907A716F2A3F}" type="pres">
      <dgm:prSet presAssocID="{CF9E7E42-13CB-4179-BA45-7F446251AFAC}" presName="horz1" presStyleCnt="0"/>
      <dgm:spPr/>
    </dgm:pt>
    <dgm:pt modelId="{2A4E4ED6-2BA7-4F00-AEA5-77E23FD0618F}" type="pres">
      <dgm:prSet presAssocID="{CF9E7E42-13CB-4179-BA45-7F446251AFAC}" presName="tx1" presStyleLbl="revTx" presStyleIdx="1" presStyleCnt="3"/>
      <dgm:spPr/>
    </dgm:pt>
    <dgm:pt modelId="{A6AD37D0-FC1B-4A8A-B24F-8C81016B6B2C}" type="pres">
      <dgm:prSet presAssocID="{CF9E7E42-13CB-4179-BA45-7F446251AFAC}" presName="vert1" presStyleCnt="0"/>
      <dgm:spPr/>
    </dgm:pt>
    <dgm:pt modelId="{8EDED10C-A5A6-4E33-BF08-6058CDF36628}" type="pres">
      <dgm:prSet presAssocID="{65749320-9BFC-4479-B186-536596134CAD}" presName="thickLine" presStyleLbl="alignNode1" presStyleIdx="2" presStyleCnt="3"/>
      <dgm:spPr/>
    </dgm:pt>
    <dgm:pt modelId="{7CCD6EEB-F333-445C-ACCA-B890E9F1CA31}" type="pres">
      <dgm:prSet presAssocID="{65749320-9BFC-4479-B186-536596134CAD}" presName="horz1" presStyleCnt="0"/>
      <dgm:spPr/>
    </dgm:pt>
    <dgm:pt modelId="{F61881BF-18B4-4903-837F-47F1926F86B5}" type="pres">
      <dgm:prSet presAssocID="{65749320-9BFC-4479-B186-536596134CAD}" presName="tx1" presStyleLbl="revTx" presStyleIdx="2" presStyleCnt="3"/>
      <dgm:spPr/>
    </dgm:pt>
    <dgm:pt modelId="{45EFFE65-93DA-41FD-8E9C-D62170455502}" type="pres">
      <dgm:prSet presAssocID="{65749320-9BFC-4479-B186-536596134CAD}" presName="vert1" presStyleCnt="0"/>
      <dgm:spPr/>
    </dgm:pt>
  </dgm:ptLst>
  <dgm:cxnLst>
    <dgm:cxn modelId="{91053415-07D2-4876-93B0-661888124952}" srcId="{F3D9F6B6-7702-4B3E-BD62-15DB72ACAD6E}" destId="{65749320-9BFC-4479-B186-536596134CAD}" srcOrd="2" destOrd="0" parTransId="{24E058EC-BF61-4FF1-8976-B438E9E1098C}" sibTransId="{71AD1DDA-4574-4678-969D-EB04C8CCF334}"/>
    <dgm:cxn modelId="{867BC28E-9194-43D2-96D5-BDF8BC04DCCF}" type="presOf" srcId="{65749320-9BFC-4479-B186-536596134CAD}" destId="{F61881BF-18B4-4903-837F-47F1926F86B5}" srcOrd="0" destOrd="0" presId="urn:microsoft.com/office/officeart/2008/layout/LinedList"/>
    <dgm:cxn modelId="{9092FB94-D950-492E-BF3B-21172B5C9ADF}" type="presOf" srcId="{F3D9F6B6-7702-4B3E-BD62-15DB72ACAD6E}" destId="{21479E95-6360-4CA4-988A-67AFE93ECCC1}" srcOrd="0" destOrd="0" presId="urn:microsoft.com/office/officeart/2008/layout/LinedList"/>
    <dgm:cxn modelId="{8499DFAC-81EA-429C-A35C-3673AFEAEA9D}" type="presOf" srcId="{3B09AAEB-AA9F-4FE6-8396-444AA0799863}" destId="{56F3416C-E2D9-4D69-B433-D29DFF4F5F33}" srcOrd="0" destOrd="0" presId="urn:microsoft.com/office/officeart/2008/layout/LinedList"/>
    <dgm:cxn modelId="{D872EBB1-1839-4371-983F-AE4DC20F8F88}" type="presOf" srcId="{CF9E7E42-13CB-4179-BA45-7F446251AFAC}" destId="{2A4E4ED6-2BA7-4F00-AEA5-77E23FD0618F}" srcOrd="0" destOrd="0" presId="urn:microsoft.com/office/officeart/2008/layout/LinedList"/>
    <dgm:cxn modelId="{92C044C0-65BC-41BA-B05E-158F03700A1F}" srcId="{F3D9F6B6-7702-4B3E-BD62-15DB72ACAD6E}" destId="{3B09AAEB-AA9F-4FE6-8396-444AA0799863}" srcOrd="0" destOrd="0" parTransId="{B329A202-B2AB-40F7-A998-2D08D763127C}" sibTransId="{BFF7E38B-B2BF-4C00-A62D-7DA254B6E6F2}"/>
    <dgm:cxn modelId="{CDE899C8-6AF6-409E-BEC5-EEFDA615275D}" srcId="{F3D9F6B6-7702-4B3E-BD62-15DB72ACAD6E}" destId="{CF9E7E42-13CB-4179-BA45-7F446251AFAC}" srcOrd="1" destOrd="0" parTransId="{5DE43822-D2FC-4C2D-901E-023F19021D40}" sibTransId="{9414F24D-D92D-43D0-82C7-C234639946D6}"/>
    <dgm:cxn modelId="{131F50A9-8BA0-48B4-BB22-B949219571A7}" type="presParOf" srcId="{21479E95-6360-4CA4-988A-67AFE93ECCC1}" destId="{5ABC8896-3A83-45D3-9752-4FE60D8A08FC}" srcOrd="0" destOrd="0" presId="urn:microsoft.com/office/officeart/2008/layout/LinedList"/>
    <dgm:cxn modelId="{0D9ADD93-061F-4E66-81C0-3B46173BE519}" type="presParOf" srcId="{21479E95-6360-4CA4-988A-67AFE93ECCC1}" destId="{AE23105C-4B13-4925-95E3-D05356D8B9FB}" srcOrd="1" destOrd="0" presId="urn:microsoft.com/office/officeart/2008/layout/LinedList"/>
    <dgm:cxn modelId="{B03CFDD2-3F32-433B-BFAF-1A8E14BCC3AC}" type="presParOf" srcId="{AE23105C-4B13-4925-95E3-D05356D8B9FB}" destId="{56F3416C-E2D9-4D69-B433-D29DFF4F5F33}" srcOrd="0" destOrd="0" presId="urn:microsoft.com/office/officeart/2008/layout/LinedList"/>
    <dgm:cxn modelId="{E49C0B41-D744-4A5C-9CF7-6817394853BE}" type="presParOf" srcId="{AE23105C-4B13-4925-95E3-D05356D8B9FB}" destId="{A0D9B271-8C26-41B0-BC3B-71FE91CF81C9}" srcOrd="1" destOrd="0" presId="urn:microsoft.com/office/officeart/2008/layout/LinedList"/>
    <dgm:cxn modelId="{59C3DBED-F159-4540-B91B-119AD4EDD2AD}" type="presParOf" srcId="{21479E95-6360-4CA4-988A-67AFE93ECCC1}" destId="{EBB3E65F-3F3E-4DAB-AF4D-5400D50A7C58}" srcOrd="2" destOrd="0" presId="urn:microsoft.com/office/officeart/2008/layout/LinedList"/>
    <dgm:cxn modelId="{1229EC8C-516F-450D-8FDB-9332399ADD26}" type="presParOf" srcId="{21479E95-6360-4CA4-988A-67AFE93ECCC1}" destId="{1B7B3935-31D7-47EC-A1C4-907A716F2A3F}" srcOrd="3" destOrd="0" presId="urn:microsoft.com/office/officeart/2008/layout/LinedList"/>
    <dgm:cxn modelId="{DE7B63F5-4863-4D60-A8BD-8E7179E65436}" type="presParOf" srcId="{1B7B3935-31D7-47EC-A1C4-907A716F2A3F}" destId="{2A4E4ED6-2BA7-4F00-AEA5-77E23FD0618F}" srcOrd="0" destOrd="0" presId="urn:microsoft.com/office/officeart/2008/layout/LinedList"/>
    <dgm:cxn modelId="{0C4DC2E5-6EF6-45CD-89FC-0D3D29E3E7D9}" type="presParOf" srcId="{1B7B3935-31D7-47EC-A1C4-907A716F2A3F}" destId="{A6AD37D0-FC1B-4A8A-B24F-8C81016B6B2C}" srcOrd="1" destOrd="0" presId="urn:microsoft.com/office/officeart/2008/layout/LinedList"/>
    <dgm:cxn modelId="{B084D906-5493-419B-BE20-0E0BC0534418}" type="presParOf" srcId="{21479E95-6360-4CA4-988A-67AFE93ECCC1}" destId="{8EDED10C-A5A6-4E33-BF08-6058CDF36628}" srcOrd="4" destOrd="0" presId="urn:microsoft.com/office/officeart/2008/layout/LinedList"/>
    <dgm:cxn modelId="{55561E51-0568-4CE6-92D6-CF484A119B35}" type="presParOf" srcId="{21479E95-6360-4CA4-988A-67AFE93ECCC1}" destId="{7CCD6EEB-F333-445C-ACCA-B890E9F1CA31}" srcOrd="5" destOrd="0" presId="urn:microsoft.com/office/officeart/2008/layout/LinedList"/>
    <dgm:cxn modelId="{5D0452ED-F200-4B78-BFCE-2B994AEFCD1D}" type="presParOf" srcId="{7CCD6EEB-F333-445C-ACCA-B890E9F1CA31}" destId="{F61881BF-18B4-4903-837F-47F1926F86B5}" srcOrd="0" destOrd="0" presId="urn:microsoft.com/office/officeart/2008/layout/LinedList"/>
    <dgm:cxn modelId="{250B43FB-93E9-44D9-ACC4-521E7C1963E6}" type="presParOf" srcId="{7CCD6EEB-F333-445C-ACCA-B890E9F1CA31}" destId="{45EFFE65-93DA-41FD-8E9C-D62170455502}"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8D3E91B-3538-4D45-A1DA-E99B0BC65665}">
      <dsp:nvSpPr>
        <dsp:cNvPr id="0" name=""/>
        <dsp:cNvSpPr/>
      </dsp:nvSpPr>
      <dsp:spPr>
        <a:xfrm>
          <a:off x="0" y="0"/>
          <a:ext cx="10515600" cy="0"/>
        </a:xfrm>
        <a:prstGeom prst="line">
          <a:avLst/>
        </a:prstGeom>
        <a:gradFill rotWithShape="0">
          <a:gsLst>
            <a:gs pos="0">
              <a:schemeClr val="accent2">
                <a:hueOff val="0"/>
                <a:satOff val="0"/>
                <a:lumOff val="0"/>
                <a:alphaOff val="0"/>
                <a:lumMod val="110000"/>
                <a:satMod val="105000"/>
                <a:tint val="67000"/>
              </a:schemeClr>
            </a:gs>
            <a:gs pos="50000">
              <a:schemeClr val="accent2">
                <a:hueOff val="0"/>
                <a:satOff val="0"/>
                <a:lumOff val="0"/>
                <a:alphaOff val="0"/>
                <a:lumMod val="105000"/>
                <a:satMod val="103000"/>
                <a:tint val="73000"/>
              </a:schemeClr>
            </a:gs>
            <a:gs pos="100000">
              <a:schemeClr val="accent2">
                <a:hueOff val="0"/>
                <a:satOff val="0"/>
                <a:lumOff val="0"/>
                <a:alphaOff val="0"/>
                <a:lumMod val="105000"/>
                <a:satMod val="109000"/>
                <a:tint val="81000"/>
              </a:schemeClr>
            </a:gs>
          </a:gsLst>
          <a:lin ang="5400000" scaled="0"/>
        </a:gradFill>
        <a:ln w="6350" cap="flat" cmpd="sng" algn="ctr">
          <a:solidFill>
            <a:schemeClr val="accent2">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 modelId="{559B9037-2E5F-4FDE-A7E1-19EA3379ECC5}">
      <dsp:nvSpPr>
        <dsp:cNvPr id="0" name=""/>
        <dsp:cNvSpPr/>
      </dsp:nvSpPr>
      <dsp:spPr>
        <a:xfrm>
          <a:off x="0" y="0"/>
          <a:ext cx="10515600" cy="20772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6210" tIns="156210" rIns="156210" bIns="156210" numCol="1" spcCol="1270" anchor="t" anchorCtr="0">
          <a:noAutofit/>
        </a:bodyPr>
        <a:lstStyle/>
        <a:p>
          <a:pPr marL="0" lvl="0" indent="0" algn="l" defTabSz="1822450">
            <a:lnSpc>
              <a:spcPct val="90000"/>
            </a:lnSpc>
            <a:spcBef>
              <a:spcPct val="0"/>
            </a:spcBef>
            <a:spcAft>
              <a:spcPct val="35000"/>
            </a:spcAft>
            <a:buNone/>
          </a:pPr>
          <a:r>
            <a:rPr lang="en-US" sz="4100" kern="1200"/>
            <a:t>Study and analyze  induced earthquakes and waste water injection data.</a:t>
          </a:r>
        </a:p>
      </dsp:txBody>
      <dsp:txXfrm>
        <a:off x="0" y="0"/>
        <a:ext cx="10515600" cy="2077244"/>
      </dsp:txXfrm>
    </dsp:sp>
    <dsp:sp modelId="{9A805C03-8E05-435F-9684-36E6CAE00DE0}">
      <dsp:nvSpPr>
        <dsp:cNvPr id="0" name=""/>
        <dsp:cNvSpPr/>
      </dsp:nvSpPr>
      <dsp:spPr>
        <a:xfrm>
          <a:off x="0" y="2077244"/>
          <a:ext cx="10515600" cy="0"/>
        </a:xfrm>
        <a:prstGeom prst="line">
          <a:avLst/>
        </a:prstGeom>
        <a:gradFill rotWithShape="0">
          <a:gsLst>
            <a:gs pos="0">
              <a:schemeClr val="accent2">
                <a:hueOff val="-1455363"/>
                <a:satOff val="-83928"/>
                <a:lumOff val="8628"/>
                <a:alphaOff val="0"/>
                <a:lumMod val="110000"/>
                <a:satMod val="105000"/>
                <a:tint val="67000"/>
              </a:schemeClr>
            </a:gs>
            <a:gs pos="50000">
              <a:schemeClr val="accent2">
                <a:hueOff val="-1455363"/>
                <a:satOff val="-83928"/>
                <a:lumOff val="8628"/>
                <a:alphaOff val="0"/>
                <a:lumMod val="105000"/>
                <a:satMod val="103000"/>
                <a:tint val="73000"/>
              </a:schemeClr>
            </a:gs>
            <a:gs pos="100000">
              <a:schemeClr val="accent2">
                <a:hueOff val="-1455363"/>
                <a:satOff val="-83928"/>
                <a:lumOff val="8628"/>
                <a:alphaOff val="0"/>
                <a:lumMod val="105000"/>
                <a:satMod val="109000"/>
                <a:tint val="81000"/>
              </a:schemeClr>
            </a:gs>
          </a:gsLst>
          <a:lin ang="5400000" scaled="0"/>
        </a:gradFill>
        <a:ln w="6350" cap="flat" cmpd="sng" algn="ctr">
          <a:solidFill>
            <a:schemeClr val="accent2">
              <a:hueOff val="-1455363"/>
              <a:satOff val="-83928"/>
              <a:lumOff val="8628"/>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 modelId="{D363062D-1168-4052-866E-574B9F9205D5}">
      <dsp:nvSpPr>
        <dsp:cNvPr id="0" name=""/>
        <dsp:cNvSpPr/>
      </dsp:nvSpPr>
      <dsp:spPr>
        <a:xfrm>
          <a:off x="0" y="2077244"/>
          <a:ext cx="10515600" cy="20772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6210" tIns="156210" rIns="156210" bIns="156210" numCol="1" spcCol="1270" anchor="t" anchorCtr="0">
          <a:noAutofit/>
        </a:bodyPr>
        <a:lstStyle/>
        <a:p>
          <a:pPr marL="0" lvl="0" indent="0" algn="l" defTabSz="1822450">
            <a:lnSpc>
              <a:spcPct val="90000"/>
            </a:lnSpc>
            <a:spcBef>
              <a:spcPct val="0"/>
            </a:spcBef>
            <a:spcAft>
              <a:spcPct val="35000"/>
            </a:spcAft>
            <a:buNone/>
          </a:pPr>
          <a:r>
            <a:rPr lang="en-US" sz="4100" kern="1200"/>
            <a:t>Then use machine learning and data analytics to predict the “well” which might contributed more in induced earthquake in Oklahoma.</a:t>
          </a:r>
        </a:p>
      </dsp:txBody>
      <dsp:txXfrm>
        <a:off x="0" y="2077244"/>
        <a:ext cx="10515600" cy="207724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118A95E-304F-4372-A849-53ACE7096DD7}">
      <dsp:nvSpPr>
        <dsp:cNvPr id="0" name=""/>
        <dsp:cNvSpPr/>
      </dsp:nvSpPr>
      <dsp:spPr>
        <a:xfrm>
          <a:off x="0" y="0"/>
          <a:ext cx="10515600"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D403EF8A-5057-4D17-BD3E-5CB5E04E498E}">
      <dsp:nvSpPr>
        <dsp:cNvPr id="0" name=""/>
        <dsp:cNvSpPr/>
      </dsp:nvSpPr>
      <dsp:spPr>
        <a:xfrm>
          <a:off x="0" y="0"/>
          <a:ext cx="10515600" cy="20772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0980" tIns="220980" rIns="220980" bIns="220980" numCol="1" spcCol="1270" anchor="t" anchorCtr="0">
          <a:noAutofit/>
        </a:bodyPr>
        <a:lstStyle/>
        <a:p>
          <a:pPr marL="0" lvl="0" indent="0" algn="l" defTabSz="2578100">
            <a:lnSpc>
              <a:spcPct val="90000"/>
            </a:lnSpc>
            <a:spcBef>
              <a:spcPct val="0"/>
            </a:spcBef>
            <a:spcAft>
              <a:spcPct val="35000"/>
            </a:spcAft>
            <a:buNone/>
          </a:pPr>
          <a:r>
            <a:rPr lang="en-US" sz="5800" kern="1200"/>
            <a:t>Earthquakes caused by human activities</a:t>
          </a:r>
        </a:p>
      </dsp:txBody>
      <dsp:txXfrm>
        <a:off x="0" y="0"/>
        <a:ext cx="10515600" cy="2077244"/>
      </dsp:txXfrm>
    </dsp:sp>
    <dsp:sp modelId="{55BCC815-33C2-4AE6-BE3A-828EE76E4874}">
      <dsp:nvSpPr>
        <dsp:cNvPr id="0" name=""/>
        <dsp:cNvSpPr/>
      </dsp:nvSpPr>
      <dsp:spPr>
        <a:xfrm>
          <a:off x="0" y="2077244"/>
          <a:ext cx="10515600" cy="0"/>
        </a:xfrm>
        <a:prstGeom prst="line">
          <a:avLst/>
        </a:prstGeom>
        <a:solidFill>
          <a:schemeClr val="accent5">
            <a:hueOff val="-6758543"/>
            <a:satOff val="-17419"/>
            <a:lumOff val="-11765"/>
            <a:alphaOff val="0"/>
          </a:schemeClr>
        </a:solidFill>
        <a:ln w="12700" cap="flat" cmpd="sng" algn="ctr">
          <a:solidFill>
            <a:schemeClr val="accent5">
              <a:hueOff val="-6758543"/>
              <a:satOff val="-17419"/>
              <a:lumOff val="-11765"/>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1FE9C997-47DE-460E-BEBD-81C33FCD39A4}">
      <dsp:nvSpPr>
        <dsp:cNvPr id="0" name=""/>
        <dsp:cNvSpPr/>
      </dsp:nvSpPr>
      <dsp:spPr>
        <a:xfrm>
          <a:off x="0" y="2077244"/>
          <a:ext cx="10515600" cy="20772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0980" tIns="220980" rIns="220980" bIns="220980" numCol="1" spcCol="1270" anchor="t" anchorCtr="0">
          <a:noAutofit/>
        </a:bodyPr>
        <a:lstStyle/>
        <a:p>
          <a:pPr marL="0" lvl="0" indent="0" algn="l" defTabSz="2578100">
            <a:lnSpc>
              <a:spcPct val="90000"/>
            </a:lnSpc>
            <a:spcBef>
              <a:spcPct val="0"/>
            </a:spcBef>
            <a:spcAft>
              <a:spcPct val="35000"/>
            </a:spcAft>
            <a:buNone/>
          </a:pPr>
          <a:r>
            <a:rPr lang="en-US" sz="5800" kern="1200"/>
            <a:t>Oklahoma state is suffering from most of the induced earthquakes.</a:t>
          </a:r>
        </a:p>
      </dsp:txBody>
      <dsp:txXfrm>
        <a:off x="0" y="2077244"/>
        <a:ext cx="10515600" cy="207724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156439A-0C19-45A3-B07B-C0522FE7644D}">
      <dsp:nvSpPr>
        <dsp:cNvPr id="0" name=""/>
        <dsp:cNvSpPr/>
      </dsp:nvSpPr>
      <dsp:spPr>
        <a:xfrm>
          <a:off x="0" y="2028"/>
          <a:ext cx="10515600"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02180D4-A1A6-45CC-BCDC-DF3688E46CCE}">
      <dsp:nvSpPr>
        <dsp:cNvPr id="0" name=""/>
        <dsp:cNvSpPr/>
      </dsp:nvSpPr>
      <dsp:spPr>
        <a:xfrm>
          <a:off x="0" y="2028"/>
          <a:ext cx="10515600" cy="13834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a:t>Induced earthquake data : Provide the date, time, location, magnitude of the earthquake from 2010-2016 in Oklahoma.</a:t>
          </a:r>
        </a:p>
      </dsp:txBody>
      <dsp:txXfrm>
        <a:off x="0" y="2028"/>
        <a:ext cx="10515600" cy="1383476"/>
      </dsp:txXfrm>
    </dsp:sp>
    <dsp:sp modelId="{6FF4FA5A-7FAD-4499-8670-7CADAB63BF5D}">
      <dsp:nvSpPr>
        <dsp:cNvPr id="0" name=""/>
        <dsp:cNvSpPr/>
      </dsp:nvSpPr>
      <dsp:spPr>
        <a:xfrm>
          <a:off x="0" y="1385505"/>
          <a:ext cx="10515600" cy="0"/>
        </a:xfrm>
        <a:prstGeom prst="line">
          <a:avLst/>
        </a:prstGeom>
        <a:solidFill>
          <a:schemeClr val="accent5">
            <a:hueOff val="-3379271"/>
            <a:satOff val="-8710"/>
            <a:lumOff val="-5883"/>
            <a:alphaOff val="0"/>
          </a:schemeClr>
        </a:solidFill>
        <a:ln w="12700" cap="flat" cmpd="sng" algn="ctr">
          <a:solidFill>
            <a:schemeClr val="accent5">
              <a:hueOff val="-3379271"/>
              <a:satOff val="-8710"/>
              <a:lumOff val="-588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67642DD-1084-461D-AB05-99102B417A81}">
      <dsp:nvSpPr>
        <dsp:cNvPr id="0" name=""/>
        <dsp:cNvSpPr/>
      </dsp:nvSpPr>
      <dsp:spPr>
        <a:xfrm>
          <a:off x="0" y="1385505"/>
          <a:ext cx="10515600" cy="13834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a:t>Waste water injection data from oil wells: Provide the volumetric data of the water injected by wells in Oklahoma state from 2011-2016.</a:t>
          </a:r>
        </a:p>
      </dsp:txBody>
      <dsp:txXfrm>
        <a:off x="0" y="1385505"/>
        <a:ext cx="10515600" cy="1383476"/>
      </dsp:txXfrm>
    </dsp:sp>
    <dsp:sp modelId="{FDEFB7A7-05A7-4BF3-89B0-C8CC066D2C22}">
      <dsp:nvSpPr>
        <dsp:cNvPr id="0" name=""/>
        <dsp:cNvSpPr/>
      </dsp:nvSpPr>
      <dsp:spPr>
        <a:xfrm>
          <a:off x="0" y="2768982"/>
          <a:ext cx="10515600" cy="0"/>
        </a:xfrm>
        <a:prstGeom prst="line">
          <a:avLst/>
        </a:prstGeom>
        <a:solidFill>
          <a:schemeClr val="accent5">
            <a:hueOff val="-6758543"/>
            <a:satOff val="-17419"/>
            <a:lumOff val="-11765"/>
            <a:alphaOff val="0"/>
          </a:schemeClr>
        </a:solidFill>
        <a:ln w="12700" cap="flat" cmpd="sng" algn="ctr">
          <a:solidFill>
            <a:schemeClr val="accent5">
              <a:hueOff val="-6758543"/>
              <a:satOff val="-17419"/>
              <a:lumOff val="-1176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F866577-801D-41C9-9D91-3218B6C6DD2B}">
      <dsp:nvSpPr>
        <dsp:cNvPr id="0" name=""/>
        <dsp:cNvSpPr/>
      </dsp:nvSpPr>
      <dsp:spPr>
        <a:xfrm>
          <a:off x="0" y="2768982"/>
          <a:ext cx="10515600" cy="13834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dirty="0"/>
            <a:t>Fault Mapping Data: Provide the line string of the fault lines from Oklahoma </a:t>
          </a:r>
          <a:r>
            <a:rPr lang="en-US" sz="2800" kern="1200"/>
            <a:t>Geological Survey. </a:t>
          </a:r>
          <a:endParaRPr lang="en-US" sz="2800" kern="1200" dirty="0"/>
        </a:p>
      </dsp:txBody>
      <dsp:txXfrm>
        <a:off x="0" y="2768982"/>
        <a:ext cx="10515600" cy="138347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ABC8896-3A83-45D3-9752-4FE60D8A08FC}">
      <dsp:nvSpPr>
        <dsp:cNvPr id="0" name=""/>
        <dsp:cNvSpPr/>
      </dsp:nvSpPr>
      <dsp:spPr>
        <a:xfrm>
          <a:off x="0" y="2028"/>
          <a:ext cx="10515600" cy="0"/>
        </a:xfrm>
        <a:prstGeom prst="line">
          <a:avLst/>
        </a:prstGeom>
        <a:gradFill rotWithShape="0">
          <a:gsLst>
            <a:gs pos="0">
              <a:schemeClr val="dk2">
                <a:hueOff val="0"/>
                <a:satOff val="0"/>
                <a:lumOff val="0"/>
                <a:alphaOff val="0"/>
                <a:lumMod val="110000"/>
                <a:satMod val="105000"/>
                <a:tint val="67000"/>
              </a:schemeClr>
            </a:gs>
            <a:gs pos="50000">
              <a:schemeClr val="dk2">
                <a:hueOff val="0"/>
                <a:satOff val="0"/>
                <a:lumOff val="0"/>
                <a:alphaOff val="0"/>
                <a:lumMod val="105000"/>
                <a:satMod val="103000"/>
                <a:tint val="73000"/>
              </a:schemeClr>
            </a:gs>
            <a:gs pos="100000">
              <a:schemeClr val="dk2">
                <a:hueOff val="0"/>
                <a:satOff val="0"/>
                <a:lumOff val="0"/>
                <a:alphaOff val="0"/>
                <a:lumMod val="105000"/>
                <a:satMod val="109000"/>
                <a:tint val="81000"/>
              </a:schemeClr>
            </a:gs>
          </a:gsLst>
          <a:lin ang="5400000" scaled="0"/>
        </a:gradFill>
        <a:ln w="6350" cap="flat" cmpd="sng" algn="ctr">
          <a:solidFill>
            <a:schemeClr val="dk2">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 modelId="{56F3416C-E2D9-4D69-B433-D29DFF4F5F33}">
      <dsp:nvSpPr>
        <dsp:cNvPr id="0" name=""/>
        <dsp:cNvSpPr/>
      </dsp:nvSpPr>
      <dsp:spPr>
        <a:xfrm>
          <a:off x="0" y="2028"/>
          <a:ext cx="10515600" cy="13834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4780" tIns="144780" rIns="144780" bIns="144780" numCol="1" spcCol="1270" anchor="t" anchorCtr="0">
          <a:noAutofit/>
        </a:bodyPr>
        <a:lstStyle/>
        <a:p>
          <a:pPr marL="0" lvl="0" indent="0" algn="l" defTabSz="1689100">
            <a:lnSpc>
              <a:spcPct val="90000"/>
            </a:lnSpc>
            <a:spcBef>
              <a:spcPct val="0"/>
            </a:spcBef>
            <a:spcAft>
              <a:spcPct val="35000"/>
            </a:spcAft>
            <a:buNone/>
          </a:pPr>
          <a:r>
            <a:rPr lang="en-US" sz="3800" kern="1200">
              <a:hlinkClick xmlns:r="http://schemas.openxmlformats.org/officeDocument/2006/relationships" r:id="rId1"/>
            </a:rPr>
            <a:t>https://data.usgs.gov</a:t>
          </a:r>
          <a:endParaRPr lang="en-US" sz="3800" kern="1200"/>
        </a:p>
      </dsp:txBody>
      <dsp:txXfrm>
        <a:off x="0" y="2028"/>
        <a:ext cx="10515600" cy="1383476"/>
      </dsp:txXfrm>
    </dsp:sp>
    <dsp:sp modelId="{EBB3E65F-3F3E-4DAB-AF4D-5400D50A7C58}">
      <dsp:nvSpPr>
        <dsp:cNvPr id="0" name=""/>
        <dsp:cNvSpPr/>
      </dsp:nvSpPr>
      <dsp:spPr>
        <a:xfrm>
          <a:off x="0" y="1385505"/>
          <a:ext cx="10515600" cy="0"/>
        </a:xfrm>
        <a:prstGeom prst="line">
          <a:avLst/>
        </a:prstGeom>
        <a:gradFill rotWithShape="0">
          <a:gsLst>
            <a:gs pos="0">
              <a:schemeClr val="dk2">
                <a:hueOff val="0"/>
                <a:satOff val="0"/>
                <a:lumOff val="0"/>
                <a:alphaOff val="0"/>
                <a:lumMod val="110000"/>
                <a:satMod val="105000"/>
                <a:tint val="67000"/>
              </a:schemeClr>
            </a:gs>
            <a:gs pos="50000">
              <a:schemeClr val="dk2">
                <a:hueOff val="0"/>
                <a:satOff val="0"/>
                <a:lumOff val="0"/>
                <a:alphaOff val="0"/>
                <a:lumMod val="105000"/>
                <a:satMod val="103000"/>
                <a:tint val="73000"/>
              </a:schemeClr>
            </a:gs>
            <a:gs pos="100000">
              <a:schemeClr val="dk2">
                <a:hueOff val="0"/>
                <a:satOff val="0"/>
                <a:lumOff val="0"/>
                <a:alphaOff val="0"/>
                <a:lumMod val="105000"/>
                <a:satMod val="109000"/>
                <a:tint val="81000"/>
              </a:schemeClr>
            </a:gs>
          </a:gsLst>
          <a:lin ang="5400000" scaled="0"/>
        </a:gradFill>
        <a:ln w="6350" cap="flat" cmpd="sng" algn="ctr">
          <a:solidFill>
            <a:schemeClr val="dk2">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 modelId="{2A4E4ED6-2BA7-4F00-AEA5-77E23FD0618F}">
      <dsp:nvSpPr>
        <dsp:cNvPr id="0" name=""/>
        <dsp:cNvSpPr/>
      </dsp:nvSpPr>
      <dsp:spPr>
        <a:xfrm>
          <a:off x="0" y="1385505"/>
          <a:ext cx="10515600" cy="13834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4780" tIns="144780" rIns="144780" bIns="144780" numCol="1" spcCol="1270" anchor="t" anchorCtr="0">
          <a:noAutofit/>
        </a:bodyPr>
        <a:lstStyle/>
        <a:p>
          <a:pPr marL="0" lvl="0" indent="0" algn="l" defTabSz="1689100">
            <a:lnSpc>
              <a:spcPct val="90000"/>
            </a:lnSpc>
            <a:spcBef>
              <a:spcPct val="0"/>
            </a:spcBef>
            <a:spcAft>
              <a:spcPct val="35000"/>
            </a:spcAft>
            <a:buNone/>
          </a:pPr>
          <a:r>
            <a:rPr lang="en-US" sz="3800" kern="1200">
              <a:hlinkClick xmlns:r="http://schemas.openxmlformats.org/officeDocument/2006/relationships" r:id="rId2"/>
            </a:rPr>
            <a:t>http://www.occeweb.com/og/ogdatafiles2.htm</a:t>
          </a:r>
          <a:r>
            <a:rPr lang="en-US" sz="3800" kern="1200"/>
            <a:t> </a:t>
          </a:r>
        </a:p>
      </dsp:txBody>
      <dsp:txXfrm>
        <a:off x="0" y="1385505"/>
        <a:ext cx="10515600" cy="1383476"/>
      </dsp:txXfrm>
    </dsp:sp>
    <dsp:sp modelId="{8EDED10C-A5A6-4E33-BF08-6058CDF36628}">
      <dsp:nvSpPr>
        <dsp:cNvPr id="0" name=""/>
        <dsp:cNvSpPr/>
      </dsp:nvSpPr>
      <dsp:spPr>
        <a:xfrm>
          <a:off x="0" y="2768982"/>
          <a:ext cx="10515600" cy="0"/>
        </a:xfrm>
        <a:prstGeom prst="line">
          <a:avLst/>
        </a:prstGeom>
        <a:gradFill rotWithShape="0">
          <a:gsLst>
            <a:gs pos="0">
              <a:schemeClr val="dk2">
                <a:hueOff val="0"/>
                <a:satOff val="0"/>
                <a:lumOff val="0"/>
                <a:alphaOff val="0"/>
                <a:lumMod val="110000"/>
                <a:satMod val="105000"/>
                <a:tint val="67000"/>
              </a:schemeClr>
            </a:gs>
            <a:gs pos="50000">
              <a:schemeClr val="dk2">
                <a:hueOff val="0"/>
                <a:satOff val="0"/>
                <a:lumOff val="0"/>
                <a:alphaOff val="0"/>
                <a:lumMod val="105000"/>
                <a:satMod val="103000"/>
                <a:tint val="73000"/>
              </a:schemeClr>
            </a:gs>
            <a:gs pos="100000">
              <a:schemeClr val="dk2">
                <a:hueOff val="0"/>
                <a:satOff val="0"/>
                <a:lumOff val="0"/>
                <a:alphaOff val="0"/>
                <a:lumMod val="105000"/>
                <a:satMod val="109000"/>
                <a:tint val="81000"/>
              </a:schemeClr>
            </a:gs>
          </a:gsLst>
          <a:lin ang="5400000" scaled="0"/>
        </a:gradFill>
        <a:ln w="6350" cap="flat" cmpd="sng" algn="ctr">
          <a:solidFill>
            <a:schemeClr val="dk2">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 modelId="{F61881BF-18B4-4903-837F-47F1926F86B5}">
      <dsp:nvSpPr>
        <dsp:cNvPr id="0" name=""/>
        <dsp:cNvSpPr/>
      </dsp:nvSpPr>
      <dsp:spPr>
        <a:xfrm>
          <a:off x="0" y="2768982"/>
          <a:ext cx="10515600" cy="13834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4780" tIns="144780" rIns="144780" bIns="144780" numCol="1" spcCol="1270" anchor="t" anchorCtr="0">
          <a:noAutofit/>
        </a:bodyPr>
        <a:lstStyle/>
        <a:p>
          <a:pPr marL="0" lvl="0" indent="0" algn="l" defTabSz="1689100">
            <a:lnSpc>
              <a:spcPct val="90000"/>
            </a:lnSpc>
            <a:spcBef>
              <a:spcPct val="0"/>
            </a:spcBef>
            <a:spcAft>
              <a:spcPct val="35000"/>
            </a:spcAft>
            <a:buNone/>
          </a:pPr>
          <a:r>
            <a:rPr lang="en-US" sz="3800" kern="1200"/>
            <a:t>https://earthquakes.ok.gov/what-we-are-doing/oklahoma-geological-survey/</a:t>
          </a:r>
        </a:p>
      </dsp:txBody>
      <dsp:txXfrm>
        <a:off x="0" y="2768982"/>
        <a:ext cx="10515600" cy="1383476"/>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F50DF0-4509-4378-AFB9-550F83632ED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315B96E-30DE-439D-A7DD-2A5CDB03080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1C5926F-91A2-4965-AC57-356B753D1156}"/>
              </a:ext>
            </a:extLst>
          </p:cNvPr>
          <p:cNvSpPr>
            <a:spLocks noGrp="1"/>
          </p:cNvSpPr>
          <p:nvPr>
            <p:ph type="dt" sz="half" idx="10"/>
          </p:nvPr>
        </p:nvSpPr>
        <p:spPr/>
        <p:txBody>
          <a:bodyPr/>
          <a:lstStyle/>
          <a:p>
            <a:fld id="{C1066A6C-A3AF-4BAC-B23E-5E9BE03F4BC2}" type="datetimeFigureOut">
              <a:rPr lang="en-US" smtClean="0"/>
              <a:t>5/20/2018</a:t>
            </a:fld>
            <a:endParaRPr lang="en-US"/>
          </a:p>
        </p:txBody>
      </p:sp>
      <p:sp>
        <p:nvSpPr>
          <p:cNvPr id="5" name="Footer Placeholder 4">
            <a:extLst>
              <a:ext uri="{FF2B5EF4-FFF2-40B4-BE49-F238E27FC236}">
                <a16:creationId xmlns:a16="http://schemas.microsoft.com/office/drawing/2014/main" id="{88DAB300-31D9-4FCB-8F17-ABC1B39A29A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C89640F-87C5-4EA5-A404-F35815D44AFC}"/>
              </a:ext>
            </a:extLst>
          </p:cNvPr>
          <p:cNvSpPr>
            <a:spLocks noGrp="1"/>
          </p:cNvSpPr>
          <p:nvPr>
            <p:ph type="sldNum" sz="quarter" idx="12"/>
          </p:nvPr>
        </p:nvSpPr>
        <p:spPr/>
        <p:txBody>
          <a:bodyPr/>
          <a:lstStyle/>
          <a:p>
            <a:fld id="{EF8C7557-B1A3-4588-8B9F-F90FDE391842}" type="slidenum">
              <a:rPr lang="en-US" smtClean="0"/>
              <a:t>‹#›</a:t>
            </a:fld>
            <a:endParaRPr lang="en-US"/>
          </a:p>
        </p:txBody>
      </p:sp>
    </p:spTree>
    <p:extLst>
      <p:ext uri="{BB962C8B-B14F-4D97-AF65-F5344CB8AC3E}">
        <p14:creationId xmlns:p14="http://schemas.microsoft.com/office/powerpoint/2010/main" val="9024358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6B587A-FE8D-425F-AD02-7BD3B2521B1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7E2C531-FB96-4D66-8FBB-24D842B27FB8}"/>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50586FD-9C47-48F4-BD3F-AF66BE5900FD}"/>
              </a:ext>
            </a:extLst>
          </p:cNvPr>
          <p:cNvSpPr>
            <a:spLocks noGrp="1"/>
          </p:cNvSpPr>
          <p:nvPr>
            <p:ph type="dt" sz="half" idx="10"/>
          </p:nvPr>
        </p:nvSpPr>
        <p:spPr/>
        <p:txBody>
          <a:bodyPr/>
          <a:lstStyle/>
          <a:p>
            <a:fld id="{C1066A6C-A3AF-4BAC-B23E-5E9BE03F4BC2}" type="datetimeFigureOut">
              <a:rPr lang="en-US" smtClean="0"/>
              <a:t>5/20/2018</a:t>
            </a:fld>
            <a:endParaRPr lang="en-US"/>
          </a:p>
        </p:txBody>
      </p:sp>
      <p:sp>
        <p:nvSpPr>
          <p:cNvPr id="5" name="Footer Placeholder 4">
            <a:extLst>
              <a:ext uri="{FF2B5EF4-FFF2-40B4-BE49-F238E27FC236}">
                <a16:creationId xmlns:a16="http://schemas.microsoft.com/office/drawing/2014/main" id="{0C46F65F-B3A3-4219-B146-7D55F266F99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59FB13F-4702-4336-933A-514CD6C7CF3F}"/>
              </a:ext>
            </a:extLst>
          </p:cNvPr>
          <p:cNvSpPr>
            <a:spLocks noGrp="1"/>
          </p:cNvSpPr>
          <p:nvPr>
            <p:ph type="sldNum" sz="quarter" idx="12"/>
          </p:nvPr>
        </p:nvSpPr>
        <p:spPr/>
        <p:txBody>
          <a:bodyPr/>
          <a:lstStyle/>
          <a:p>
            <a:fld id="{EF8C7557-B1A3-4588-8B9F-F90FDE391842}" type="slidenum">
              <a:rPr lang="en-US" smtClean="0"/>
              <a:t>‹#›</a:t>
            </a:fld>
            <a:endParaRPr lang="en-US"/>
          </a:p>
        </p:txBody>
      </p:sp>
    </p:spTree>
    <p:extLst>
      <p:ext uri="{BB962C8B-B14F-4D97-AF65-F5344CB8AC3E}">
        <p14:creationId xmlns:p14="http://schemas.microsoft.com/office/powerpoint/2010/main" val="32069226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989BDB3-AC9B-41E0-8B2A-6698E7C589D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CCC378A-7377-489D-8BC5-552C4CB558E0}"/>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2AFD185-2C42-45D7-B4F5-1D7186B59AC3}"/>
              </a:ext>
            </a:extLst>
          </p:cNvPr>
          <p:cNvSpPr>
            <a:spLocks noGrp="1"/>
          </p:cNvSpPr>
          <p:nvPr>
            <p:ph type="dt" sz="half" idx="10"/>
          </p:nvPr>
        </p:nvSpPr>
        <p:spPr/>
        <p:txBody>
          <a:bodyPr/>
          <a:lstStyle/>
          <a:p>
            <a:fld id="{C1066A6C-A3AF-4BAC-B23E-5E9BE03F4BC2}" type="datetimeFigureOut">
              <a:rPr lang="en-US" smtClean="0"/>
              <a:t>5/20/2018</a:t>
            </a:fld>
            <a:endParaRPr lang="en-US"/>
          </a:p>
        </p:txBody>
      </p:sp>
      <p:sp>
        <p:nvSpPr>
          <p:cNvPr id="5" name="Footer Placeholder 4">
            <a:extLst>
              <a:ext uri="{FF2B5EF4-FFF2-40B4-BE49-F238E27FC236}">
                <a16:creationId xmlns:a16="http://schemas.microsoft.com/office/drawing/2014/main" id="{6D63472D-1B02-491B-BC16-1A576FFED3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78D408-82D6-4E52-8600-D98BDA86C723}"/>
              </a:ext>
            </a:extLst>
          </p:cNvPr>
          <p:cNvSpPr>
            <a:spLocks noGrp="1"/>
          </p:cNvSpPr>
          <p:nvPr>
            <p:ph type="sldNum" sz="quarter" idx="12"/>
          </p:nvPr>
        </p:nvSpPr>
        <p:spPr/>
        <p:txBody>
          <a:bodyPr/>
          <a:lstStyle/>
          <a:p>
            <a:fld id="{EF8C7557-B1A3-4588-8B9F-F90FDE391842}" type="slidenum">
              <a:rPr lang="en-US" smtClean="0"/>
              <a:t>‹#›</a:t>
            </a:fld>
            <a:endParaRPr lang="en-US"/>
          </a:p>
        </p:txBody>
      </p:sp>
    </p:spTree>
    <p:extLst>
      <p:ext uri="{BB962C8B-B14F-4D97-AF65-F5344CB8AC3E}">
        <p14:creationId xmlns:p14="http://schemas.microsoft.com/office/powerpoint/2010/main" val="3202018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FCD479-4F93-4026-9422-CE65601A070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E211306-D00E-43A3-88F5-9F36F4FBC5D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E6BA97-A2AC-49B6-AB30-2ECB25843711}"/>
              </a:ext>
            </a:extLst>
          </p:cNvPr>
          <p:cNvSpPr>
            <a:spLocks noGrp="1"/>
          </p:cNvSpPr>
          <p:nvPr>
            <p:ph type="dt" sz="half" idx="10"/>
          </p:nvPr>
        </p:nvSpPr>
        <p:spPr/>
        <p:txBody>
          <a:bodyPr/>
          <a:lstStyle/>
          <a:p>
            <a:fld id="{C1066A6C-A3AF-4BAC-B23E-5E9BE03F4BC2}" type="datetimeFigureOut">
              <a:rPr lang="en-US" smtClean="0"/>
              <a:t>5/20/2018</a:t>
            </a:fld>
            <a:endParaRPr lang="en-US"/>
          </a:p>
        </p:txBody>
      </p:sp>
      <p:sp>
        <p:nvSpPr>
          <p:cNvPr id="5" name="Footer Placeholder 4">
            <a:extLst>
              <a:ext uri="{FF2B5EF4-FFF2-40B4-BE49-F238E27FC236}">
                <a16:creationId xmlns:a16="http://schemas.microsoft.com/office/drawing/2014/main" id="{A6E18E9D-92D4-4A30-8D7A-85282C2932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7DE8CC6-3B7F-447A-9749-CEBE179A8D65}"/>
              </a:ext>
            </a:extLst>
          </p:cNvPr>
          <p:cNvSpPr>
            <a:spLocks noGrp="1"/>
          </p:cNvSpPr>
          <p:nvPr>
            <p:ph type="sldNum" sz="quarter" idx="12"/>
          </p:nvPr>
        </p:nvSpPr>
        <p:spPr/>
        <p:txBody>
          <a:bodyPr/>
          <a:lstStyle/>
          <a:p>
            <a:fld id="{EF8C7557-B1A3-4588-8B9F-F90FDE391842}" type="slidenum">
              <a:rPr lang="en-US" smtClean="0"/>
              <a:t>‹#›</a:t>
            </a:fld>
            <a:endParaRPr lang="en-US"/>
          </a:p>
        </p:txBody>
      </p:sp>
    </p:spTree>
    <p:extLst>
      <p:ext uri="{BB962C8B-B14F-4D97-AF65-F5344CB8AC3E}">
        <p14:creationId xmlns:p14="http://schemas.microsoft.com/office/powerpoint/2010/main" val="14185693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E66CB-99E1-4759-82E8-BAB0F953918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FFC00BB-F7EA-4BC5-A348-38B64AD437F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A8040C58-F7EB-4A11-986B-3EB5D64DC1EB}"/>
              </a:ext>
            </a:extLst>
          </p:cNvPr>
          <p:cNvSpPr>
            <a:spLocks noGrp="1"/>
          </p:cNvSpPr>
          <p:nvPr>
            <p:ph type="dt" sz="half" idx="10"/>
          </p:nvPr>
        </p:nvSpPr>
        <p:spPr/>
        <p:txBody>
          <a:bodyPr/>
          <a:lstStyle/>
          <a:p>
            <a:fld id="{C1066A6C-A3AF-4BAC-B23E-5E9BE03F4BC2}" type="datetimeFigureOut">
              <a:rPr lang="en-US" smtClean="0"/>
              <a:t>5/20/2018</a:t>
            </a:fld>
            <a:endParaRPr lang="en-US"/>
          </a:p>
        </p:txBody>
      </p:sp>
      <p:sp>
        <p:nvSpPr>
          <p:cNvPr id="5" name="Footer Placeholder 4">
            <a:extLst>
              <a:ext uri="{FF2B5EF4-FFF2-40B4-BE49-F238E27FC236}">
                <a16:creationId xmlns:a16="http://schemas.microsoft.com/office/drawing/2014/main" id="{D97118AA-1B08-4AEA-B149-D1B6272FDD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410E5B-2F14-47EF-8E97-301804887756}"/>
              </a:ext>
            </a:extLst>
          </p:cNvPr>
          <p:cNvSpPr>
            <a:spLocks noGrp="1"/>
          </p:cNvSpPr>
          <p:nvPr>
            <p:ph type="sldNum" sz="quarter" idx="12"/>
          </p:nvPr>
        </p:nvSpPr>
        <p:spPr/>
        <p:txBody>
          <a:bodyPr/>
          <a:lstStyle/>
          <a:p>
            <a:fld id="{EF8C7557-B1A3-4588-8B9F-F90FDE391842}" type="slidenum">
              <a:rPr lang="en-US" smtClean="0"/>
              <a:t>‹#›</a:t>
            </a:fld>
            <a:endParaRPr lang="en-US"/>
          </a:p>
        </p:txBody>
      </p:sp>
    </p:spTree>
    <p:extLst>
      <p:ext uri="{BB962C8B-B14F-4D97-AF65-F5344CB8AC3E}">
        <p14:creationId xmlns:p14="http://schemas.microsoft.com/office/powerpoint/2010/main" val="5123654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5A9D6B-9577-4C60-B2B5-5B311164DF3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172B019-912F-402F-A61F-9FA6BC8838D6}"/>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B9761C8-5EE0-41C2-A4CA-1DA04A1E26C9}"/>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AEF284A-DC5A-4DAD-AF38-0FBE8D6F26E4}"/>
              </a:ext>
            </a:extLst>
          </p:cNvPr>
          <p:cNvSpPr>
            <a:spLocks noGrp="1"/>
          </p:cNvSpPr>
          <p:nvPr>
            <p:ph type="dt" sz="half" idx="10"/>
          </p:nvPr>
        </p:nvSpPr>
        <p:spPr/>
        <p:txBody>
          <a:bodyPr/>
          <a:lstStyle/>
          <a:p>
            <a:fld id="{C1066A6C-A3AF-4BAC-B23E-5E9BE03F4BC2}" type="datetimeFigureOut">
              <a:rPr lang="en-US" smtClean="0"/>
              <a:t>5/20/2018</a:t>
            </a:fld>
            <a:endParaRPr lang="en-US"/>
          </a:p>
        </p:txBody>
      </p:sp>
      <p:sp>
        <p:nvSpPr>
          <p:cNvPr id="6" name="Footer Placeholder 5">
            <a:extLst>
              <a:ext uri="{FF2B5EF4-FFF2-40B4-BE49-F238E27FC236}">
                <a16:creationId xmlns:a16="http://schemas.microsoft.com/office/drawing/2014/main" id="{38E90942-8133-449F-9C06-A2A7B3027F3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736D927-6E63-4C85-8C15-EF64283B17C5}"/>
              </a:ext>
            </a:extLst>
          </p:cNvPr>
          <p:cNvSpPr>
            <a:spLocks noGrp="1"/>
          </p:cNvSpPr>
          <p:nvPr>
            <p:ph type="sldNum" sz="quarter" idx="12"/>
          </p:nvPr>
        </p:nvSpPr>
        <p:spPr/>
        <p:txBody>
          <a:bodyPr/>
          <a:lstStyle/>
          <a:p>
            <a:fld id="{EF8C7557-B1A3-4588-8B9F-F90FDE391842}" type="slidenum">
              <a:rPr lang="en-US" smtClean="0"/>
              <a:t>‹#›</a:t>
            </a:fld>
            <a:endParaRPr lang="en-US"/>
          </a:p>
        </p:txBody>
      </p:sp>
    </p:spTree>
    <p:extLst>
      <p:ext uri="{BB962C8B-B14F-4D97-AF65-F5344CB8AC3E}">
        <p14:creationId xmlns:p14="http://schemas.microsoft.com/office/powerpoint/2010/main" val="38303600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AF461-C007-47AF-AA64-54D2EF45E40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F2EFC6B-5FD4-4CE1-BBAF-D22796A5225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108FF62C-970A-4A81-9EC8-06FD3BD07D72}"/>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3103E67-228D-47DC-A13A-C0461EA27F1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75482ADC-4653-4CB5-B00F-7DC63A78441B}"/>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C656185-B46A-4161-9FA3-BA1AF1D8225F}"/>
              </a:ext>
            </a:extLst>
          </p:cNvPr>
          <p:cNvSpPr>
            <a:spLocks noGrp="1"/>
          </p:cNvSpPr>
          <p:nvPr>
            <p:ph type="dt" sz="half" idx="10"/>
          </p:nvPr>
        </p:nvSpPr>
        <p:spPr/>
        <p:txBody>
          <a:bodyPr/>
          <a:lstStyle/>
          <a:p>
            <a:fld id="{C1066A6C-A3AF-4BAC-B23E-5E9BE03F4BC2}" type="datetimeFigureOut">
              <a:rPr lang="en-US" smtClean="0"/>
              <a:t>5/20/2018</a:t>
            </a:fld>
            <a:endParaRPr lang="en-US"/>
          </a:p>
        </p:txBody>
      </p:sp>
      <p:sp>
        <p:nvSpPr>
          <p:cNvPr id="8" name="Footer Placeholder 7">
            <a:extLst>
              <a:ext uri="{FF2B5EF4-FFF2-40B4-BE49-F238E27FC236}">
                <a16:creationId xmlns:a16="http://schemas.microsoft.com/office/drawing/2014/main" id="{FBB45870-A7C0-49D0-B26C-C7EDC2E730D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0E876EF-C7B1-44C2-8390-7BE22D5AFECA}"/>
              </a:ext>
            </a:extLst>
          </p:cNvPr>
          <p:cNvSpPr>
            <a:spLocks noGrp="1"/>
          </p:cNvSpPr>
          <p:nvPr>
            <p:ph type="sldNum" sz="quarter" idx="12"/>
          </p:nvPr>
        </p:nvSpPr>
        <p:spPr/>
        <p:txBody>
          <a:bodyPr/>
          <a:lstStyle/>
          <a:p>
            <a:fld id="{EF8C7557-B1A3-4588-8B9F-F90FDE391842}" type="slidenum">
              <a:rPr lang="en-US" smtClean="0"/>
              <a:t>‹#›</a:t>
            </a:fld>
            <a:endParaRPr lang="en-US"/>
          </a:p>
        </p:txBody>
      </p:sp>
    </p:spTree>
    <p:extLst>
      <p:ext uri="{BB962C8B-B14F-4D97-AF65-F5344CB8AC3E}">
        <p14:creationId xmlns:p14="http://schemas.microsoft.com/office/powerpoint/2010/main" val="26953469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22D8E8-7599-4B19-B867-E3399D543A9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6A181ED-2DB4-4F47-AD70-E8E4B536A801}"/>
              </a:ext>
            </a:extLst>
          </p:cNvPr>
          <p:cNvSpPr>
            <a:spLocks noGrp="1"/>
          </p:cNvSpPr>
          <p:nvPr>
            <p:ph type="dt" sz="half" idx="10"/>
          </p:nvPr>
        </p:nvSpPr>
        <p:spPr/>
        <p:txBody>
          <a:bodyPr/>
          <a:lstStyle/>
          <a:p>
            <a:fld id="{C1066A6C-A3AF-4BAC-B23E-5E9BE03F4BC2}" type="datetimeFigureOut">
              <a:rPr lang="en-US" smtClean="0"/>
              <a:t>5/20/2018</a:t>
            </a:fld>
            <a:endParaRPr lang="en-US"/>
          </a:p>
        </p:txBody>
      </p:sp>
      <p:sp>
        <p:nvSpPr>
          <p:cNvPr id="4" name="Footer Placeholder 3">
            <a:extLst>
              <a:ext uri="{FF2B5EF4-FFF2-40B4-BE49-F238E27FC236}">
                <a16:creationId xmlns:a16="http://schemas.microsoft.com/office/drawing/2014/main" id="{17DE0D93-4700-4A2C-8A69-3E7D011D5CD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466E347-1397-4034-A60E-C9F383EE4240}"/>
              </a:ext>
            </a:extLst>
          </p:cNvPr>
          <p:cNvSpPr>
            <a:spLocks noGrp="1"/>
          </p:cNvSpPr>
          <p:nvPr>
            <p:ph type="sldNum" sz="quarter" idx="12"/>
          </p:nvPr>
        </p:nvSpPr>
        <p:spPr/>
        <p:txBody>
          <a:bodyPr/>
          <a:lstStyle/>
          <a:p>
            <a:fld id="{EF8C7557-B1A3-4588-8B9F-F90FDE391842}" type="slidenum">
              <a:rPr lang="en-US" smtClean="0"/>
              <a:t>‹#›</a:t>
            </a:fld>
            <a:endParaRPr lang="en-US"/>
          </a:p>
        </p:txBody>
      </p:sp>
    </p:spTree>
    <p:extLst>
      <p:ext uri="{BB962C8B-B14F-4D97-AF65-F5344CB8AC3E}">
        <p14:creationId xmlns:p14="http://schemas.microsoft.com/office/powerpoint/2010/main" val="2482128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CDFD1A5-AB8C-432F-8956-9B966DAB79C1}"/>
              </a:ext>
            </a:extLst>
          </p:cNvPr>
          <p:cNvSpPr>
            <a:spLocks noGrp="1"/>
          </p:cNvSpPr>
          <p:nvPr>
            <p:ph type="dt" sz="half" idx="10"/>
          </p:nvPr>
        </p:nvSpPr>
        <p:spPr/>
        <p:txBody>
          <a:bodyPr/>
          <a:lstStyle/>
          <a:p>
            <a:fld id="{C1066A6C-A3AF-4BAC-B23E-5E9BE03F4BC2}" type="datetimeFigureOut">
              <a:rPr lang="en-US" smtClean="0"/>
              <a:t>5/20/2018</a:t>
            </a:fld>
            <a:endParaRPr lang="en-US"/>
          </a:p>
        </p:txBody>
      </p:sp>
      <p:sp>
        <p:nvSpPr>
          <p:cNvPr id="3" name="Footer Placeholder 2">
            <a:extLst>
              <a:ext uri="{FF2B5EF4-FFF2-40B4-BE49-F238E27FC236}">
                <a16:creationId xmlns:a16="http://schemas.microsoft.com/office/drawing/2014/main" id="{69EAEA54-1D17-4F22-B5A0-6F2CE24A919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26E7196-0414-469C-8FB2-41E9ADC31577}"/>
              </a:ext>
            </a:extLst>
          </p:cNvPr>
          <p:cNvSpPr>
            <a:spLocks noGrp="1"/>
          </p:cNvSpPr>
          <p:nvPr>
            <p:ph type="sldNum" sz="quarter" idx="12"/>
          </p:nvPr>
        </p:nvSpPr>
        <p:spPr/>
        <p:txBody>
          <a:bodyPr/>
          <a:lstStyle/>
          <a:p>
            <a:fld id="{EF8C7557-B1A3-4588-8B9F-F90FDE391842}" type="slidenum">
              <a:rPr lang="en-US" smtClean="0"/>
              <a:t>‹#›</a:t>
            </a:fld>
            <a:endParaRPr lang="en-US"/>
          </a:p>
        </p:txBody>
      </p:sp>
    </p:spTree>
    <p:extLst>
      <p:ext uri="{BB962C8B-B14F-4D97-AF65-F5344CB8AC3E}">
        <p14:creationId xmlns:p14="http://schemas.microsoft.com/office/powerpoint/2010/main" val="31408855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18931A-AC73-4F61-BF7D-9BE9DD4DE00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8766B2B-580E-4030-A132-4994907F965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57C81E6-6CB8-4B3A-BCAE-466B4E80225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B7B01CD-004A-4BBD-854B-AFF36CC46107}"/>
              </a:ext>
            </a:extLst>
          </p:cNvPr>
          <p:cNvSpPr>
            <a:spLocks noGrp="1"/>
          </p:cNvSpPr>
          <p:nvPr>
            <p:ph type="dt" sz="half" idx="10"/>
          </p:nvPr>
        </p:nvSpPr>
        <p:spPr/>
        <p:txBody>
          <a:bodyPr/>
          <a:lstStyle/>
          <a:p>
            <a:fld id="{C1066A6C-A3AF-4BAC-B23E-5E9BE03F4BC2}" type="datetimeFigureOut">
              <a:rPr lang="en-US" smtClean="0"/>
              <a:t>5/20/2018</a:t>
            </a:fld>
            <a:endParaRPr lang="en-US"/>
          </a:p>
        </p:txBody>
      </p:sp>
      <p:sp>
        <p:nvSpPr>
          <p:cNvPr id="6" name="Footer Placeholder 5">
            <a:extLst>
              <a:ext uri="{FF2B5EF4-FFF2-40B4-BE49-F238E27FC236}">
                <a16:creationId xmlns:a16="http://schemas.microsoft.com/office/drawing/2014/main" id="{FD553997-1C36-46C0-A7AD-3CBE2A19EA8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5391C7B-AEBD-4968-B80C-47DE3C5A6803}"/>
              </a:ext>
            </a:extLst>
          </p:cNvPr>
          <p:cNvSpPr>
            <a:spLocks noGrp="1"/>
          </p:cNvSpPr>
          <p:nvPr>
            <p:ph type="sldNum" sz="quarter" idx="12"/>
          </p:nvPr>
        </p:nvSpPr>
        <p:spPr/>
        <p:txBody>
          <a:bodyPr/>
          <a:lstStyle/>
          <a:p>
            <a:fld id="{EF8C7557-B1A3-4588-8B9F-F90FDE391842}" type="slidenum">
              <a:rPr lang="en-US" smtClean="0"/>
              <a:t>‹#›</a:t>
            </a:fld>
            <a:endParaRPr lang="en-US"/>
          </a:p>
        </p:txBody>
      </p:sp>
    </p:spTree>
    <p:extLst>
      <p:ext uri="{BB962C8B-B14F-4D97-AF65-F5344CB8AC3E}">
        <p14:creationId xmlns:p14="http://schemas.microsoft.com/office/powerpoint/2010/main" val="12909213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CFBC95-C45A-40E3-AFFF-D532BD7C188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37D99B5-E5D6-44FA-BD10-DB22C0FAB89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2A77F74-CBB4-4B22-B56E-DB88809609A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58E17CB-7D51-41BD-A7A2-92050AF91CB9}"/>
              </a:ext>
            </a:extLst>
          </p:cNvPr>
          <p:cNvSpPr>
            <a:spLocks noGrp="1"/>
          </p:cNvSpPr>
          <p:nvPr>
            <p:ph type="dt" sz="half" idx="10"/>
          </p:nvPr>
        </p:nvSpPr>
        <p:spPr/>
        <p:txBody>
          <a:bodyPr/>
          <a:lstStyle/>
          <a:p>
            <a:fld id="{C1066A6C-A3AF-4BAC-B23E-5E9BE03F4BC2}" type="datetimeFigureOut">
              <a:rPr lang="en-US" smtClean="0"/>
              <a:t>5/20/2018</a:t>
            </a:fld>
            <a:endParaRPr lang="en-US"/>
          </a:p>
        </p:txBody>
      </p:sp>
      <p:sp>
        <p:nvSpPr>
          <p:cNvPr id="6" name="Footer Placeholder 5">
            <a:extLst>
              <a:ext uri="{FF2B5EF4-FFF2-40B4-BE49-F238E27FC236}">
                <a16:creationId xmlns:a16="http://schemas.microsoft.com/office/drawing/2014/main" id="{28F84255-D533-448C-9CFA-44E58CFB21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D4E6B3-DE75-4DA0-B743-1BCD4402C73F}"/>
              </a:ext>
            </a:extLst>
          </p:cNvPr>
          <p:cNvSpPr>
            <a:spLocks noGrp="1"/>
          </p:cNvSpPr>
          <p:nvPr>
            <p:ph type="sldNum" sz="quarter" idx="12"/>
          </p:nvPr>
        </p:nvSpPr>
        <p:spPr/>
        <p:txBody>
          <a:bodyPr/>
          <a:lstStyle/>
          <a:p>
            <a:fld id="{EF8C7557-B1A3-4588-8B9F-F90FDE391842}" type="slidenum">
              <a:rPr lang="en-US" smtClean="0"/>
              <a:t>‹#›</a:t>
            </a:fld>
            <a:endParaRPr lang="en-US"/>
          </a:p>
        </p:txBody>
      </p:sp>
    </p:spTree>
    <p:extLst>
      <p:ext uri="{BB962C8B-B14F-4D97-AF65-F5344CB8AC3E}">
        <p14:creationId xmlns:p14="http://schemas.microsoft.com/office/powerpoint/2010/main" val="40900983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A049B55-27D9-41CA-9119-12AB0660A0B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A1DF4F2-0756-42B2-A613-F6FBF8B3324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269030-B9E3-443A-B05B-40EC40B2F8A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1066A6C-A3AF-4BAC-B23E-5E9BE03F4BC2}" type="datetimeFigureOut">
              <a:rPr lang="en-US" smtClean="0"/>
              <a:t>5/20/2018</a:t>
            </a:fld>
            <a:endParaRPr lang="en-US"/>
          </a:p>
        </p:txBody>
      </p:sp>
      <p:sp>
        <p:nvSpPr>
          <p:cNvPr id="5" name="Footer Placeholder 4">
            <a:extLst>
              <a:ext uri="{FF2B5EF4-FFF2-40B4-BE49-F238E27FC236}">
                <a16:creationId xmlns:a16="http://schemas.microsoft.com/office/drawing/2014/main" id="{E455CB58-7D69-495F-9595-C7588673FDE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349CD0E-2FA1-4C29-871D-738F2313D5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F8C7557-B1A3-4588-8B9F-F90FDE391842}" type="slidenum">
              <a:rPr lang="en-US" smtClean="0"/>
              <a:t>‹#›</a:t>
            </a:fld>
            <a:endParaRPr lang="en-US"/>
          </a:p>
        </p:txBody>
      </p:sp>
    </p:spTree>
    <p:extLst>
      <p:ext uri="{BB962C8B-B14F-4D97-AF65-F5344CB8AC3E}">
        <p14:creationId xmlns:p14="http://schemas.microsoft.com/office/powerpoint/2010/main" val="12118740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grpSp>
        <p:nvGrpSpPr>
          <p:cNvPr id="27" name="Group 26">
            <a:extLst>
              <a:ext uri="{FF2B5EF4-FFF2-40B4-BE49-F238E27FC236}">
                <a16:creationId xmlns:a16="http://schemas.microsoft.com/office/drawing/2014/main" id="{D2C4BFA1-2075-4901-9E24-E41D1FDD51F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55481" y="498348"/>
            <a:ext cx="9902663" cy="5861304"/>
            <a:chOff x="1155481" y="498348"/>
            <a:chExt cx="9902663" cy="5861304"/>
          </a:xfrm>
        </p:grpSpPr>
        <p:sp>
          <p:nvSpPr>
            <p:cNvPr id="28" name="Oval 5">
              <a:extLst>
                <a:ext uri="{FF2B5EF4-FFF2-40B4-BE49-F238E27FC236}">
                  <a16:creationId xmlns:a16="http://schemas.microsoft.com/office/drawing/2014/main" id="{985A7375-E3AF-4F5C-85AE-17E8832952C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55481" y="498348"/>
              <a:ext cx="5861304" cy="5861304"/>
            </a:xfrm>
            <a:prstGeom prst="ellipse">
              <a:avLst/>
            </a:prstGeom>
            <a:solidFill>
              <a:schemeClr val="accent1">
                <a:alpha val="55000"/>
              </a:schemeClr>
            </a:solidFill>
            <a:ln>
              <a:noFill/>
            </a:ln>
          </p:spPr>
        </p:sp>
        <p:sp>
          <p:nvSpPr>
            <p:cNvPr id="29" name="Oval 28">
              <a:extLst>
                <a:ext uri="{FF2B5EF4-FFF2-40B4-BE49-F238E27FC236}">
                  <a16:creationId xmlns:a16="http://schemas.microsoft.com/office/drawing/2014/main" id="{F0307F65-8304-4FA8-A841-D4D7625411B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5196840" y="498348"/>
              <a:ext cx="5861304" cy="5861304"/>
            </a:xfrm>
            <a:prstGeom prst="ellipse">
              <a:avLst/>
            </a:prstGeom>
            <a:solidFill>
              <a:schemeClr val="accent1">
                <a:alpha val="55000"/>
              </a:schemeClr>
            </a:solidFill>
            <a:ln>
              <a:noFill/>
            </a:ln>
          </p:spPr>
        </p:sp>
        <p:sp>
          <p:nvSpPr>
            <p:cNvPr id="30" name="Oval 5">
              <a:extLst>
                <a:ext uri="{FF2B5EF4-FFF2-40B4-BE49-F238E27FC236}">
                  <a16:creationId xmlns:a16="http://schemas.microsoft.com/office/drawing/2014/main" id="{C8B8394C-136F-4E05-A002-D93A5E79CD5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3165348" y="498348"/>
              <a:ext cx="5861304" cy="5861304"/>
            </a:xfrm>
            <a:prstGeom prst="ellipse">
              <a:avLst/>
            </a:prstGeom>
            <a:solidFill>
              <a:schemeClr val="accent1">
                <a:alpha val="70000"/>
              </a:schemeClr>
            </a:solidFill>
            <a:ln>
              <a:noFill/>
            </a:ln>
          </p:spPr>
        </p:sp>
      </p:grpSp>
      <p:sp>
        <p:nvSpPr>
          <p:cNvPr id="32" name="Rectangle 31">
            <a:extLst>
              <a:ext uri="{FF2B5EF4-FFF2-40B4-BE49-F238E27FC236}">
                <a16:creationId xmlns:a16="http://schemas.microsoft.com/office/drawing/2014/main" id="{053FB2EE-284F-4C87-AB3D-BBF87A9FAB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514600"/>
            <a:ext cx="12192000"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6E59EDB3-F10F-45D0-B7D8-7E6B27D2EE97}"/>
              </a:ext>
            </a:extLst>
          </p:cNvPr>
          <p:cNvSpPr>
            <a:spLocks noGrp="1"/>
          </p:cNvSpPr>
          <p:nvPr>
            <p:ph type="ctrTitle"/>
          </p:nvPr>
        </p:nvSpPr>
        <p:spPr>
          <a:xfrm>
            <a:off x="1524000" y="2776538"/>
            <a:ext cx="9144000" cy="1381188"/>
          </a:xfrm>
        </p:spPr>
        <p:txBody>
          <a:bodyPr anchor="ctr">
            <a:normAutofit/>
          </a:bodyPr>
          <a:lstStyle/>
          <a:p>
            <a:r>
              <a:rPr lang="en-US" sz="4000">
                <a:solidFill>
                  <a:schemeClr val="bg2"/>
                </a:solidFill>
              </a:rPr>
              <a:t>Seismizor</a:t>
            </a:r>
          </a:p>
        </p:txBody>
      </p:sp>
      <p:sp>
        <p:nvSpPr>
          <p:cNvPr id="3" name="Subtitle 2">
            <a:extLst>
              <a:ext uri="{FF2B5EF4-FFF2-40B4-BE49-F238E27FC236}">
                <a16:creationId xmlns:a16="http://schemas.microsoft.com/office/drawing/2014/main" id="{75E6BB8B-BFEA-4933-8D60-45B3D1D25F61}"/>
              </a:ext>
            </a:extLst>
          </p:cNvPr>
          <p:cNvSpPr>
            <a:spLocks noGrp="1"/>
          </p:cNvSpPr>
          <p:nvPr>
            <p:ph type="subTitle" idx="1"/>
          </p:nvPr>
        </p:nvSpPr>
        <p:spPr>
          <a:xfrm>
            <a:off x="1524000" y="4495800"/>
            <a:ext cx="9144000" cy="762000"/>
          </a:xfrm>
        </p:spPr>
        <p:txBody>
          <a:bodyPr>
            <a:normAutofit/>
          </a:bodyPr>
          <a:lstStyle/>
          <a:p>
            <a:r>
              <a:rPr lang="en-US" sz="1000"/>
              <a:t>Aljendro Waumann</a:t>
            </a:r>
          </a:p>
          <a:p>
            <a:r>
              <a:rPr lang="en-US" sz="1000"/>
              <a:t>George Hinkel</a:t>
            </a:r>
          </a:p>
          <a:p>
            <a:r>
              <a:rPr lang="en-US" sz="1000"/>
              <a:t>Vivek Patel</a:t>
            </a:r>
          </a:p>
        </p:txBody>
      </p:sp>
    </p:spTree>
    <p:extLst>
      <p:ext uri="{BB962C8B-B14F-4D97-AF65-F5344CB8AC3E}">
        <p14:creationId xmlns:p14="http://schemas.microsoft.com/office/powerpoint/2010/main" val="601984646"/>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B0DF90E-6BAD-4E82-8FDF-717C9A3573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3">
            <a:extLst>
              <a:ext uri="{FF2B5EF4-FFF2-40B4-BE49-F238E27FC236}">
                <a16:creationId xmlns:a16="http://schemas.microsoft.com/office/drawing/2014/main" id="{13DCC859-0434-4BB8-B6C5-09C88AE698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11">
            <a:extLst>
              <a:ext uri="{FF2B5EF4-FFF2-40B4-BE49-F238E27FC236}">
                <a16:creationId xmlns:a16="http://schemas.microsoft.com/office/drawing/2014/main" id="{08E7ACFB-B791-4C23-8B17-013FEDC09A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EFDAF27-8D11-4BD5-8C27-67740E2337BB}"/>
              </a:ext>
            </a:extLst>
          </p:cNvPr>
          <p:cNvSpPr>
            <a:spLocks noGrp="1"/>
          </p:cNvSpPr>
          <p:nvPr>
            <p:ph type="title"/>
          </p:nvPr>
        </p:nvSpPr>
        <p:spPr>
          <a:xfrm>
            <a:off x="833002" y="365125"/>
            <a:ext cx="10520702" cy="1325563"/>
          </a:xfrm>
        </p:spPr>
        <p:txBody>
          <a:bodyPr>
            <a:normAutofit/>
          </a:bodyPr>
          <a:lstStyle/>
          <a:p>
            <a:r>
              <a:rPr lang="en-US" dirty="0"/>
              <a:t>Objective	</a:t>
            </a:r>
          </a:p>
        </p:txBody>
      </p:sp>
      <p:graphicFrame>
        <p:nvGraphicFramePr>
          <p:cNvPr id="5" name="Content Placeholder 2">
            <a:extLst>
              <a:ext uri="{FF2B5EF4-FFF2-40B4-BE49-F238E27FC236}">
                <a16:creationId xmlns:a16="http://schemas.microsoft.com/office/drawing/2014/main" id="{F2BCF0B1-D8F9-4FF5-AF70-9841D910EA2C}"/>
              </a:ext>
            </a:extLst>
          </p:cNvPr>
          <p:cNvGraphicFramePr>
            <a:graphicFrameLocks noGrp="1"/>
          </p:cNvGraphicFramePr>
          <p:nvPr>
            <p:ph idx="1"/>
            <p:extLst>
              <p:ext uri="{D42A27DB-BD31-4B8C-83A1-F6EECF244321}">
                <p14:modId xmlns:p14="http://schemas.microsoft.com/office/powerpoint/2010/main" val="3076475417"/>
              </p:ext>
            </p:extLst>
          </p:nvPr>
        </p:nvGraphicFramePr>
        <p:xfrm>
          <a:off x="838200" y="2022475"/>
          <a:ext cx="10515600" cy="41544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19238155"/>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B0DF90E-6BAD-4E82-8FDF-717C9A3573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3">
            <a:extLst>
              <a:ext uri="{FF2B5EF4-FFF2-40B4-BE49-F238E27FC236}">
                <a16:creationId xmlns:a16="http://schemas.microsoft.com/office/drawing/2014/main" id="{13DCC859-0434-4BB8-B6C5-09C88AE698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11">
            <a:extLst>
              <a:ext uri="{FF2B5EF4-FFF2-40B4-BE49-F238E27FC236}">
                <a16:creationId xmlns:a16="http://schemas.microsoft.com/office/drawing/2014/main" id="{08E7ACFB-B791-4C23-8B17-013FEDC09A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D3AC2D40-452C-42A4-A11C-975926FE1202}"/>
              </a:ext>
            </a:extLst>
          </p:cNvPr>
          <p:cNvSpPr>
            <a:spLocks noGrp="1"/>
          </p:cNvSpPr>
          <p:nvPr>
            <p:ph type="title"/>
          </p:nvPr>
        </p:nvSpPr>
        <p:spPr>
          <a:xfrm>
            <a:off x="833002" y="365125"/>
            <a:ext cx="10520702" cy="1325563"/>
          </a:xfrm>
        </p:spPr>
        <p:txBody>
          <a:bodyPr>
            <a:normAutofit/>
          </a:bodyPr>
          <a:lstStyle/>
          <a:p>
            <a:r>
              <a:rPr lang="en-US" dirty="0"/>
              <a:t>Induced Earthquakes</a:t>
            </a:r>
          </a:p>
        </p:txBody>
      </p:sp>
      <p:graphicFrame>
        <p:nvGraphicFramePr>
          <p:cNvPr id="5" name="Content Placeholder 2">
            <a:extLst>
              <a:ext uri="{FF2B5EF4-FFF2-40B4-BE49-F238E27FC236}">
                <a16:creationId xmlns:a16="http://schemas.microsoft.com/office/drawing/2014/main" id="{C9D69C99-93CC-4EF5-B7C5-131C03E02905}"/>
              </a:ext>
            </a:extLst>
          </p:cNvPr>
          <p:cNvGraphicFramePr>
            <a:graphicFrameLocks noGrp="1"/>
          </p:cNvGraphicFramePr>
          <p:nvPr>
            <p:ph idx="1"/>
            <p:extLst>
              <p:ext uri="{D42A27DB-BD31-4B8C-83A1-F6EECF244321}">
                <p14:modId xmlns:p14="http://schemas.microsoft.com/office/powerpoint/2010/main" val="640129519"/>
              </p:ext>
            </p:extLst>
          </p:nvPr>
        </p:nvGraphicFramePr>
        <p:xfrm>
          <a:off x="838200" y="2022475"/>
          <a:ext cx="10515600" cy="41544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0834383"/>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D2C4BFA1-2075-4901-9E24-E41D1FDD51F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55481" y="498348"/>
            <a:ext cx="9902663" cy="5861304"/>
            <a:chOff x="1155481" y="498348"/>
            <a:chExt cx="9902663" cy="5861304"/>
          </a:xfrm>
        </p:grpSpPr>
        <p:sp>
          <p:nvSpPr>
            <p:cNvPr id="9" name="Oval 5">
              <a:extLst>
                <a:ext uri="{FF2B5EF4-FFF2-40B4-BE49-F238E27FC236}">
                  <a16:creationId xmlns:a16="http://schemas.microsoft.com/office/drawing/2014/main" id="{985A7375-E3AF-4F5C-85AE-17E8832952C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55481" y="498348"/>
              <a:ext cx="5861304" cy="5861304"/>
            </a:xfrm>
            <a:prstGeom prst="ellipse">
              <a:avLst/>
            </a:prstGeom>
            <a:solidFill>
              <a:schemeClr val="accent1">
                <a:alpha val="55000"/>
              </a:schemeClr>
            </a:solidFill>
            <a:ln>
              <a:noFill/>
            </a:ln>
          </p:spPr>
        </p:sp>
        <p:sp>
          <p:nvSpPr>
            <p:cNvPr id="10" name="Oval 9">
              <a:extLst>
                <a:ext uri="{FF2B5EF4-FFF2-40B4-BE49-F238E27FC236}">
                  <a16:creationId xmlns:a16="http://schemas.microsoft.com/office/drawing/2014/main" id="{F0307F65-8304-4FA8-A841-D4D7625411B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5196840" y="498348"/>
              <a:ext cx="5861304" cy="5861304"/>
            </a:xfrm>
            <a:prstGeom prst="ellipse">
              <a:avLst/>
            </a:prstGeom>
            <a:solidFill>
              <a:schemeClr val="accent1">
                <a:alpha val="55000"/>
              </a:schemeClr>
            </a:solidFill>
            <a:ln>
              <a:noFill/>
            </a:ln>
          </p:spPr>
        </p:sp>
        <p:sp>
          <p:nvSpPr>
            <p:cNvPr id="11" name="Oval 5">
              <a:extLst>
                <a:ext uri="{FF2B5EF4-FFF2-40B4-BE49-F238E27FC236}">
                  <a16:creationId xmlns:a16="http://schemas.microsoft.com/office/drawing/2014/main" id="{C8B8394C-136F-4E05-A002-D93A5E79CD5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3165348" y="498348"/>
              <a:ext cx="5861304" cy="5861304"/>
            </a:xfrm>
            <a:prstGeom prst="ellipse">
              <a:avLst/>
            </a:prstGeom>
            <a:solidFill>
              <a:schemeClr val="accent1">
                <a:alpha val="70000"/>
              </a:schemeClr>
            </a:solidFill>
            <a:ln>
              <a:noFill/>
            </a:ln>
          </p:spPr>
        </p:sp>
      </p:grpSp>
      <p:sp>
        <p:nvSpPr>
          <p:cNvPr id="13" name="Rectangle 12">
            <a:extLst>
              <a:ext uri="{FF2B5EF4-FFF2-40B4-BE49-F238E27FC236}">
                <a16:creationId xmlns:a16="http://schemas.microsoft.com/office/drawing/2014/main" id="{053FB2EE-284F-4C87-AB3D-BBF87A9FAB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514600"/>
            <a:ext cx="12192000"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4B5498EF-6F73-4129-A640-DE670A025445}"/>
              </a:ext>
            </a:extLst>
          </p:cNvPr>
          <p:cNvSpPr>
            <a:spLocks noGrp="1"/>
          </p:cNvSpPr>
          <p:nvPr>
            <p:ph type="title"/>
          </p:nvPr>
        </p:nvSpPr>
        <p:spPr>
          <a:xfrm>
            <a:off x="1524000" y="2776538"/>
            <a:ext cx="9144000" cy="1381188"/>
          </a:xfrm>
        </p:spPr>
        <p:txBody>
          <a:bodyPr vert="horz" lIns="91440" tIns="45720" rIns="91440" bIns="45720" rtlCol="0" anchor="ctr">
            <a:normAutofit/>
          </a:bodyPr>
          <a:lstStyle/>
          <a:p>
            <a:pPr algn="ctr"/>
            <a:r>
              <a:rPr lang="en-US" sz="4000" kern="1200">
                <a:solidFill>
                  <a:schemeClr val="bg2"/>
                </a:solidFill>
                <a:latin typeface="+mj-lt"/>
                <a:ea typeface="+mj-ea"/>
                <a:cs typeface="+mj-cs"/>
              </a:rPr>
              <a:t>Main Reason Behind InducedEarthquake</a:t>
            </a:r>
          </a:p>
        </p:txBody>
      </p:sp>
      <p:sp>
        <p:nvSpPr>
          <p:cNvPr id="3" name="Content Placeholder 2">
            <a:extLst>
              <a:ext uri="{FF2B5EF4-FFF2-40B4-BE49-F238E27FC236}">
                <a16:creationId xmlns:a16="http://schemas.microsoft.com/office/drawing/2014/main" id="{8C1AFD52-BD2C-449C-9F28-0005A170CD84}"/>
              </a:ext>
            </a:extLst>
          </p:cNvPr>
          <p:cNvSpPr>
            <a:spLocks noGrp="1"/>
          </p:cNvSpPr>
          <p:nvPr>
            <p:ph idx="1"/>
          </p:nvPr>
        </p:nvSpPr>
        <p:spPr>
          <a:xfrm>
            <a:off x="1524000" y="4495800"/>
            <a:ext cx="9144000" cy="762000"/>
          </a:xfrm>
        </p:spPr>
        <p:txBody>
          <a:bodyPr vert="horz" lIns="91440" tIns="45720" rIns="91440" bIns="45720" rtlCol="0">
            <a:noAutofit/>
          </a:bodyPr>
          <a:lstStyle/>
          <a:p>
            <a:pPr marL="0" indent="0" algn="ctr">
              <a:buNone/>
            </a:pPr>
            <a:r>
              <a:rPr lang="en-US" sz="4000" kern="1200" dirty="0">
                <a:solidFill>
                  <a:schemeClr val="tx1"/>
                </a:solidFill>
                <a:latin typeface="+mn-lt"/>
                <a:ea typeface="+mn-ea"/>
                <a:cs typeface="+mn-cs"/>
              </a:rPr>
              <a:t>Waste water injection is the major contributor in this earthquakes.</a:t>
            </a:r>
          </a:p>
        </p:txBody>
      </p:sp>
    </p:spTree>
    <p:extLst>
      <p:ext uri="{BB962C8B-B14F-4D97-AF65-F5344CB8AC3E}">
        <p14:creationId xmlns:p14="http://schemas.microsoft.com/office/powerpoint/2010/main" val="2917311668"/>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B0DF90E-6BAD-4E82-8FDF-717C9A3573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3">
            <a:extLst>
              <a:ext uri="{FF2B5EF4-FFF2-40B4-BE49-F238E27FC236}">
                <a16:creationId xmlns:a16="http://schemas.microsoft.com/office/drawing/2014/main" id="{13DCC859-0434-4BB8-B6C5-09C88AE698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11">
            <a:extLst>
              <a:ext uri="{FF2B5EF4-FFF2-40B4-BE49-F238E27FC236}">
                <a16:creationId xmlns:a16="http://schemas.microsoft.com/office/drawing/2014/main" id="{08E7ACFB-B791-4C23-8B17-013FEDC09A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192BAF00-4434-45F0-8FA0-DB8A349DCB61}"/>
              </a:ext>
            </a:extLst>
          </p:cNvPr>
          <p:cNvSpPr>
            <a:spLocks noGrp="1"/>
          </p:cNvSpPr>
          <p:nvPr>
            <p:ph type="title"/>
          </p:nvPr>
        </p:nvSpPr>
        <p:spPr>
          <a:xfrm>
            <a:off x="833002" y="365125"/>
            <a:ext cx="10520702" cy="1325563"/>
          </a:xfrm>
        </p:spPr>
        <p:txBody>
          <a:bodyPr>
            <a:normAutofit/>
          </a:bodyPr>
          <a:lstStyle/>
          <a:p>
            <a:r>
              <a:rPr lang="en-US" dirty="0"/>
              <a:t>Data Used in Study</a:t>
            </a:r>
          </a:p>
        </p:txBody>
      </p:sp>
      <p:graphicFrame>
        <p:nvGraphicFramePr>
          <p:cNvPr id="5" name="Content Placeholder 2">
            <a:extLst>
              <a:ext uri="{FF2B5EF4-FFF2-40B4-BE49-F238E27FC236}">
                <a16:creationId xmlns:a16="http://schemas.microsoft.com/office/drawing/2014/main" id="{3DF5386F-DB3A-45CC-A5FC-4BA2539AFF22}"/>
              </a:ext>
            </a:extLst>
          </p:cNvPr>
          <p:cNvGraphicFramePr>
            <a:graphicFrameLocks noGrp="1"/>
          </p:cNvGraphicFramePr>
          <p:nvPr>
            <p:ph idx="1"/>
            <p:extLst>
              <p:ext uri="{D42A27DB-BD31-4B8C-83A1-F6EECF244321}">
                <p14:modId xmlns:p14="http://schemas.microsoft.com/office/powerpoint/2010/main" val="698717932"/>
              </p:ext>
            </p:extLst>
          </p:nvPr>
        </p:nvGraphicFramePr>
        <p:xfrm>
          <a:off x="838200" y="2022475"/>
          <a:ext cx="10515600" cy="41544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19686016"/>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1">
            <a:extLst>
              <a:ext uri="{FF2B5EF4-FFF2-40B4-BE49-F238E27FC236}">
                <a16:creationId xmlns:a16="http://schemas.microsoft.com/office/drawing/2014/main" id="{64E585EA-75FD-4025-8270-F66A58A15C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80A7E45F-466A-466C-B9F6-CB2B1FE8FF48}"/>
              </a:ext>
            </a:extLst>
          </p:cNvPr>
          <p:cNvSpPr>
            <a:spLocks noGrp="1"/>
          </p:cNvSpPr>
          <p:nvPr>
            <p:ph type="title"/>
          </p:nvPr>
        </p:nvSpPr>
        <p:spPr>
          <a:xfrm>
            <a:off x="833002" y="365125"/>
            <a:ext cx="10520702" cy="1325563"/>
          </a:xfrm>
        </p:spPr>
        <p:txBody>
          <a:bodyPr>
            <a:normAutofit/>
          </a:bodyPr>
          <a:lstStyle/>
          <a:p>
            <a:r>
              <a:rPr lang="en-US">
                <a:solidFill>
                  <a:srgbClr val="FFFFFF"/>
                </a:solidFill>
              </a:rPr>
              <a:t>Process for analyzing data</a:t>
            </a:r>
          </a:p>
        </p:txBody>
      </p:sp>
      <p:sp>
        <p:nvSpPr>
          <p:cNvPr id="3" name="Content Placeholder 2">
            <a:extLst>
              <a:ext uri="{FF2B5EF4-FFF2-40B4-BE49-F238E27FC236}">
                <a16:creationId xmlns:a16="http://schemas.microsoft.com/office/drawing/2014/main" id="{0006A217-67E9-4364-8825-E35384BC8202}"/>
              </a:ext>
            </a:extLst>
          </p:cNvPr>
          <p:cNvSpPr>
            <a:spLocks noGrp="1"/>
          </p:cNvSpPr>
          <p:nvPr>
            <p:ph idx="1"/>
          </p:nvPr>
        </p:nvSpPr>
        <p:spPr>
          <a:xfrm>
            <a:off x="838201" y="2022601"/>
            <a:ext cx="10515598" cy="4154361"/>
          </a:xfrm>
        </p:spPr>
        <p:txBody>
          <a:bodyPr>
            <a:normAutofit/>
          </a:bodyPr>
          <a:lstStyle/>
          <a:p>
            <a:r>
              <a:rPr lang="en-US" sz="2000" dirty="0">
                <a:solidFill>
                  <a:srgbClr val="FFFFFF"/>
                </a:solidFill>
              </a:rPr>
              <a:t>We did preprocessing on the well and earthquake data to create a training dataset that associated an Earthquake magnitude and location with a Well location assumed to be the likely cause based on some basic filtering and a simple heuristic: (2*distance + angle)/(</a:t>
            </a:r>
            <a:r>
              <a:rPr lang="en-US" sz="2000" dirty="0" err="1">
                <a:solidFill>
                  <a:srgbClr val="FFFFFF"/>
                </a:solidFill>
              </a:rPr>
              <a:t>volumetric_flow</a:t>
            </a:r>
            <a:r>
              <a:rPr lang="en-US" sz="2000" dirty="0">
                <a:solidFill>
                  <a:srgbClr val="FFFFFF"/>
                </a:solidFill>
              </a:rPr>
              <a:t>*pressure) where the distance is the distance from the well to the quake in question, the angle is the angle between the line from the well to the quake and the closest fault line, the volumetric flow is of the well, and the pressure is the well pressure.</a:t>
            </a:r>
          </a:p>
          <a:p>
            <a:r>
              <a:rPr lang="en-US" sz="2000" dirty="0">
                <a:solidFill>
                  <a:srgbClr val="FFFFFF"/>
                </a:solidFill>
              </a:rPr>
              <a:t>First we filtered out wells with an angle greater than 45 degrees and a distance greater than 10km then chose the smallest value for this heuristic to pick the likely causal Well</a:t>
            </a:r>
          </a:p>
          <a:p>
            <a:r>
              <a:rPr lang="en-US" sz="2000" dirty="0">
                <a:solidFill>
                  <a:srgbClr val="FFFFFF"/>
                </a:solidFill>
              </a:rPr>
              <a:t>Then we planned to train a deep neural net with fault line data, well data, and quake magnitude as inputs and the quake location as an output, thus giving a model to predict where a quake of a given magnitude caused by a given well and local fault data would occur. </a:t>
            </a:r>
          </a:p>
        </p:txBody>
      </p:sp>
    </p:spTree>
    <p:extLst>
      <p:ext uri="{BB962C8B-B14F-4D97-AF65-F5344CB8AC3E}">
        <p14:creationId xmlns:p14="http://schemas.microsoft.com/office/powerpoint/2010/main" val="924477108"/>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1">
            <a:extLst>
              <a:ext uri="{FF2B5EF4-FFF2-40B4-BE49-F238E27FC236}">
                <a16:creationId xmlns:a16="http://schemas.microsoft.com/office/drawing/2014/main" id="{64E585EA-75FD-4025-8270-F66A58A15C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F0BD3E09-E767-4A77-B50C-5D9536BE08C4}"/>
              </a:ext>
            </a:extLst>
          </p:cNvPr>
          <p:cNvSpPr>
            <a:spLocks noGrp="1"/>
          </p:cNvSpPr>
          <p:nvPr>
            <p:ph type="title"/>
          </p:nvPr>
        </p:nvSpPr>
        <p:spPr>
          <a:xfrm>
            <a:off x="833002" y="365125"/>
            <a:ext cx="10520702" cy="1325563"/>
          </a:xfrm>
        </p:spPr>
        <p:txBody>
          <a:bodyPr>
            <a:normAutofit/>
          </a:bodyPr>
          <a:lstStyle/>
          <a:p>
            <a:r>
              <a:rPr lang="en-US" dirty="0">
                <a:solidFill>
                  <a:srgbClr val="FFFFFF"/>
                </a:solidFill>
              </a:rPr>
              <a:t>Conclusion/Impact/Next steps</a:t>
            </a:r>
          </a:p>
        </p:txBody>
      </p:sp>
      <p:sp>
        <p:nvSpPr>
          <p:cNvPr id="3" name="Content Placeholder 2">
            <a:extLst>
              <a:ext uri="{FF2B5EF4-FFF2-40B4-BE49-F238E27FC236}">
                <a16:creationId xmlns:a16="http://schemas.microsoft.com/office/drawing/2014/main" id="{EBB1F8D6-E7DE-4A9F-A1BF-3B6C9B7BE354}"/>
              </a:ext>
            </a:extLst>
          </p:cNvPr>
          <p:cNvSpPr>
            <a:spLocks noGrp="1"/>
          </p:cNvSpPr>
          <p:nvPr>
            <p:ph idx="1"/>
          </p:nvPr>
        </p:nvSpPr>
        <p:spPr>
          <a:xfrm>
            <a:off x="838201" y="2022601"/>
            <a:ext cx="10515598" cy="4154361"/>
          </a:xfrm>
        </p:spPr>
        <p:txBody>
          <a:bodyPr>
            <a:normAutofit/>
          </a:bodyPr>
          <a:lstStyle/>
          <a:p>
            <a:r>
              <a:rPr lang="en-US" sz="2000" dirty="0">
                <a:solidFill>
                  <a:srgbClr val="FFFFFF"/>
                </a:solidFill>
              </a:rPr>
              <a:t>We think that a model such as this could be adapted to dynamically predict the possible dangers of well placement and operation to nearby urban areas, allowing industry to test where induced quakes of different magnitudes might occur given planned well placement and operation</a:t>
            </a:r>
          </a:p>
          <a:p>
            <a:r>
              <a:rPr lang="en-US" sz="2000" dirty="0">
                <a:solidFill>
                  <a:srgbClr val="FFFFFF"/>
                </a:solidFill>
              </a:rPr>
              <a:t>We were unable to find enough stress data for enough of the time period studied (2010-2015), nor were we able to incorporate the stress data we did have into predicting likely induced seismic event sites (which is leaving out a large causal factor), with stress data obtained and maintained by industry the accuracy of the model could be much higher</a:t>
            </a:r>
          </a:p>
          <a:p>
            <a:r>
              <a:rPr lang="en-US" sz="2000" dirty="0">
                <a:solidFill>
                  <a:srgbClr val="FFFFFF"/>
                </a:solidFill>
              </a:rPr>
              <a:t>Another improvement we would like to make is using more complex neural net schemas to include two outputs, moving the earthquake magnitude from input to output, thus making it much more useful for realistic hazard analysis for industry</a:t>
            </a:r>
          </a:p>
          <a:p>
            <a:pPr marL="0" indent="0">
              <a:buNone/>
            </a:pPr>
            <a:endParaRPr lang="en-US" sz="2000" dirty="0">
              <a:solidFill>
                <a:srgbClr val="FFFFFF"/>
              </a:solidFill>
            </a:endParaRPr>
          </a:p>
        </p:txBody>
      </p:sp>
    </p:spTree>
    <p:extLst>
      <p:ext uri="{BB962C8B-B14F-4D97-AF65-F5344CB8AC3E}">
        <p14:creationId xmlns:p14="http://schemas.microsoft.com/office/powerpoint/2010/main" val="270025995"/>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B0DF90E-6BAD-4E82-8FDF-717C9A3573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3">
            <a:extLst>
              <a:ext uri="{FF2B5EF4-FFF2-40B4-BE49-F238E27FC236}">
                <a16:creationId xmlns:a16="http://schemas.microsoft.com/office/drawing/2014/main" id="{13DCC859-0434-4BB8-B6C5-09C88AE698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11">
            <a:extLst>
              <a:ext uri="{FF2B5EF4-FFF2-40B4-BE49-F238E27FC236}">
                <a16:creationId xmlns:a16="http://schemas.microsoft.com/office/drawing/2014/main" id="{08E7ACFB-B791-4C23-8B17-013FEDC09A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04D8DA16-8148-45F7-ABB9-6D372C5F1D86}"/>
              </a:ext>
            </a:extLst>
          </p:cNvPr>
          <p:cNvSpPr>
            <a:spLocks noGrp="1"/>
          </p:cNvSpPr>
          <p:nvPr>
            <p:ph type="title"/>
          </p:nvPr>
        </p:nvSpPr>
        <p:spPr>
          <a:xfrm>
            <a:off x="833002" y="365125"/>
            <a:ext cx="10520702" cy="1325563"/>
          </a:xfrm>
        </p:spPr>
        <p:txBody>
          <a:bodyPr>
            <a:normAutofit/>
          </a:bodyPr>
          <a:lstStyle/>
          <a:p>
            <a:r>
              <a:rPr lang="en-US" dirty="0" err="1"/>
              <a:t>Refrence</a:t>
            </a:r>
            <a:endParaRPr lang="en-US" dirty="0"/>
          </a:p>
        </p:txBody>
      </p:sp>
      <p:graphicFrame>
        <p:nvGraphicFramePr>
          <p:cNvPr id="5" name="Content Placeholder 2">
            <a:extLst>
              <a:ext uri="{FF2B5EF4-FFF2-40B4-BE49-F238E27FC236}">
                <a16:creationId xmlns:a16="http://schemas.microsoft.com/office/drawing/2014/main" id="{24920B2F-BA8A-424D-B0C3-BD261B6B49C6}"/>
              </a:ext>
            </a:extLst>
          </p:cNvPr>
          <p:cNvGraphicFramePr>
            <a:graphicFrameLocks noGrp="1"/>
          </p:cNvGraphicFramePr>
          <p:nvPr>
            <p:ph idx="1"/>
            <p:extLst>
              <p:ext uri="{D42A27DB-BD31-4B8C-83A1-F6EECF244321}">
                <p14:modId xmlns:p14="http://schemas.microsoft.com/office/powerpoint/2010/main" val="1821577880"/>
              </p:ext>
            </p:extLst>
          </p:nvPr>
        </p:nvGraphicFramePr>
        <p:xfrm>
          <a:off x="838200" y="2022475"/>
          <a:ext cx="10515600" cy="41544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30166977"/>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218</TotalTime>
  <Words>525</Words>
  <Application>Microsoft Office PowerPoint</Application>
  <PresentationFormat>Widescreen</PresentationFormat>
  <Paragraphs>28</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Seismizor</vt:lpstr>
      <vt:lpstr>Objective </vt:lpstr>
      <vt:lpstr>Induced Earthquakes</vt:lpstr>
      <vt:lpstr>Main Reason Behind InducedEarthquake</vt:lpstr>
      <vt:lpstr>Data Used in Study</vt:lpstr>
      <vt:lpstr>Process for analyzing data</vt:lpstr>
      <vt:lpstr>Conclusion/Impact/Next steps</vt:lpstr>
      <vt:lpstr>Refrence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Seismizor</dc:title>
  <dc:creator>Vivek Patel</dc:creator>
  <cp:lastModifiedBy>Vivek Patel</cp:lastModifiedBy>
  <cp:revision>15</cp:revision>
  <dcterms:created xsi:type="dcterms:W3CDTF">2018-05-20T16:34:01Z</dcterms:created>
  <dcterms:modified xsi:type="dcterms:W3CDTF">2018-05-20T20:12:57Z</dcterms:modified>
</cp:coreProperties>
</file>