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
  </p:notesMasterIdLst>
  <p:handoutMasterIdLst>
    <p:handoutMasterId r:id="rId4"/>
  </p:handoutMasterIdLst>
  <p:sldIdLst>
    <p:sldId id="352" r:id="rId2"/>
  </p:sldIdLst>
  <p:sldSz cx="12192000" cy="6858000"/>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E66"/>
    <a:srgbClr val="63A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89228" autoAdjust="0"/>
  </p:normalViewPr>
  <p:slideViewPr>
    <p:cSldViewPr snapToGrid="0">
      <p:cViewPr varScale="1">
        <p:scale>
          <a:sx n="73" d="100"/>
          <a:sy n="73" d="100"/>
        </p:scale>
        <p:origin x="480" y="72"/>
      </p:cViewPr>
      <p:guideLst>
        <p:guide orient="horz" pos="2160"/>
        <p:guide pos="3840"/>
      </p:guideLst>
    </p:cSldViewPr>
  </p:slideViewPr>
  <p:notesTextViewPr>
    <p:cViewPr>
      <p:scale>
        <a:sx n="3" d="2"/>
        <a:sy n="3" d="2"/>
      </p:scale>
      <p:origin x="0" y="0"/>
    </p:cViewPr>
  </p:notesTextViewPr>
  <p:notesViewPr>
    <p:cSldViewPr snapToGrid="0">
      <p:cViewPr varScale="1">
        <p:scale>
          <a:sx n="71" d="100"/>
          <a:sy n="71" d="100"/>
        </p:scale>
        <p:origin x="-325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F629CC50-B405-4147-9A08-860C475538BB}" type="datetimeFigureOut">
              <a:rPr lang="en-US" smtClean="0"/>
              <a:t>2/12/2020</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5951F5B8-E34B-4A0F-B00A-1614BB27478C}" type="slidenum">
              <a:rPr lang="en-US" smtClean="0"/>
              <a:t>‹#›</a:t>
            </a:fld>
            <a:endParaRPr lang="en-US" dirty="0"/>
          </a:p>
        </p:txBody>
      </p:sp>
    </p:spTree>
    <p:extLst>
      <p:ext uri="{BB962C8B-B14F-4D97-AF65-F5344CB8AC3E}">
        <p14:creationId xmlns:p14="http://schemas.microsoft.com/office/powerpoint/2010/main" val="175142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740EB512-3E9F-4E4B-8801-A714D99841CD}" type="datetimeFigureOut">
              <a:rPr lang="en-GB" smtClean="0"/>
              <a:t>12/02/2020</a:t>
            </a:fld>
            <a:endParaRPr lang="en-GB" dirty="0"/>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D124CA24-44E7-4B7E-8768-58BD0B06F8A0}" type="slidenum">
              <a:rPr lang="en-GB" smtClean="0"/>
              <a:t>‹#›</a:t>
            </a:fld>
            <a:endParaRPr lang="en-GB" dirty="0"/>
          </a:p>
        </p:txBody>
      </p:sp>
    </p:spTree>
    <p:extLst>
      <p:ext uri="{BB962C8B-B14F-4D97-AF65-F5344CB8AC3E}">
        <p14:creationId xmlns:p14="http://schemas.microsoft.com/office/powerpoint/2010/main" val="2907735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4CA24-44E7-4B7E-8768-58BD0B06F8A0}" type="slidenum">
              <a:rPr lang="en-GB" smtClean="0"/>
              <a:t>1</a:t>
            </a:fld>
            <a:endParaRPr lang="en-GB" dirty="0"/>
          </a:p>
        </p:txBody>
      </p:sp>
    </p:spTree>
    <p:extLst>
      <p:ext uri="{BB962C8B-B14F-4D97-AF65-F5344CB8AC3E}">
        <p14:creationId xmlns:p14="http://schemas.microsoft.com/office/powerpoint/2010/main" val="364511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44259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2/12/2020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715129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2/12/2020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829937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2/12/2020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9935007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2/12/2020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1638447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2/12/2020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161823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2/12/2020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201308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2/12/2020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2186380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2/12/2020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9243794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2/12/2020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2663119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2/12/2020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9714033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34936451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2/12/2020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1336209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2/12/2020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9679347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F6F2A938-361F-4F67-8BCD-4248013A871E}" type="datetime1">
              <a:rPr lang="en-US" smtClean="0"/>
              <a:t>2/12/2020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6485208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2/12/2020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3476926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2/12/2020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683979155"/>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2/12/2020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14267296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2/12/2020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97511159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2/12/2020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28194791"/>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2/12/2020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888038327"/>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2/12/2020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277056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241840575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2/12/2020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04852383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2/12/2020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460408983"/>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2/12/2020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62368321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4784203" y="-1296363"/>
            <a:ext cx="184731" cy="461665"/>
          </a:xfrm>
          <a:prstGeom prst="rect">
            <a:avLst/>
          </a:prstGeom>
          <a:noFill/>
        </p:spPr>
        <p:txBody>
          <a:bodyPr wrap="none" rtlCol="0">
            <a:spAutoFit/>
          </a:bodyPr>
          <a:lstStyle/>
          <a:p>
            <a:endParaRPr lang="en-US" sz="24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31408029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20" y="330261"/>
            <a:ext cx="11286649" cy="607259"/>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80228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9" name="Content Placeholder 2"/>
          <p:cNvSpPr>
            <a:spLocks noGrp="1"/>
          </p:cNvSpPr>
          <p:nvPr>
            <p:ph idx="1" hasCustomPrompt="1"/>
          </p:nvPr>
        </p:nvSpPr>
        <p:spPr>
          <a:xfrm>
            <a:off x="6263482" y="1321130"/>
            <a:ext cx="5300393" cy="4425231"/>
          </a:xfrm>
          <a:prstGeom prst="rect">
            <a:avLst/>
          </a:prstGeom>
        </p:spPr>
        <p:txBody>
          <a:bodyPr>
            <a:normAutofit/>
          </a:bodyPr>
          <a:lstStyle>
            <a:lvl1pPr marL="383098" indent="-383098">
              <a:buFont typeface="+mj-lt"/>
              <a:buAutoNum type="arabicPeriod"/>
              <a:defRPr sz="2667">
                <a:solidFill>
                  <a:srgbClr val="0099CC"/>
                </a:solidFill>
              </a:defRPr>
            </a:lvl1pPr>
            <a:lvl2pPr marL="609570" indent="-609570">
              <a:buNone/>
              <a:defRPr sz="1867" baseline="0">
                <a:solidFill>
                  <a:schemeClr val="tx2"/>
                </a:solidFill>
              </a:defRPr>
            </a:lvl2pPr>
            <a:lvl3pPr marL="1219139" indent="0">
              <a:buNone/>
              <a:defRPr>
                <a:solidFill>
                  <a:schemeClr val="tx2"/>
                </a:solidFill>
              </a:defRPr>
            </a:lvl3pPr>
            <a:lvl4pPr marL="1828709" indent="0">
              <a:buNone/>
              <a:defRPr>
                <a:solidFill>
                  <a:schemeClr val="tx2"/>
                </a:solidFill>
              </a:defRPr>
            </a:lvl4pPr>
            <a:lvl5pPr marL="2438278"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06402" y="1328049"/>
            <a:ext cx="5561167" cy="4663852"/>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405821" y="330261"/>
            <a:ext cx="11286649" cy="607259"/>
          </a:xfrm>
        </p:spPr>
        <p:txBody>
          <a:bodyPr/>
          <a:lstStyle/>
          <a:p>
            <a:r>
              <a:rPr lang="en-US" dirty="0" smtClean="0"/>
              <a:t>Header</a:t>
            </a:r>
            <a:endParaRPr lang="en-US" dirty="0"/>
          </a:p>
        </p:txBody>
      </p:sp>
      <p:cxnSp>
        <p:nvCxnSpPr>
          <p:cNvPr id="13" name="Straight Connector 12"/>
          <p:cNvCxnSpPr/>
          <p:nvPr userDrawn="1"/>
        </p:nvCxnSpPr>
        <p:spPr>
          <a:xfrm>
            <a:off x="544292"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00311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22" y="330261"/>
            <a:ext cx="11295116" cy="607259"/>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433806" y="1336515"/>
            <a:ext cx="5533761" cy="4391191"/>
          </a:xfrm>
          <a:prstGeom prst="rect">
            <a:avLst/>
          </a:prstGeom>
        </p:spPr>
        <p:txBody>
          <a:bodyPr vert="horz" anchor="ctr">
            <a:normAutofit/>
          </a:bodyPr>
          <a:lstStyle>
            <a:lvl1pPr marL="0" indent="0">
              <a:buNone/>
              <a:defRPr sz="3200">
                <a:solidFill>
                  <a:srgbClr val="141414"/>
                </a:solidFill>
              </a:defRPr>
            </a:lvl1pPr>
            <a:lvl2pPr marL="304784" indent="-302670">
              <a:buClr>
                <a:schemeClr val="accent2"/>
              </a:buClr>
              <a:buFont typeface="Arial"/>
              <a:buChar char="•"/>
              <a:defRPr sz="2400">
                <a:solidFill>
                  <a:srgbClr val="141414"/>
                </a:solidFill>
              </a:defRPr>
            </a:lvl2pPr>
            <a:lvl3pPr marL="383098" indent="-222240">
              <a:buClr>
                <a:schemeClr val="accent2"/>
              </a:buClr>
              <a:buFont typeface="Arial"/>
              <a:buChar char="•"/>
              <a:defRPr sz="2133">
                <a:solidFill>
                  <a:srgbClr val="141414"/>
                </a:solidFill>
              </a:defRPr>
            </a:lvl3pPr>
            <a:lvl4pPr marL="524907" indent="-234939">
              <a:buClr>
                <a:schemeClr val="accent2"/>
              </a:buClr>
              <a:buFont typeface="Arial"/>
              <a:buChar char="•"/>
              <a:defRPr sz="1867">
                <a:solidFill>
                  <a:srgbClr val="141414"/>
                </a:solidFill>
              </a:defRPr>
            </a:lvl4pPr>
            <a:lvl5pPr marL="683650" indent="-234939">
              <a:buClr>
                <a:schemeClr val="accent2"/>
              </a:buClr>
              <a:buFont typeface="Arial"/>
              <a:buChar char="•"/>
              <a:defRPr sz="1867">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6263484" y="1366576"/>
            <a:ext cx="5928521" cy="4633791"/>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p14="http://schemas.microsoft.com/office/powerpoint/2010/main" val="34037794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28032" y="1682496"/>
            <a:ext cx="6855968"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609585" lvl="1" indent="-609585">
              <a:buNone/>
            </a:pPr>
            <a:endParaRPr kumimoji="0" lang="en-US" sz="3733"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8000" y="1682495"/>
            <a:ext cx="3676651" cy="4425696"/>
          </a:xfrm>
          <a:noFill/>
        </p:spPr>
        <p:txBody>
          <a:bodyPr/>
          <a:lstStyle>
            <a:lvl1pPr marL="0" marR="0" indent="0" algn="l" defTabSz="609585" rtl="0" eaLnBrk="1" fontAlgn="auto" latinLnBrk="0" hangingPunct="1">
              <a:lnSpc>
                <a:spcPct val="90000"/>
              </a:lnSpc>
              <a:spcBef>
                <a:spcPts val="800"/>
              </a:spcBef>
              <a:spcAft>
                <a:spcPts val="0"/>
              </a:spcAft>
              <a:buClrTx/>
              <a:buSzTx/>
              <a:buFont typeface="Arial"/>
              <a:buNone/>
              <a:tabLst/>
              <a:defRPr>
                <a:solidFill>
                  <a:schemeClr val="bg1"/>
                </a:solidFill>
              </a:defRPr>
            </a:lvl1pPr>
          </a:lstStyle>
          <a:p>
            <a:pPr marL="0" marR="0" lvl="0" indent="0" algn="l" defTabSz="609585" rtl="0" eaLnBrk="1" fontAlgn="auto" latinLnBrk="0" hangingPunct="1">
              <a:lnSpc>
                <a:spcPct val="90000"/>
              </a:lnSpc>
              <a:spcBef>
                <a:spcPts val="8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2/12/2020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8024979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2/12/2020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1771125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2/12/2020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7410849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2/12/2020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2771250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2-Column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E99A-11B3-4572-AF49-8C29B96990E1}"/>
              </a:ext>
            </a:extLst>
          </p:cNvPr>
          <p:cNvSpPr>
            <a:spLocks noGrp="1"/>
          </p:cNvSpPr>
          <p:nvPr>
            <p:ph type="title"/>
          </p:nvPr>
        </p:nvSpPr>
        <p:spPr>
          <a:xfrm>
            <a:off x="512064" y="365125"/>
            <a:ext cx="11180064" cy="1060704"/>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840DFAA-C481-4FB6-91AE-F3350B8D70A8}"/>
              </a:ext>
            </a:extLst>
          </p:cNvPr>
          <p:cNvSpPr>
            <a:spLocks noGrp="1"/>
          </p:cNvSpPr>
          <p:nvPr>
            <p:ph type="body" idx="1"/>
          </p:nvPr>
        </p:nvSpPr>
        <p:spPr>
          <a:xfrm>
            <a:off x="512064" y="1681163"/>
            <a:ext cx="5486400" cy="768096"/>
          </a:xfrm>
        </p:spPr>
        <p:txBody>
          <a:bodyPr vert="horz" lIns="0" tIns="0" rIns="0" bIns="0" rtlCol="0" anchor="b">
            <a:normAutofit/>
          </a:bodyPr>
          <a:lstStyle>
            <a:lvl1pPr>
              <a:defRPr lang="en-US" b="1" dirty="0">
                <a:solidFill>
                  <a:schemeClr val="tx1"/>
                </a:solidFill>
              </a:defRPr>
            </a:lvl1pPr>
            <a:lvl2pPr marL="0" indent="0">
              <a:buNone/>
              <a:defRPr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smtClean="0"/>
              <a:t>Edit Master text styles</a:t>
            </a:r>
          </a:p>
        </p:txBody>
      </p:sp>
      <p:sp>
        <p:nvSpPr>
          <p:cNvPr id="4" name="Content Placeholder 3">
            <a:extLst>
              <a:ext uri="{FF2B5EF4-FFF2-40B4-BE49-F238E27FC236}">
                <a16:creationId xmlns:a16="http://schemas.microsoft.com/office/drawing/2014/main" id="{126E8CC1-FF60-4957-A42D-8194CAF7C166}"/>
              </a:ext>
            </a:extLst>
          </p:cNvPr>
          <p:cNvSpPr>
            <a:spLocks noGrp="1"/>
          </p:cNvSpPr>
          <p:nvPr>
            <p:ph sz="half" idx="2"/>
          </p:nvPr>
        </p:nvSpPr>
        <p:spPr>
          <a:xfrm>
            <a:off x="512064" y="2505076"/>
            <a:ext cx="5486400" cy="3603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CC5A43C1-9284-49FF-9858-097A5A251B61}"/>
              </a:ext>
            </a:extLst>
          </p:cNvPr>
          <p:cNvSpPr>
            <a:spLocks noGrp="1"/>
          </p:cNvSpPr>
          <p:nvPr>
            <p:ph type="body" sz="quarter" idx="3"/>
          </p:nvPr>
        </p:nvSpPr>
        <p:spPr>
          <a:xfrm>
            <a:off x="6199033" y="1681163"/>
            <a:ext cx="5493095" cy="768096"/>
          </a:xfrm>
        </p:spPr>
        <p:txBody>
          <a:bodyPr anchor="b"/>
          <a:lstStyle>
            <a:lvl1pPr marL="0" indent="0">
              <a:buNone/>
              <a:defRPr sz="2400" b="1">
                <a:solidFill>
                  <a:schemeClr val="tx1"/>
                </a:solidFill>
              </a:defRPr>
            </a:lvl1pPr>
            <a:lvl2pPr marL="0" indent="0">
              <a:buNone/>
              <a:defRPr sz="2400" b="1">
                <a:solidFill>
                  <a:schemeClr val="tx1"/>
                </a:solidFill>
              </a:defRPr>
            </a:lvl2pPr>
            <a:lvl3pPr marL="0" indent="0">
              <a:buNone/>
              <a:defRPr sz="2400" b="1">
                <a:solidFill>
                  <a:schemeClr val="tx1"/>
                </a:solidFill>
              </a:defRPr>
            </a:lvl3pPr>
            <a:lvl4pPr marL="0" indent="0">
              <a:buNone/>
              <a:defRPr sz="2400" b="1">
                <a:solidFill>
                  <a:schemeClr val="tx1"/>
                </a:solidFill>
              </a:defRPr>
            </a:lvl4pPr>
            <a:lvl5pPr marL="0" indent="0">
              <a:buNone/>
              <a:defRPr sz="2400" b="1">
                <a:solidFill>
                  <a:schemeClr val="tx1"/>
                </a:solidFill>
              </a:defRPr>
            </a:lvl5pPr>
            <a:lvl6pPr marL="0" indent="0">
              <a:buNone/>
              <a:defRPr sz="2400" b="1">
                <a:solidFill>
                  <a:schemeClr val="tx1"/>
                </a:solidFill>
              </a:defRPr>
            </a:lvl6pPr>
            <a:lvl7pPr marL="0" indent="0">
              <a:buNone/>
              <a:defRPr sz="2400" b="1">
                <a:solidFill>
                  <a:schemeClr val="tx1"/>
                </a:solidFill>
              </a:defRPr>
            </a:lvl7pPr>
            <a:lvl8pPr marL="0" indent="0">
              <a:buNone/>
              <a:defRPr sz="2400" b="1">
                <a:solidFill>
                  <a:schemeClr val="tx1"/>
                </a:solidFill>
              </a:defRPr>
            </a:lvl8pPr>
            <a:lvl9pPr marL="0" indent="0">
              <a:buNone/>
              <a:defRPr sz="2400" b="1">
                <a:solidFill>
                  <a:schemeClr val="tx1"/>
                </a:solidFill>
              </a:defRPr>
            </a:lvl9pPr>
          </a:lstStyle>
          <a:p>
            <a:pPr lvl="0"/>
            <a:r>
              <a:rPr lang="en-US" smtClean="0"/>
              <a:t>Edit Master text styles</a:t>
            </a:r>
          </a:p>
        </p:txBody>
      </p:sp>
      <p:sp>
        <p:nvSpPr>
          <p:cNvPr id="6" name="Content Placeholder 5">
            <a:extLst>
              <a:ext uri="{FF2B5EF4-FFF2-40B4-BE49-F238E27FC236}">
                <a16:creationId xmlns:a16="http://schemas.microsoft.com/office/drawing/2014/main" id="{1DA7AD90-39E3-4265-8B8B-59CFE81D1E45}"/>
              </a:ext>
            </a:extLst>
          </p:cNvPr>
          <p:cNvSpPr>
            <a:spLocks noGrp="1"/>
          </p:cNvSpPr>
          <p:nvPr>
            <p:ph sz="quarter" idx="4"/>
          </p:nvPr>
        </p:nvSpPr>
        <p:spPr>
          <a:xfrm>
            <a:off x="6199033" y="2505076"/>
            <a:ext cx="5493095" cy="3603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FD25C4DC-ABAE-46A6-80EC-5588913FA2D6}"/>
              </a:ext>
            </a:extLst>
          </p:cNvPr>
          <p:cNvSpPr>
            <a:spLocks noGrp="1"/>
          </p:cNvSpPr>
          <p:nvPr>
            <p:ph type="dt" sz="half" idx="10"/>
          </p:nvPr>
        </p:nvSpPr>
        <p:spPr/>
        <p:txBody>
          <a:bodyPr/>
          <a:lstStyle/>
          <a:p>
            <a:fld id="{0D9FF498-B915-4429-BCF5-3216478A3E91}" type="datetime1">
              <a:rPr lang="en-US" smtClean="0"/>
              <a:t>2/12/2020</a:t>
            </a:fld>
            <a:endParaRPr lang="en-US"/>
          </a:p>
        </p:txBody>
      </p:sp>
      <p:sp>
        <p:nvSpPr>
          <p:cNvPr id="8" name="Footer Placeholder 7">
            <a:extLst>
              <a:ext uri="{FF2B5EF4-FFF2-40B4-BE49-F238E27FC236}">
                <a16:creationId xmlns:a16="http://schemas.microsoft.com/office/drawing/2014/main" id="{42BC3ACD-E960-4B1D-8ED2-EA1A736FEC64}"/>
              </a:ext>
            </a:extLst>
          </p:cNvPr>
          <p:cNvSpPr>
            <a:spLocks noGrp="1"/>
          </p:cNvSpPr>
          <p:nvPr>
            <p:ph type="ftr" sz="quarter" idx="11"/>
          </p:nvPr>
        </p:nvSpPr>
        <p:spPr/>
        <p:txBody>
          <a:bodyPr/>
          <a:lstStyle/>
          <a:p>
            <a:r>
              <a:rPr lang="en-US"/>
              <a:t>© 2018 Cognizant</a:t>
            </a:r>
          </a:p>
        </p:txBody>
      </p:sp>
      <p:sp>
        <p:nvSpPr>
          <p:cNvPr id="9" name="Slide Number Placeholder 8">
            <a:extLst>
              <a:ext uri="{FF2B5EF4-FFF2-40B4-BE49-F238E27FC236}">
                <a16:creationId xmlns:a16="http://schemas.microsoft.com/office/drawing/2014/main" id="{CF68F024-F689-477A-A36F-B7F3F4675F3C}"/>
              </a:ext>
            </a:extLst>
          </p:cNvPr>
          <p:cNvSpPr>
            <a:spLocks noGrp="1"/>
          </p:cNvSpPr>
          <p:nvPr>
            <p:ph type="sldNum" sz="quarter" idx="12"/>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2" name="Straight Connector 11">
            <a:extLst>
              <a:ext uri="{FF2B5EF4-FFF2-40B4-BE49-F238E27FC236}">
                <a16:creationId xmlns:a16="http://schemas.microsoft.com/office/drawing/2014/main" id="{752FACED-1B7D-4C4A-9BF0-C7901963B1FA}"/>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DC13708-5FE5-4A50-887E-80784AE8F076}"/>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374458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2/12/2020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09892000"/>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72C7141F-1075-416F-B85B-2A67B4DBA6BF}" type="datetime1">
              <a:rPr lang="en-US" smtClean="0"/>
              <a:t>2/12/2020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pPr defTabSz="609585"/>
            <a:fld id="{B32AB80A-78BA-6B42-BA0D-B44ACF890F5A}" type="slidenum">
              <a:rPr lang="en-US" smtClean="0">
                <a:solidFill>
                  <a:prstClr val="white"/>
                </a:solidFill>
              </a:rPr>
              <a:pPr defTabSz="609585"/>
              <a:t>‹#›</a:t>
            </a:fld>
            <a:endParaRPr lang="en-US" dirty="0">
              <a:solidFill>
                <a:prstClr val="white"/>
              </a:solidFill>
            </a:endParaRPr>
          </a:p>
        </p:txBody>
      </p:sp>
    </p:spTree>
    <p:extLst>
      <p:ext uri="{BB962C8B-B14F-4D97-AF65-F5344CB8AC3E}">
        <p14:creationId xmlns:p14="http://schemas.microsoft.com/office/powerpoint/2010/main" val="35360974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 id="2147483715" r:id="rId30"/>
    <p:sldLayoutId id="2147483716" r:id="rId31"/>
    <p:sldLayoutId id="2147483717" r:id="rId32"/>
    <p:sldLayoutId id="2147483718" r:id="rId33"/>
    <p:sldLayoutId id="2147483719" r:id="rId34"/>
    <p:sldLayoutId id="2147483683" r:id="rId35"/>
    <p:sldLayoutId id="2147483684" r:id="rId36"/>
  </p:sldLayoutIdLst>
  <p:hf hdr="0" ft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2064" y="213360"/>
            <a:ext cx="11180064" cy="1060704"/>
          </a:xfrm>
        </p:spPr>
        <p:txBody>
          <a:bodyPr vert="horz" lIns="91440" tIns="45720" rIns="91440" bIns="45720" rtlCol="0" anchor="t">
            <a:normAutofit/>
          </a:bodyPr>
          <a:lstStyle/>
          <a:p>
            <a:r>
              <a:rPr lang="en-US" sz="2667" dirty="0" smtClean="0">
                <a:latin typeface="+mj-lt"/>
              </a:rPr>
              <a:t>Name</a:t>
            </a:r>
            <a:r>
              <a:rPr lang="en-US" sz="2667" dirty="0" smtClean="0">
                <a:latin typeface="+mj-lt"/>
              </a:rPr>
              <a:t/>
            </a:r>
            <a:br>
              <a:rPr lang="en-US" sz="2667" dirty="0" smtClean="0">
                <a:latin typeface="+mj-lt"/>
              </a:rPr>
            </a:br>
            <a:r>
              <a:rPr lang="en-US" sz="1800" dirty="0" smtClean="0">
                <a:latin typeface="+mj-lt"/>
              </a:rPr>
              <a:t>Supply Chain Consultant</a:t>
            </a:r>
            <a:endParaRPr lang="en-US" sz="1800" dirty="0">
              <a:latin typeface="+mj-lt"/>
            </a:endParaRPr>
          </a:p>
        </p:txBody>
      </p:sp>
      <p:sp>
        <p:nvSpPr>
          <p:cNvPr id="2" name="Slide Number Placeholder 1"/>
          <p:cNvSpPr>
            <a:spLocks noGrp="1"/>
          </p:cNvSpPr>
          <p:nvPr>
            <p:ph type="sldNum" sz="quarter" idx="12"/>
          </p:nvPr>
        </p:nvSpPr>
        <p:spPr/>
        <p:txBody>
          <a:bodyPr/>
          <a:lstStyle/>
          <a:p>
            <a:fld id="{B32AB80A-78BA-6B42-BA0D-B44ACF890F5A}" type="slidenum">
              <a:rPr lang="en-US" smtClean="0">
                <a:solidFill>
                  <a:prstClr val="white"/>
                </a:solidFill>
              </a:rPr>
              <a:pPr/>
              <a:t>1</a:t>
            </a:fld>
            <a:endParaRPr lang="en-US" dirty="0">
              <a:solidFill>
                <a:prstClr val="white"/>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4185498947"/>
              </p:ext>
            </p:extLst>
          </p:nvPr>
        </p:nvGraphicFramePr>
        <p:xfrm>
          <a:off x="510138" y="2080263"/>
          <a:ext cx="11181990" cy="4417060"/>
        </p:xfrm>
        <a:graphic>
          <a:graphicData uri="http://schemas.openxmlformats.org/drawingml/2006/table">
            <a:tbl>
              <a:tblPr firstRow="1" bandRow="1"/>
              <a:tblGrid>
                <a:gridCol w="2847744">
                  <a:extLst>
                    <a:ext uri="{9D8B030D-6E8A-4147-A177-3AD203B41FA5}">
                      <a16:colId xmlns:a16="http://schemas.microsoft.com/office/drawing/2014/main" val="20000"/>
                    </a:ext>
                  </a:extLst>
                </a:gridCol>
                <a:gridCol w="8334246">
                  <a:extLst>
                    <a:ext uri="{9D8B030D-6E8A-4147-A177-3AD203B41FA5}">
                      <a16:colId xmlns:a16="http://schemas.microsoft.com/office/drawing/2014/main" val="20001"/>
                    </a:ext>
                  </a:extLst>
                </a:gridCol>
              </a:tblGrid>
              <a:tr h="2062876">
                <a:tc>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mj-lt"/>
                          <a:ea typeface="MS Mincho" pitchFamily="49" charset="-128"/>
                          <a:cs typeface="Arial" panose="020B0604020202020204" pitchFamily="34" charset="0"/>
                        </a:rPr>
                        <a:t>AREAS OF EXPERTISE</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Business Strategy &amp; Transformation</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Functional Operating Model Assessment &amp; Design</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Process Mapping &amp; Design</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Business Process Assessment </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Operational Due </a:t>
                      </a:r>
                      <a:r>
                        <a:rPr lang="en-US" altLang="ja-JP" sz="1000" b="0" kern="1200" dirty="0" smtClean="0">
                          <a:solidFill>
                            <a:schemeClr val="tx2"/>
                          </a:solidFill>
                          <a:latin typeface="+mn-lt"/>
                          <a:ea typeface="MS Mincho" pitchFamily="49" charset="-128"/>
                          <a:cs typeface="Arial" panose="020B0604020202020204" pitchFamily="34" charset="0"/>
                        </a:rPr>
                        <a:t>Diligence</a:t>
                      </a: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Verdana"/>
                          <a:ea typeface="MS Mincho" pitchFamily="49" charset="-128"/>
                          <a:cs typeface="Arial" panose="020B0604020202020204" pitchFamily="34" charset="0"/>
                        </a:rPr>
                        <a:t>Optional Skills</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Verdana"/>
                          <a:ea typeface="MS Mincho" pitchFamily="49" charset="-128"/>
                          <a:cs typeface="Arial" panose="020B0604020202020204" pitchFamily="34" charset="0"/>
                        </a:rPr>
                        <a:t>Java</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Verdana"/>
                          <a:ea typeface="MS Mincho" pitchFamily="49" charset="-128"/>
                          <a:cs typeface="Arial" panose="020B0604020202020204" pitchFamily="34" charset="0"/>
                        </a:rPr>
                        <a:t>C++</a:t>
                      </a:r>
                      <a:endParaRPr lang="en-US" altLang="ja-JP" sz="1000" b="0" kern="1200" dirty="0" smtClean="0">
                        <a:solidFill>
                          <a:schemeClr val="tx2"/>
                        </a:solidFill>
                        <a:latin typeface="+mn-lt"/>
                        <a:ea typeface="MS Mincho" pitchFamily="49" charset="-128"/>
                        <a:cs typeface="Arial" panose="020B0604020202020204" pitchFamily="34" charset="0"/>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mj-lt"/>
                          <a:ea typeface="MS Mincho" pitchFamily="49" charset="-128"/>
                          <a:cs typeface="Arial" panose="020B0604020202020204" pitchFamily="34" charset="0"/>
                        </a:rPr>
                        <a:t>INDUSTRY EXPERTISE</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Retail</a:t>
                      </a:r>
                      <a:r>
                        <a:rPr lang="en-US" altLang="ja-JP" sz="1000" b="0" kern="1200" baseline="0" dirty="0" smtClean="0">
                          <a:solidFill>
                            <a:schemeClr val="tx2"/>
                          </a:solidFill>
                          <a:latin typeface="+mn-lt"/>
                          <a:ea typeface="MS Mincho" pitchFamily="49" charset="-128"/>
                          <a:cs typeface="Arial" panose="020B0604020202020204" pitchFamily="34" charset="0"/>
                        </a:rPr>
                        <a:t> </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baseline="0" dirty="0" smtClean="0">
                          <a:solidFill>
                            <a:schemeClr val="tx2"/>
                          </a:solidFill>
                          <a:latin typeface="+mn-lt"/>
                          <a:ea typeface="MS Mincho" pitchFamily="49" charset="-128"/>
                          <a:cs typeface="Arial" panose="020B0604020202020204" pitchFamily="34" charset="0"/>
                        </a:rPr>
                        <a:t>Consumer Goods</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Logistics (3PL)</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Warehousing &amp; Transportation</a:t>
                      </a: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mj-lt"/>
                          <a:ea typeface="MS Mincho" pitchFamily="49" charset="-128"/>
                          <a:cs typeface="Arial" panose="020B0604020202020204" pitchFamily="34" charset="0"/>
                        </a:rPr>
                        <a:t>EDUCATION</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MBA, </a:t>
                      </a:r>
                      <a:r>
                        <a:rPr lang="en-US" altLang="ja-JP" sz="1000" b="0" kern="1200" dirty="0" err="1" smtClean="0">
                          <a:solidFill>
                            <a:schemeClr val="tx2"/>
                          </a:solidFill>
                          <a:latin typeface="+mn-lt"/>
                          <a:ea typeface="MS Mincho" pitchFamily="49" charset="-128"/>
                          <a:cs typeface="Arial" panose="020B0604020202020204" pitchFamily="34" charset="0"/>
                        </a:rPr>
                        <a:t>Mahaarishi</a:t>
                      </a:r>
                      <a:r>
                        <a:rPr lang="en-US" altLang="ja-JP" sz="1000" b="0" kern="1200" dirty="0" smtClean="0">
                          <a:solidFill>
                            <a:schemeClr val="tx2"/>
                          </a:solidFill>
                          <a:latin typeface="+mn-lt"/>
                          <a:ea typeface="MS Mincho" pitchFamily="49" charset="-128"/>
                          <a:cs typeface="Arial" panose="020B0604020202020204" pitchFamily="34" charset="0"/>
                        </a:rPr>
                        <a:t> Institute of Management</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BCA, Osmania University</a:t>
                      </a: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mj-lt"/>
                          <a:ea typeface="MS Mincho" pitchFamily="49" charset="-128"/>
                          <a:cs typeface="Arial" panose="020B0604020202020204" pitchFamily="34" charset="0"/>
                        </a:rPr>
                        <a:t>CERTIFICATIONS</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Manhattan</a:t>
                      </a:r>
                      <a:r>
                        <a:rPr lang="en-US" altLang="ja-JP" sz="1000" b="0" kern="1200" baseline="0" dirty="0" smtClean="0">
                          <a:solidFill>
                            <a:schemeClr val="tx2"/>
                          </a:solidFill>
                          <a:latin typeface="+mn-lt"/>
                          <a:ea typeface="MS Mincho" pitchFamily="49" charset="-128"/>
                          <a:cs typeface="Arial" panose="020B0604020202020204" pitchFamily="34" charset="0"/>
                        </a:rPr>
                        <a:t> Associates certified WMS Consultant</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r>
                        <a:rPr lang="en-US" altLang="ja-JP" sz="1000" b="0" kern="1200" baseline="0" dirty="0" smtClean="0">
                          <a:solidFill>
                            <a:schemeClr val="tx2"/>
                          </a:solidFill>
                          <a:latin typeface="+mn-lt"/>
                          <a:ea typeface="MS Mincho" pitchFamily="49" charset="-128"/>
                          <a:cs typeface="Arial" panose="020B0604020202020204" pitchFamily="34" charset="0"/>
                        </a:rPr>
                        <a:t>JDA Certified WMS Consultant</a:t>
                      </a:r>
                    </a:p>
                    <a:p>
                      <a:pPr marL="171450" marR="0" lvl="0" indent="-171450" algn="l" defTabSz="914400" rtl="0" eaLnBrk="0" fontAlgn="auto" latinLnBrk="0" hangingPunct="0">
                        <a:lnSpc>
                          <a:spcPct val="100000"/>
                        </a:lnSpc>
                        <a:spcBef>
                          <a:spcPts val="0"/>
                        </a:spcBef>
                        <a:spcAft>
                          <a:spcPts val="0"/>
                        </a:spcAft>
                        <a:buClr>
                          <a:srgbClr val="5D7B9A"/>
                        </a:buClr>
                        <a:buSzTx/>
                        <a:buFont typeface="Arial" panose="020B0604020202020204" pitchFamily="34" charset="0"/>
                        <a:buChar char="•"/>
                        <a:tabLst>
                          <a:tab pos="457200" algn="l"/>
                        </a:tabLst>
                        <a:defRPr/>
                      </a:pPr>
                      <a:endParaRPr lang="en-US" altLang="ja-JP" sz="1000" b="0" kern="1200" dirty="0" smtClean="0">
                        <a:solidFill>
                          <a:schemeClr val="tx2"/>
                        </a:solidFill>
                        <a:latin typeface="+mn-lt"/>
                        <a:ea typeface="MS Mincho" pitchFamily="49" charset="-128"/>
                        <a:cs typeface="Arial" panose="020B0604020202020204" pitchFamily="34" charset="0"/>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9525" cap="flat" cmpd="sng" algn="ctr">
                      <a:solidFill>
                        <a:srgbClr val="3E9A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050" b="1" kern="1200" dirty="0" smtClean="0">
                          <a:solidFill>
                            <a:srgbClr val="002060"/>
                          </a:solidFill>
                          <a:latin typeface="+mj-lt"/>
                          <a:ea typeface="MS Mincho" pitchFamily="49" charset="-128"/>
                          <a:cs typeface="Arial" panose="020B0604020202020204" pitchFamily="34" charset="0"/>
                        </a:rPr>
                        <a:t>Core Skills/Expertise</a:t>
                      </a:r>
                      <a:endParaRPr lang="en-US" altLang="ja-JP" sz="1050" b="1" kern="1200" dirty="0" smtClean="0">
                        <a:solidFill>
                          <a:srgbClr val="002060"/>
                        </a:solidFill>
                        <a:latin typeface="+mj-lt"/>
                        <a:ea typeface="MS Mincho" pitchFamily="49" charset="-128"/>
                        <a:cs typeface="Arial" panose="020B0604020202020204" pitchFamily="34" charset="0"/>
                      </a:endParaRP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SOAR – Supply Chain Assessment project for Kimberly</a:t>
                      </a:r>
                      <a:r>
                        <a:rPr lang="en-US" altLang="ja-JP" sz="1000" b="0" kern="1200" baseline="0" dirty="0" smtClean="0">
                          <a:solidFill>
                            <a:schemeClr val="tx2"/>
                          </a:solidFill>
                          <a:latin typeface="+mn-lt"/>
                          <a:ea typeface="MS Mincho" pitchFamily="49" charset="-128"/>
                          <a:cs typeface="Arial" panose="020B0604020202020204" pitchFamily="34" charset="0"/>
                        </a:rPr>
                        <a:t>-Clark</a:t>
                      </a:r>
                      <a:r>
                        <a:rPr lang="en-US" altLang="ja-JP" sz="1000" b="0" kern="1200" dirty="0" smtClean="0">
                          <a:solidFill>
                            <a:schemeClr val="tx2"/>
                          </a:solidFill>
                          <a:latin typeface="+mn-lt"/>
                          <a:ea typeface="MS Mincho" pitchFamily="49" charset="-128"/>
                          <a:cs typeface="Arial" panose="020B0604020202020204" pitchFamily="34" charset="0"/>
                        </a:rPr>
                        <a:t>.  As part of the team led the off-shore team for the data analysis, hypothesis, and final recommendations for the Demand planning and Distribution segments of the supply chain.</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Safety Stock Tool – Automated and implemented the Safety Stock planning tool for Kimberly-Clark at</a:t>
                      </a:r>
                      <a:r>
                        <a:rPr lang="en-US" altLang="ja-JP" sz="1000" b="0" kern="1200" baseline="0" dirty="0" smtClean="0">
                          <a:solidFill>
                            <a:schemeClr val="tx2"/>
                          </a:solidFill>
                          <a:latin typeface="+mn-lt"/>
                          <a:ea typeface="MS Mincho" pitchFamily="49" charset="-128"/>
                          <a:cs typeface="Arial" panose="020B0604020202020204" pitchFamily="34" charset="0"/>
                        </a:rPr>
                        <a:t> Roswell, GA</a:t>
                      </a:r>
                      <a:r>
                        <a:rPr lang="en-US" altLang="ja-JP" sz="1000" b="0" kern="1200" dirty="0" smtClean="0">
                          <a:solidFill>
                            <a:schemeClr val="tx2"/>
                          </a:solidFill>
                          <a:latin typeface="+mn-lt"/>
                          <a:ea typeface="MS Mincho" pitchFamily="49" charset="-128"/>
                          <a:cs typeface="Arial" panose="020B0604020202020204" pitchFamily="34" charset="0"/>
                        </a:rPr>
                        <a:t>. The tool also provides the planners with the what-if scenario building capabilities to check for the impact of the change in the safety stock across various levels of distribution network.</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Inventory Management – Classify and service the orders based on the order type , location &amp; urgency. Identify the  ATP (Available To Promise) inventory which can be used to service the orders. Plan the inventory to be replenished once the orders are serviced and the new ATP.</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WMS Upgrade project – Various roles in this project; primarily as the SME for the JDA WMS (</a:t>
                      </a:r>
                      <a:r>
                        <a:rPr lang="en-US" altLang="ja-JP" sz="1000" b="0" kern="1200" dirty="0" err="1" smtClean="0">
                          <a:solidFill>
                            <a:schemeClr val="tx2"/>
                          </a:solidFill>
                          <a:latin typeface="+mn-lt"/>
                          <a:ea typeface="MS Mincho" pitchFamily="49" charset="-128"/>
                          <a:cs typeface="Arial" panose="020B0604020202020204" pitchFamily="34" charset="0"/>
                        </a:rPr>
                        <a:t>RedPrairie</a:t>
                      </a:r>
                      <a:r>
                        <a:rPr lang="en-US" altLang="ja-JP" sz="1000" b="0" kern="1200" dirty="0" smtClean="0">
                          <a:solidFill>
                            <a:schemeClr val="tx2"/>
                          </a:solidFill>
                          <a:latin typeface="+mn-lt"/>
                          <a:ea typeface="MS Mincho" pitchFamily="49" charset="-128"/>
                          <a:cs typeface="Arial" panose="020B0604020202020204" pitchFamily="34" charset="0"/>
                        </a:rPr>
                        <a:t>) and also as the Functional Analyst for the WMS Reporting. Kimberly-Clark has upgraded their WMS to 2011.2 version of JDA WMS and Cognizant was instrumental in creating and executing the functional acceptance test scenarios for the WMS and also the primary vendor in the creation of the custom reports for KC. These reports were operational, tactical and strategic reports which also includes the billing reports for their 3PL’s. The upgrade also involved the WPO segment which is the workforce performance optimization tool formerly known as the Labor Management</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Verdana"/>
                          <a:ea typeface="MS Mincho" pitchFamily="49" charset="-128"/>
                          <a:cs typeface="Arial" panose="020B0604020202020204" pitchFamily="34" charset="0"/>
                        </a:rPr>
                        <a:t>Freight &amp; Transportation process harmonization for a 3PL – Lead a team of 7 Business Analysts for a workshop with the client SME’s to design and generalize their global Freight &amp; Transportation process. Subsequently lead an implementation team for JDA TMS implementation.</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Verdana"/>
                          <a:ea typeface="MS Mincho" pitchFamily="49" charset="-128"/>
                          <a:cs typeface="Arial" panose="020B0604020202020204" pitchFamily="34" charset="0"/>
                        </a:rPr>
                        <a:t>JDA CKB &amp; PGE Implementation – As a Program Manager lead a team to implement JDA CKB &amp; PGE applications to automate the Planogram Generation process.</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Verdana"/>
                          <a:ea typeface="MS Mincho" pitchFamily="49" charset="-128"/>
                          <a:cs typeface="Arial" panose="020B0604020202020204" pitchFamily="34" charset="0"/>
                        </a:rPr>
                        <a:t>Manhattan WMOS Automation – Conducted a Manhattan Associates WMOS assessment and provided roadmap and strategy for functional &amp; automation testing. Implemented the roadmap recommended as a Program Manager.</a:t>
                      </a:r>
                      <a:endParaRPr lang="en-US" altLang="ja-JP" sz="1000" b="0" kern="1200" dirty="0" smtClean="0">
                        <a:solidFill>
                          <a:schemeClr val="tx2"/>
                        </a:solidFill>
                        <a:latin typeface="+mn-lt"/>
                        <a:ea typeface="MS Mincho" pitchFamily="49" charset="-128"/>
                        <a:cs typeface="Arial" panose="020B0604020202020204" pitchFamily="34" charset="0"/>
                      </a:endParaRP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r>
                        <a:rPr lang="en-US" altLang="ja-JP" sz="1000" b="0" kern="1200" dirty="0" smtClean="0">
                          <a:solidFill>
                            <a:schemeClr val="tx2"/>
                          </a:solidFill>
                          <a:latin typeface="+mn-lt"/>
                          <a:ea typeface="MS Mincho" pitchFamily="49" charset="-128"/>
                          <a:cs typeface="Arial" panose="020B0604020202020204" pitchFamily="34" charset="0"/>
                        </a:rPr>
                        <a:t>WMS Implementation for a 3PL –  Implemented JDA WMS for a leading global 3PL based out of Europe for their entire distribution network. Interacted with the Vice President (Operations) for weekly updates and Project Planning for  43 DC roll-out. Lead a team of 17 Business System Analysts to achieve the target roll-out in 23 months across Europe &amp; North America. </a:t>
                      </a:r>
                    </a:p>
                    <a:p>
                      <a:pPr marL="171450" marR="0" lvl="0" indent="-171450" algn="just" defTabSz="914400" rtl="0" eaLnBrk="0" fontAlgn="auto" latinLnBrk="0" hangingPunct="0">
                        <a:lnSpc>
                          <a:spcPct val="100000"/>
                        </a:lnSpc>
                        <a:spcBef>
                          <a:spcPts val="0"/>
                        </a:spcBef>
                        <a:spcAft>
                          <a:spcPts val="600"/>
                        </a:spcAft>
                        <a:buClr>
                          <a:srgbClr val="5D7B9A"/>
                        </a:buClr>
                        <a:buSzTx/>
                        <a:buFont typeface="Arial" panose="020B0604020202020204" pitchFamily="34" charset="0"/>
                        <a:buChar char="•"/>
                        <a:tabLst>
                          <a:tab pos="457200" algn="l"/>
                        </a:tabLst>
                        <a:defRPr/>
                      </a:pPr>
                      <a:endParaRPr lang="en-US" altLang="ja-JP" sz="1000" b="0" kern="1200" dirty="0" smtClean="0">
                        <a:solidFill>
                          <a:schemeClr val="tx2"/>
                        </a:solidFill>
                        <a:latin typeface="+mn-lt"/>
                        <a:ea typeface="MS Mincho" pitchFamily="49" charset="-128"/>
                        <a:cs typeface="Arial" panose="020B0604020202020204" pitchFamily="34" charset="0"/>
                      </a:endParaRPr>
                    </a:p>
                  </a:txBody>
                  <a:tcPr marR="0">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Rectangle 15"/>
          <p:cNvSpPr/>
          <p:nvPr/>
        </p:nvSpPr>
        <p:spPr>
          <a:xfrm>
            <a:off x="1710975" y="1058006"/>
            <a:ext cx="9825107" cy="707886"/>
          </a:xfrm>
          <a:prstGeom prst="rect">
            <a:avLst/>
          </a:prstGeom>
        </p:spPr>
        <p:txBody>
          <a:bodyPr wrap="square">
            <a:spAutoFit/>
          </a:bodyPr>
          <a:lstStyle/>
          <a:p>
            <a:r>
              <a:rPr lang="en-US" sz="1000" dirty="0" smtClean="0">
                <a:solidFill>
                  <a:srgbClr val="000000"/>
                </a:solidFill>
                <a:latin typeface="Verdana"/>
                <a:ea typeface="Verdana" pitchFamily="34" charset="0"/>
                <a:cs typeface="Arial" pitchFamily="34" charset="0"/>
              </a:rPr>
              <a:t>&lt;Name &gt;has </a:t>
            </a:r>
            <a:r>
              <a:rPr lang="en-US" sz="1000" dirty="0" smtClean="0">
                <a:solidFill>
                  <a:srgbClr val="000000"/>
                </a:solidFill>
                <a:latin typeface="Verdana"/>
                <a:ea typeface="Verdana" pitchFamily="34" charset="0"/>
                <a:cs typeface="Arial" pitchFamily="34" charset="0"/>
              </a:rPr>
              <a:t>16</a:t>
            </a:r>
            <a:r>
              <a:rPr lang="en-US" sz="1000" dirty="0">
                <a:solidFill>
                  <a:srgbClr val="000000"/>
                </a:solidFill>
                <a:latin typeface="Verdana"/>
                <a:ea typeface="Verdana" pitchFamily="34" charset="0"/>
                <a:cs typeface="Arial" pitchFamily="34" charset="0"/>
              </a:rPr>
              <a:t>+ years of experience in information technology and management consulting; </a:t>
            </a:r>
            <a:r>
              <a:rPr lang="en-US" sz="1000" dirty="0" smtClean="0">
                <a:solidFill>
                  <a:srgbClr val="000000"/>
                </a:solidFill>
                <a:latin typeface="Verdana"/>
                <a:ea typeface="Verdana" pitchFamily="34" charset="0"/>
                <a:cs typeface="Arial" pitchFamily="34" charset="0"/>
              </a:rPr>
              <a:t>with extensive </a:t>
            </a:r>
            <a:r>
              <a:rPr lang="en-US" sz="1000" dirty="0">
                <a:solidFill>
                  <a:srgbClr val="000000"/>
                </a:solidFill>
                <a:latin typeface="Verdana"/>
                <a:ea typeface="Verdana" pitchFamily="34" charset="0"/>
                <a:cs typeface="Arial" pitchFamily="34" charset="0"/>
              </a:rPr>
              <a:t>knowledge of business processes and planning systems with a keen focus on </a:t>
            </a:r>
            <a:r>
              <a:rPr lang="en-US" sz="1000" b="1" dirty="0">
                <a:solidFill>
                  <a:srgbClr val="000000"/>
                </a:solidFill>
                <a:latin typeface="Verdana"/>
                <a:ea typeface="Verdana" pitchFamily="34" charset="0"/>
                <a:cs typeface="Arial" pitchFamily="34" charset="0"/>
              </a:rPr>
              <a:t>Supply Chain Execution , Inventory </a:t>
            </a:r>
            <a:r>
              <a:rPr lang="en-US" sz="1000" b="1" dirty="0" smtClean="0">
                <a:solidFill>
                  <a:srgbClr val="000000"/>
                </a:solidFill>
                <a:latin typeface="Verdana"/>
                <a:ea typeface="Verdana" pitchFamily="34" charset="0"/>
                <a:cs typeface="Arial" pitchFamily="34" charset="0"/>
              </a:rPr>
              <a:t>Management, Demand Planning, Replenishment Planning, </a:t>
            </a:r>
            <a:r>
              <a:rPr lang="en-US" sz="1000" b="1" dirty="0">
                <a:solidFill>
                  <a:srgbClr val="000000"/>
                </a:solidFill>
                <a:latin typeface="Verdana"/>
                <a:ea typeface="Verdana" pitchFamily="34" charset="0"/>
                <a:cs typeface="Arial" pitchFamily="34" charset="0"/>
              </a:rPr>
              <a:t>Warehouse </a:t>
            </a:r>
            <a:r>
              <a:rPr lang="en-US" sz="1000" b="1" dirty="0" smtClean="0">
                <a:solidFill>
                  <a:srgbClr val="000000"/>
                </a:solidFill>
                <a:latin typeface="Verdana"/>
                <a:ea typeface="Verdana" pitchFamily="34" charset="0"/>
                <a:cs typeface="Arial" pitchFamily="34" charset="0"/>
              </a:rPr>
              <a:t>Management and </a:t>
            </a:r>
            <a:r>
              <a:rPr lang="en-US" sz="1000" b="1" dirty="0">
                <a:solidFill>
                  <a:srgbClr val="000000"/>
                </a:solidFill>
                <a:latin typeface="Verdana"/>
                <a:ea typeface="Verdana" pitchFamily="34" charset="0"/>
                <a:cs typeface="Arial" pitchFamily="34" charset="0"/>
              </a:rPr>
              <a:t>Freight &amp; Transportation Management </a:t>
            </a:r>
            <a:r>
              <a:rPr lang="en-US" sz="1000" dirty="0">
                <a:solidFill>
                  <a:srgbClr val="000000"/>
                </a:solidFill>
                <a:latin typeface="Verdana"/>
                <a:ea typeface="Verdana" pitchFamily="34" charset="0"/>
                <a:cs typeface="Arial" pitchFamily="34" charset="0"/>
              </a:rPr>
              <a:t>to determine key areas of process optimization and integration in a global supply chain model.</a:t>
            </a:r>
            <a:r>
              <a:rPr lang="en-US" sz="1000" dirty="0" smtClean="0">
                <a:solidFill>
                  <a:schemeClr val="tx2"/>
                </a:solidFill>
              </a:rPr>
              <a:t>.</a:t>
            </a:r>
            <a:endParaRPr lang="en-US" sz="900" dirty="0">
              <a:solidFill>
                <a:srgbClr val="000000"/>
              </a:solidFill>
              <a:ea typeface="Verdana" panose="020B0604030504040204" pitchFamily="34" charset="0"/>
              <a:cs typeface="Arial" panose="020B0604020202020204" pitchFamily="34" charset="0"/>
            </a:endParaRPr>
          </a:p>
        </p:txBody>
      </p:sp>
      <p:sp>
        <p:nvSpPr>
          <p:cNvPr id="4" name="TextBox 3"/>
          <p:cNvSpPr txBox="1"/>
          <p:nvPr/>
        </p:nvSpPr>
        <p:spPr>
          <a:xfrm>
            <a:off x="510138" y="6324600"/>
            <a:ext cx="1493922" cy="161583"/>
          </a:xfrm>
          <a:prstGeom prst="rect">
            <a:avLst/>
          </a:prstGeom>
        </p:spPr>
        <p:txBody>
          <a:bodyPr wrap="square" lIns="0" tIns="0" rIns="0" bIns="0" rtlCol="0">
            <a:spAutoFit/>
          </a:bodyPr>
          <a:lstStyle/>
          <a:p>
            <a:pPr algn="l"/>
            <a:r>
              <a:rPr lang="en-US" sz="1050" dirty="0" smtClean="0">
                <a:solidFill>
                  <a:schemeClr val="bg1">
                    <a:lumMod val="75000"/>
                  </a:schemeClr>
                </a:solidFill>
              </a:rPr>
              <a:t>123456</a:t>
            </a:r>
          </a:p>
        </p:txBody>
      </p:sp>
      <p:sp>
        <p:nvSpPr>
          <p:cNvPr id="5" name="Rectangle 4"/>
          <p:cNvSpPr/>
          <p:nvPr/>
        </p:nvSpPr>
        <p:spPr>
          <a:xfrm>
            <a:off x="378823" y="967768"/>
            <a:ext cx="1332152" cy="100175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Photo</a:t>
            </a:r>
            <a:endParaRPr lang="en-US" dirty="0"/>
          </a:p>
        </p:txBody>
      </p:sp>
    </p:spTree>
    <p:extLst>
      <p:ext uri="{BB962C8B-B14F-4D97-AF65-F5344CB8AC3E}">
        <p14:creationId xmlns:p14="http://schemas.microsoft.com/office/powerpoint/2010/main" val="2681616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Rebrand-2018">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Rebrand-2018" id="{2F065BD7-2FFF-42D5-B2FE-8761FC057DA6}" vid="{6191C4FE-A607-4515-BAA4-1648696A4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Cognizant-Rebrand-2018</Template>
  <TotalTime>41179</TotalTime>
  <Words>559</Words>
  <Application>Microsoft Office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MS Mincho</vt:lpstr>
      <vt:lpstr>Verdana</vt:lpstr>
      <vt:lpstr>Cognizant-Rebrand-2018</vt:lpstr>
      <vt:lpstr>Name Supply Chain Consultant</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Acharya, Ardhendu (Cognizant)</dc:creator>
  <cp:lastModifiedBy>Thekenal, Denny Sam (Cognizant)</cp:lastModifiedBy>
  <cp:revision>675</cp:revision>
  <cp:lastPrinted>2016-12-12T14:27:35Z</cp:lastPrinted>
  <dcterms:created xsi:type="dcterms:W3CDTF">2015-12-18T12:53:01Z</dcterms:created>
  <dcterms:modified xsi:type="dcterms:W3CDTF">2020-02-13T13:05:38Z</dcterms:modified>
</cp:coreProperties>
</file>