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84" r:id="rId12"/>
    <p:sldId id="289" r:id="rId13"/>
    <p:sldId id="276" r:id="rId14"/>
    <p:sldId id="269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5" r:id="rId26"/>
    <p:sldId id="282" r:id="rId27"/>
    <p:sldId id="286" r:id="rId28"/>
    <p:sldId id="270" r:id="rId29"/>
    <p:sldId id="290" r:id="rId30"/>
    <p:sldId id="288" r:id="rId31"/>
    <p:sldId id="287" r:id="rId32"/>
    <p:sldId id="27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cfc_structure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app_application_cfc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Relationship Id="rId3" Type="http://schemas.openxmlformats.org/officeDocument/2006/relationships/hyperlink" Target="http://localhos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Relationship Id="rId3" Type="http://schemas.openxmlformats.org/officeDocument/2006/relationships/hyperlink" Target="http://localhost:8888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7" Type="http://schemas.openxmlformats.org/officeDocument/2006/relationships/hyperlink" Target="http://openbd.org/manual/?/tag/CFHTMLHEA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QUERY" TargetMode="External"/><Relationship Id="rId4" Type="http://schemas.openxmlformats.org/officeDocument/2006/relationships/hyperlink" Target="http://openbd.org/manual/?/tag/CFQUERYPARAM" TargetMode="External"/><Relationship Id="rId5" Type="http://schemas.openxmlformats.org/officeDocument/2006/relationships/hyperlink" Target="http://openbd.org/manual/?/tag/CFTRANSA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penbd.org/manual/?/func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function/writeoutput" TargetMode="External"/><Relationship Id="rId4" Type="http://schemas.openxmlformats.org/officeDocument/2006/relationships/hyperlink" Target="http://openbd.org/manual/?/function/writedump" TargetMode="External"/><Relationship Id="rId5" Type="http://schemas.openxmlformats.org/officeDocument/2006/relationships/hyperlink" Target="http://openbd.org/manual/?/function/urlencodedformat" TargetMode="External"/><Relationship Id="rId6" Type="http://schemas.openxmlformats.org/officeDocument/2006/relationships/hyperlink" Target="http://openbd.org/manual/?/function/hash" TargetMode="External"/><Relationship Id="rId7" Type="http://schemas.openxmlformats.org/officeDocument/2006/relationships/hyperlink" Target="http://openbd.org/manual/?/function/createtimesp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fun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://milesrausch.com" TargetMode="External"/><Relationship Id="rId6" Type="http://schemas.openxmlformats.org/officeDocument/2006/relationships/hyperlink" Target="http://awayken.com/" TargetMode="External"/><Relationship Id="rId7" Type="http://schemas.openxmlformats.org/officeDocument/2006/relationships/hyperlink" Target="https://github.com/awayken/2011sdcodeca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penbd.org/manual/?/tag/CFINCLUD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COMPONENT" TargetMode="External"/><Relationship Id="rId4" Type="http://schemas.openxmlformats.org/officeDocument/2006/relationships/hyperlink" Target="http://openbd.org/manual/?/function/createobj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railo.org/" TargetMode="External"/><Relationship Id="rId4" Type="http://schemas.openxmlformats.org/officeDocument/2006/relationships/hyperlink" Target="http://www.riaforge.org/" TargetMode="External"/><Relationship Id="rId5" Type="http://schemas.openxmlformats.org/officeDocument/2006/relationships/hyperlink" Target="http://www.l-s.com/aboutus/OpenSour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OpenBD</a:t>
            </a:r>
            <a:r>
              <a:rPr lang="en-US" dirty="0" smtClean="0"/>
              <a:t> </a:t>
            </a:r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openbd.org/download</a:t>
            </a:r>
            <a:r>
              <a:rPr lang="en-US" dirty="0"/>
              <a:t>, and </a:t>
            </a:r>
            <a:r>
              <a:rPr lang="en-US" dirty="0" smtClean="0"/>
              <a:t>download “</a:t>
            </a:r>
            <a:r>
              <a:rPr lang="en-US" dirty="0" err="1" smtClean="0"/>
              <a:t>OpenBD</a:t>
            </a:r>
            <a:r>
              <a:rPr lang="en-US" dirty="0" smtClean="0"/>
              <a:t> Desktop”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/>
              <a:t>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Web App tab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Port: 80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enable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localhost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Railo</a:t>
            </a:r>
            <a:r>
              <a:rPr lang="en-US" dirty="0" smtClean="0"/>
              <a:t>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getrailo.org/download</a:t>
            </a:r>
            <a:r>
              <a:rPr lang="en-US" dirty="0"/>
              <a:t>, and download “</a:t>
            </a:r>
            <a:r>
              <a:rPr lang="en-US" dirty="0" err="1"/>
              <a:t>Railo</a:t>
            </a:r>
            <a:r>
              <a:rPr lang="en-US" dirty="0"/>
              <a:t> Express” for your OS /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/>
              <a:t>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3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Differs by engine</a:t>
            </a:r>
          </a:p>
          <a:p>
            <a:r>
              <a:rPr lang="en-US" dirty="0" smtClean="0"/>
              <a:t>Usually, lets you manage (at least):</a:t>
            </a:r>
          </a:p>
          <a:p>
            <a:pPr lvl="1"/>
            <a:r>
              <a:rPr lang="en-US" dirty="0" smtClean="0"/>
              <a:t>General Settings (security, caching, default values…)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Debugging, </a:t>
            </a:r>
            <a:r>
              <a:rPr lang="en-US" dirty="0"/>
              <a:t>Logs</a:t>
            </a:r>
          </a:p>
          <a:p>
            <a:pPr lvl="1"/>
            <a:r>
              <a:rPr lang="en-US" dirty="0"/>
              <a:t>Scheduled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Custom tags, CFX tags</a:t>
            </a:r>
          </a:p>
          <a:p>
            <a:pPr lvl="1"/>
            <a:r>
              <a:rPr lang="en-US" dirty="0" smtClean="0"/>
              <a:t>E-mail, Fonts</a:t>
            </a:r>
          </a:p>
          <a:p>
            <a:pPr lvl="1"/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948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</a:t>
            </a:r>
            <a:r>
              <a:rPr lang="en-US" i="1" dirty="0" err="1" smtClean="0"/>
              <a:t>scope</a:t>
            </a:r>
            <a:r>
              <a:rPr lang="en-US" dirty="0" err="1" smtClean="0"/>
              <a:t>.</a:t>
            </a:r>
            <a:r>
              <a:rPr lang="en-US" i="1" dirty="0" err="1" smtClean="0"/>
              <a:t>variable_name</a:t>
            </a:r>
            <a:r>
              <a:rPr lang="en-US" dirty="0" smtClean="0"/>
              <a:t> or </a:t>
            </a:r>
            <a:r>
              <a:rPr lang="en-US" i="1" dirty="0" smtClean="0"/>
              <a:t>scope</a:t>
            </a:r>
            <a:r>
              <a:rPr lang="en-US" dirty="0" smtClean="0"/>
              <a:t>[</a:t>
            </a:r>
            <a:r>
              <a:rPr lang="en-US" dirty="0" smtClean="0"/>
              <a:t>‘</a:t>
            </a:r>
            <a:r>
              <a:rPr lang="en-US" i="1" dirty="0" err="1" smtClean="0"/>
              <a:t>variable_name</a:t>
            </a:r>
            <a:r>
              <a:rPr lang="en-US" dirty="0" smtClean="0"/>
              <a:t>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</a:t>
            </a:r>
            <a:r>
              <a:rPr lang="en-US" sz="2000" dirty="0" smtClean="0">
                <a:latin typeface="Courier New"/>
                <a:cs typeface="Courier New"/>
              </a:rPr>
              <a:t>“</a:t>
            </a:r>
            <a:r>
              <a:rPr lang="en-US" sz="2000" i="1" dirty="0" err="1" smtClean="0">
                <a:latin typeface="Courier New"/>
                <a:cs typeface="Courier New"/>
              </a:rPr>
              <a:t>variable_name</a:t>
            </a:r>
            <a:r>
              <a:rPr lang="en-US" sz="2000" dirty="0" smtClean="0">
                <a:latin typeface="Courier New"/>
                <a:cs typeface="Courier New"/>
              </a:rPr>
              <a:t>” default=</a:t>
            </a:r>
            <a:r>
              <a:rPr lang="en-US" sz="2000" dirty="0" smtClean="0">
                <a:latin typeface="Courier New"/>
                <a:cs typeface="Courier New"/>
              </a:rPr>
              <a:t>“</a:t>
            </a:r>
            <a:r>
              <a:rPr lang="en-US" sz="2000" i="1" dirty="0" err="1" smtClean="0">
                <a:latin typeface="Courier New"/>
                <a:cs typeface="Courier New"/>
              </a:rPr>
              <a:t>default_value</a:t>
            </a:r>
            <a:r>
              <a:rPr lang="en-US" sz="2000" dirty="0" smtClean="0">
                <a:latin typeface="Courier New"/>
                <a:cs typeface="Courier New"/>
              </a:rPr>
              <a:t>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200" dirty="0">
                <a:cs typeface="Courier New"/>
              </a:rPr>
              <a:t>Check for existence before </a:t>
            </a:r>
            <a:r>
              <a:rPr lang="en-US" sz="2200" dirty="0" smtClean="0">
                <a:cs typeface="Courier New"/>
              </a:rPr>
              <a:t>using:</a:t>
            </a:r>
            <a:r>
              <a:rPr lang="en-US" sz="2100" dirty="0" smtClean="0">
                <a:latin typeface="Courier New"/>
                <a:cs typeface="Courier New"/>
              </a:rPr>
              <a:t/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meta.homepage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 smtClean="0">
                <a:latin typeface="Courier New"/>
                <a:cs typeface="Courier New"/>
              </a:rPr>
              <a:t>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</a:t>
            </a:r>
            <a:r>
              <a:rPr lang="en-US" sz="2100" dirty="0" smtClean="0">
                <a:latin typeface="Courier New"/>
                <a:cs typeface="Courier New"/>
              </a:rPr>
              <a:t>“homepage”</a:t>
            </a:r>
            <a:r>
              <a:rPr lang="en-US" sz="2100" dirty="0" smtClean="0">
                <a:latin typeface="Courier New"/>
                <a:cs typeface="Courier New"/>
              </a:rPr>
              <a:t>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expression=“VALUE”&gt;, 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name=“NAME”&gt;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7"/>
              </a:rPr>
              <a:t>cfhtmlhead</a:t>
            </a:r>
            <a:r>
              <a:rPr lang="en-US" sz="2300" dirty="0" smtClean="0">
                <a:latin typeface="Courier New"/>
                <a:cs typeface="Courier New"/>
              </a:rPr>
              <a:t> text=“TEXT”&gt;</a:t>
            </a:r>
          </a:p>
          <a:p>
            <a:pPr lvl="1"/>
            <a:r>
              <a:rPr lang="en-US" dirty="0" smtClean="0"/>
              <a:t>Text is any HTML you want inserted right before </a:t>
            </a:r>
            <a:r>
              <a:rPr lang="en-US" sz="2100" dirty="0" smtClean="0">
                <a:latin typeface="Courier New"/>
                <a:cs typeface="Courier New"/>
              </a:rPr>
              <a:t>&lt;/head&gt;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Datasources</a:t>
            </a:r>
            <a:r>
              <a:rPr lang="en-US" dirty="0" smtClean="0"/>
              <a:t> are setup in administrator (no connection strings)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3"/>
              </a:rPr>
              <a:t>cfquery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datasource</a:t>
            </a:r>
            <a:r>
              <a:rPr lang="en-US" sz="2300" dirty="0" smtClean="0">
                <a:latin typeface="Courier New"/>
                <a:cs typeface="Courier New"/>
              </a:rPr>
              <a:t>=“DSN” name=“NAME” </a:t>
            </a:r>
            <a:r>
              <a:rPr lang="en-US" sz="2300" dirty="0" err="1" smtClean="0">
                <a:latin typeface="Courier New"/>
                <a:cs typeface="Courier New"/>
              </a:rPr>
              <a:t>cachedwithin</a:t>
            </a:r>
            <a:r>
              <a:rPr lang="en-US" sz="2300" dirty="0" smtClean="0">
                <a:latin typeface="Courier New"/>
                <a:cs typeface="Courier New"/>
              </a:rPr>
              <a:t>=“TIME SPAN”&gt;</a:t>
            </a:r>
          </a:p>
          <a:p>
            <a:pPr lvl="1"/>
            <a:r>
              <a:rPr lang="en-US" dirty="0" smtClean="0"/>
              <a:t>Create a timespan using </a:t>
            </a:r>
            <a:r>
              <a:rPr lang="en-US" dirty="0" err="1" smtClean="0"/>
              <a:t>CreateTimespan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special query object called NAME</a:t>
            </a:r>
          </a:p>
          <a:p>
            <a:pPr lvl="1"/>
            <a:r>
              <a:rPr lang="en-US" dirty="0" smtClean="0"/>
              <a:t>Query has records, but also properties: </a:t>
            </a:r>
            <a:r>
              <a:rPr lang="en-US" dirty="0" err="1" smtClean="0"/>
              <a:t>RecordCount</a:t>
            </a:r>
            <a:r>
              <a:rPr lang="en-US" dirty="0" smtClean="0"/>
              <a:t>, </a:t>
            </a:r>
            <a:r>
              <a:rPr lang="en-US" dirty="0" err="1" smtClean="0"/>
              <a:t>CurrentRow</a:t>
            </a:r>
            <a:r>
              <a:rPr lang="en-US" dirty="0" smtClean="0"/>
              <a:t>, </a:t>
            </a:r>
            <a:r>
              <a:rPr lang="en-US" dirty="0" err="1" smtClean="0"/>
              <a:t>ColumnList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4"/>
              </a:rPr>
              <a:t>cfqueryparam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cfsqltype</a:t>
            </a:r>
            <a:r>
              <a:rPr lang="en-US" sz="2300" dirty="0" smtClean="0">
                <a:latin typeface="Courier New"/>
                <a:cs typeface="Courier New"/>
              </a:rPr>
              <a:t>=“SQL Type” value=“VAL”&gt;</a:t>
            </a:r>
          </a:p>
          <a:p>
            <a:pPr lvl="1"/>
            <a:r>
              <a:rPr lang="en-US" dirty="0" smtClean="0"/>
              <a:t>SQL Types are </a:t>
            </a:r>
            <a:r>
              <a:rPr lang="en-US" dirty="0" err="1" smtClean="0"/>
              <a:t>cf_sql</a:t>
            </a:r>
            <a:r>
              <a:rPr lang="en-US" dirty="0" smtClean="0"/>
              <a:t>_[Type] (e.g. </a:t>
            </a:r>
            <a:r>
              <a:rPr lang="en-US" dirty="0" err="1" smtClean="0"/>
              <a:t>cf_sql_varchar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number of security and performance benefits</a:t>
            </a:r>
          </a:p>
          <a:p>
            <a:pPr lvl="1"/>
            <a:r>
              <a:rPr lang="en-US" dirty="0" smtClean="0"/>
              <a:t>#1 way to protect against SQL injections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err="1" smtClean="0">
                <a:latin typeface="Courier New"/>
                <a:cs typeface="Courier New"/>
                <a:hlinkClick r:id="rId5"/>
              </a:rPr>
              <a:t>cftransaction</a:t>
            </a:r>
            <a:r>
              <a:rPr lang="en-US" sz="2300" dirty="0" smtClean="0">
                <a:latin typeface="Courier New"/>
                <a:cs typeface="Courier New"/>
              </a:rPr>
              <a:t> action=“ACTION”&gt;</a:t>
            </a:r>
          </a:p>
          <a:p>
            <a:pPr lvl="1"/>
            <a:r>
              <a:rPr lang="en-US" dirty="0" smtClean="0"/>
              <a:t>Action can be: begin, commit, and rollback</a:t>
            </a:r>
          </a:p>
          <a:p>
            <a:pPr lvl="1"/>
            <a:r>
              <a:rPr lang="en-US" dirty="0" smtClean="0"/>
              <a:t>Allows SQL 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define custom 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a ton</a:t>
            </a:r>
            <a:endParaRPr lang="en-US" dirty="0" smtClean="0"/>
          </a:p>
          <a:p>
            <a:r>
              <a:rPr lang="en-US" dirty="0" smtClean="0"/>
              <a:t>Some replicate tag functionality</a:t>
            </a:r>
          </a:p>
          <a:p>
            <a:pPr lvl="1"/>
            <a:r>
              <a:rPr lang="en-US" dirty="0" err="1" smtClean="0">
                <a:hlinkClick r:id="rId3"/>
              </a:rPr>
              <a:t>WriteOutput</a:t>
            </a:r>
            <a:r>
              <a:rPr lang="en-US" dirty="0" smtClean="0"/>
              <a:t>(), </a:t>
            </a:r>
            <a:r>
              <a:rPr lang="en-US" dirty="0" err="1" smtClean="0">
                <a:hlinkClick r:id="rId4"/>
              </a:rPr>
              <a:t>WriteDump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 stand alone</a:t>
            </a:r>
          </a:p>
          <a:p>
            <a:pPr lvl="1"/>
            <a:r>
              <a:rPr lang="en-US" dirty="0" smtClean="0">
                <a:hlinkClick r:id="rId5"/>
              </a:rPr>
              <a:t>URLEncodedFormat</a:t>
            </a:r>
            <a:r>
              <a:rPr lang="en-US" dirty="0" smtClean="0"/>
              <a:t>(), </a:t>
            </a:r>
            <a:r>
              <a:rPr lang="en-US" dirty="0" smtClean="0">
                <a:hlinkClick r:id="rId6"/>
              </a:rPr>
              <a:t>Hash</a:t>
            </a:r>
            <a:r>
              <a:rPr lang="en-US" dirty="0" smtClean="0"/>
              <a:t>(), </a:t>
            </a:r>
            <a:r>
              <a:rPr lang="en-US" dirty="0" smtClean="0">
                <a:hlinkClick r:id="rId7"/>
              </a:rPr>
              <a:t>CreateTimespan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Usually return value and doesn’t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/>
          </a:p>
          <a:p>
            <a:r>
              <a:rPr lang="en-US" dirty="0" smtClean="0"/>
              <a:t>Of Miles Rausch: </a:t>
            </a:r>
            <a:r>
              <a:rPr lang="en-US" dirty="0" smtClean="0">
                <a:hlinkClick r:id="rId5"/>
              </a:rPr>
              <a:t>http://milesrausch.com</a:t>
            </a:r>
            <a:endParaRPr lang="en-US" dirty="0" smtClean="0"/>
          </a:p>
          <a:p>
            <a:r>
              <a:rPr lang="en-US" dirty="0" err="1" smtClean="0"/>
              <a:t>Awayken.com</a:t>
            </a:r>
            <a:r>
              <a:rPr lang="en-US" dirty="0" smtClean="0"/>
              <a:t>; </a:t>
            </a:r>
            <a:r>
              <a:rPr lang="en-US" dirty="0" smtClean="0">
                <a:hlinkClick r:id="rId6"/>
              </a:rPr>
              <a:t>http://awayken.com/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7"/>
              </a:rPr>
              <a:t>https://github.com/awayken/2011sdcodecamp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TYPE”&gt;</a:t>
            </a:r>
          </a:p>
          <a:p>
            <a:pPr lvl="1"/>
            <a:r>
              <a:rPr lang="en-US" sz="2000" dirty="0" smtClean="0"/>
              <a:t>Access: public, private, package, remote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>
                <a:latin typeface="Courier New"/>
                <a:cs typeface="Courier New"/>
              </a:rPr>
              <a:t> name=“NAME” required=“BOOLEAN” type=“VARIABLE TYPE” default=“VALUE”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/>
              <a:t>Exposes a special arguments </a:t>
            </a:r>
            <a:r>
              <a:rPr lang="en-US" sz="2000" dirty="0" smtClean="0"/>
              <a:t>scope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>
                <a:latin typeface="Courier New"/>
                <a:cs typeface="Courier New"/>
              </a:rPr>
              <a:t> VAL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cs typeface="Courier New"/>
              </a:rPr>
              <a:t>VAL should match “</a:t>
            </a:r>
            <a:r>
              <a:rPr lang="en-US" sz="2000" dirty="0" err="1" smtClean="0">
                <a:cs typeface="Courier New"/>
              </a:rPr>
              <a:t>returntype</a:t>
            </a:r>
            <a:r>
              <a:rPr lang="en-US" sz="2000" dirty="0" smtClean="0">
                <a:cs typeface="Courier New"/>
              </a:rPr>
              <a:t>”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cfinclude</a:t>
            </a:r>
            <a:r>
              <a:rPr lang="en-US" dirty="0" smtClean="0"/>
              <a:t> template=“REAL PATH”&gt;</a:t>
            </a:r>
          </a:p>
          <a:p>
            <a:pPr lvl="1"/>
            <a:r>
              <a:rPr lang="en-US" dirty="0" smtClean="0"/>
              <a:t>Executes the template into your page</a:t>
            </a:r>
          </a:p>
          <a:p>
            <a:r>
              <a:rPr lang="en-US" dirty="0" smtClean="0"/>
              <a:t>Custom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cf_mycustomtag</a:t>
            </a:r>
            <a:r>
              <a:rPr lang="en-US" dirty="0" smtClean="0"/>
              <a:t> ...&gt;</a:t>
            </a:r>
          </a:p>
          <a:p>
            <a:pPr lvl="1"/>
            <a:r>
              <a:rPr lang="en-US" dirty="0" smtClean="0"/>
              <a:t>Must drop custom tag into custom tags folder</a:t>
            </a:r>
          </a:p>
          <a:p>
            <a:r>
              <a:rPr lang="en-US" dirty="0" smtClean="0"/>
              <a:t>UDFs</a:t>
            </a:r>
          </a:p>
          <a:p>
            <a:r>
              <a:rPr lang="en-US" dirty="0" smtClean="0"/>
              <a:t>ColdFusion Components (CFCs)</a:t>
            </a:r>
          </a:p>
          <a:p>
            <a:pPr lvl="1"/>
            <a:r>
              <a:rPr lang="en-US" dirty="0" smtClean="0"/>
              <a:t>Can be collection of UDFs or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 output=“BOOLEAN” </a:t>
            </a:r>
            <a:r>
              <a:rPr lang="en-US" sz="2000" dirty="0" err="1" smtClean="0">
                <a:latin typeface="Courier New"/>
                <a:cs typeface="Courier New"/>
              </a:rPr>
              <a:t>displayname</a:t>
            </a:r>
            <a:r>
              <a:rPr lang="en-US" sz="2000" dirty="0" smtClean="0">
                <a:latin typeface="Courier New"/>
                <a:cs typeface="Courier New"/>
              </a:rPr>
              <a:t>=“NAME” hint=“STRING” extends=“COMPONENT”&gt;</a:t>
            </a:r>
          </a:p>
          <a:p>
            <a:pPr lvl="1"/>
            <a:r>
              <a:rPr lang="en-US" dirty="0" smtClean="0"/>
              <a:t>Wraps your CFC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ags are optional, most for documentation</a:t>
            </a:r>
          </a:p>
          <a:p>
            <a:r>
              <a:rPr lang="en-US" dirty="0" smtClean="0"/>
              <a:t>Define functions with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Code between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and first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acts as “</a:t>
            </a:r>
            <a:r>
              <a:rPr lang="en-US" dirty="0" err="1" smtClean="0"/>
              <a:t>init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Getters / Setters not automatically created</a:t>
            </a:r>
          </a:p>
          <a:p>
            <a:r>
              <a:rPr lang="en-US" dirty="0" smtClean="0"/>
              <a:t>Instantiated using </a:t>
            </a:r>
            <a:r>
              <a:rPr lang="en-US" dirty="0" err="1" smtClean="0">
                <a:hlinkClick r:id="rId4"/>
              </a:rPr>
              <a:t>CreateObject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6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CFC’s global scope</a:t>
            </a:r>
          </a:p>
          <a:p>
            <a:pPr lvl="1"/>
            <a:r>
              <a:rPr lang="en-US" dirty="0" smtClean="0"/>
              <a:t>Public when added as </a:t>
            </a:r>
            <a:r>
              <a:rPr lang="en-US" dirty="0" err="1" smtClean="0"/>
              <a:t>this.VARIABLE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CFC’s private scope</a:t>
            </a:r>
          </a:p>
          <a:p>
            <a:r>
              <a:rPr lang="en-US" dirty="0" err="1" smtClean="0"/>
              <a:t>var’d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Function’s local scope	</a:t>
            </a:r>
          </a:p>
        </p:txBody>
      </p:sp>
    </p:spTree>
    <p:extLst>
      <p:ext uri="{BB962C8B-B14F-4D97-AF65-F5344CB8AC3E}">
        <p14:creationId xmlns:p14="http://schemas.microsoft.com/office/powerpoint/2010/main" val="74116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5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or </a:t>
            </a:r>
            <a:r>
              <a:rPr lang="en-US" dirty="0" err="1" smtClean="0"/>
              <a:t>Application.cfm</a:t>
            </a:r>
            <a:r>
              <a:rPr lang="en-US" dirty="0" smtClean="0"/>
              <a:t> creates an application</a:t>
            </a:r>
          </a:p>
          <a:p>
            <a:r>
              <a:rPr lang="en-US" dirty="0" smtClean="0"/>
              <a:t>Has special properties</a:t>
            </a:r>
          </a:p>
          <a:p>
            <a:pPr lvl="1"/>
            <a:r>
              <a:rPr lang="en-US" dirty="0" err="1" smtClean="0"/>
              <a:t>this.name</a:t>
            </a:r>
            <a:r>
              <a:rPr lang="en-US" dirty="0" smtClean="0"/>
              <a:t>, </a:t>
            </a:r>
            <a:r>
              <a:rPr lang="en-US" dirty="0" err="1" smtClean="0"/>
              <a:t>this.scriptprotect</a:t>
            </a:r>
            <a:r>
              <a:rPr lang="en-US" dirty="0" smtClean="0"/>
              <a:t>, </a:t>
            </a:r>
            <a:r>
              <a:rPr lang="en-US" dirty="0" err="1" smtClean="0"/>
              <a:t>this.applicationtimeout</a:t>
            </a:r>
            <a:r>
              <a:rPr lang="en-US" dirty="0" smtClean="0"/>
              <a:t>, </a:t>
            </a:r>
            <a:r>
              <a:rPr lang="en-US" dirty="0" err="1" smtClean="0"/>
              <a:t>this.sessionmanagement</a:t>
            </a:r>
            <a:r>
              <a:rPr lang="en-US" dirty="0" smtClean="0"/>
              <a:t>, </a:t>
            </a:r>
            <a:r>
              <a:rPr lang="en-US" dirty="0" err="1" smtClean="0"/>
              <a:t>this.sessiontimeout</a:t>
            </a:r>
            <a:endParaRPr lang="en-US" dirty="0" smtClean="0"/>
          </a:p>
          <a:p>
            <a:r>
              <a:rPr lang="en-US" dirty="0" smtClean="0"/>
              <a:t>Has normal properties: </a:t>
            </a:r>
            <a:r>
              <a:rPr lang="en-US" dirty="0" err="1" smtClean="0"/>
              <a:t>application.NAME</a:t>
            </a:r>
            <a:endParaRPr lang="en-US" dirty="0" smtClean="0"/>
          </a:p>
          <a:p>
            <a:r>
              <a:rPr lang="en-US" dirty="0" smtClean="0"/>
              <a:t>Has special methods</a:t>
            </a:r>
          </a:p>
          <a:p>
            <a:pPr lvl="1"/>
            <a:r>
              <a:rPr lang="en-US" dirty="0" err="1" smtClean="0"/>
              <a:t>onApplicationStart</a:t>
            </a:r>
            <a:r>
              <a:rPr lang="en-US" dirty="0" smtClean="0"/>
              <a:t>() / </a:t>
            </a:r>
            <a:r>
              <a:rPr lang="en-US" dirty="0" err="1" smtClean="0"/>
              <a:t>onApplicationEnd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onSessionStart</a:t>
            </a:r>
            <a:r>
              <a:rPr lang="en-US" dirty="0" smtClean="0"/>
              <a:t>() / </a:t>
            </a:r>
            <a:r>
              <a:rPr lang="en-US" dirty="0" err="1" smtClean="0"/>
              <a:t>onSessionEnd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onRequest</a:t>
            </a:r>
            <a:r>
              <a:rPr lang="en-US" dirty="0" smtClean="0"/>
              <a:t>() / </a:t>
            </a:r>
            <a:r>
              <a:rPr lang="en-US" dirty="0" err="1" smtClean="0"/>
              <a:t>onRequestStart</a:t>
            </a:r>
            <a:r>
              <a:rPr lang="en-US" dirty="0" smtClean="0"/>
              <a:t>() / </a:t>
            </a:r>
            <a:r>
              <a:rPr lang="en-US" dirty="0" err="1" smtClean="0"/>
              <a:t>onRequestEnd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onMissingTemplate</a:t>
            </a:r>
            <a:r>
              <a:rPr lang="en-US" dirty="0" smtClean="0"/>
              <a:t>() / </a:t>
            </a:r>
            <a:r>
              <a:rPr lang="en-US" dirty="0" err="1" smtClean="0"/>
              <a:t>onMissingMethod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94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4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</a:t>
            </a:r>
            <a:br>
              <a:rPr lang="en-US" dirty="0" smtClean="0"/>
            </a:br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Adobe is big and closed (like Mono and Microsoft)</a:t>
            </a:r>
          </a:p>
          <a:p>
            <a:r>
              <a:rPr lang="en-US" dirty="0" smtClean="0"/>
              <a:t>Community isn’t vibrant</a:t>
            </a:r>
          </a:p>
          <a:p>
            <a:r>
              <a:rPr lang="en-US" dirty="0" smtClean="0"/>
              <a:t>Few high-profile projects that reach beyond CFML</a:t>
            </a:r>
          </a:p>
          <a:p>
            <a:r>
              <a:rPr lang="en-US" dirty="0" smtClean="0"/>
              <a:t>Hosting costs high and capabilities limited</a:t>
            </a:r>
          </a:p>
          <a:p>
            <a:r>
              <a:rPr lang="en-US" dirty="0" smtClean="0"/>
              <a:t>Perception against CFML</a:t>
            </a:r>
          </a:p>
          <a:p>
            <a:r>
              <a:rPr lang="en-US" dirty="0" smtClean="0"/>
              <a:t>Depends on Java /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1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</a:t>
            </a:r>
            <a:br>
              <a:rPr lang="en-US" dirty="0" smtClean="0"/>
            </a:br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Adobe is a big player</a:t>
            </a:r>
          </a:p>
          <a:p>
            <a:r>
              <a:rPr lang="en-US" dirty="0" smtClean="0"/>
              <a:t>(Slowly) Growing community</a:t>
            </a:r>
          </a:p>
          <a:p>
            <a:r>
              <a:rPr lang="en-US" dirty="0" smtClean="0"/>
              <a:t>Respectable number of “also” projects</a:t>
            </a:r>
          </a:p>
          <a:p>
            <a:r>
              <a:rPr lang="en-US" dirty="0" smtClean="0"/>
              <a:t>Builds on Java</a:t>
            </a:r>
          </a:p>
          <a:p>
            <a:r>
              <a:rPr lang="en-US" dirty="0" smtClean="0"/>
              <a:t>Can (theoretically) be hosted on JVM-supported hosting</a:t>
            </a:r>
          </a:p>
        </p:txBody>
      </p:sp>
    </p:spTree>
    <p:extLst>
      <p:ext uri="{BB962C8B-B14F-4D97-AF65-F5344CB8AC3E}">
        <p14:creationId xmlns:p14="http://schemas.microsoft.com/office/powerpoint/2010/main" val="328868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BlueDragon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http://openbd.org/</a:t>
            </a:r>
            <a:endParaRPr lang="en-US" dirty="0" smtClean="0"/>
          </a:p>
          <a:p>
            <a:r>
              <a:rPr lang="en-US" dirty="0" err="1" smtClean="0"/>
              <a:t>Railo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http://www.getrailo.org/</a:t>
            </a:r>
            <a:endParaRPr lang="en-US" dirty="0" smtClean="0"/>
          </a:p>
          <a:p>
            <a:r>
              <a:rPr lang="en-US" dirty="0" err="1" smtClean="0"/>
              <a:t>RIAForge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http://www.riaforge.org/</a:t>
            </a:r>
            <a:endParaRPr lang="en-US" dirty="0" smtClean="0"/>
          </a:p>
          <a:p>
            <a:r>
              <a:rPr lang="en-US" dirty="0" smtClean="0"/>
              <a:t>L&amp;S’s Open Source: </a:t>
            </a:r>
            <a:r>
              <a:rPr lang="en-US" dirty="0" smtClean="0">
                <a:hlinkClick r:id="rId5"/>
              </a:rPr>
              <a:t>http://www.l-s.com/aboutus/OpenSource/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37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1046</TotalTime>
  <Words>2161</Words>
  <Application>Microsoft Macintosh PowerPoint</Application>
  <PresentationFormat>On-screen Show (4:3)</PresentationFormat>
  <Paragraphs>308</Paragraphs>
  <Slides>41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Breeze</vt:lpstr>
      <vt:lpstr>Open Source CFML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OpenBD Desktop</vt:lpstr>
      <vt:lpstr>Railo Express</vt:lpstr>
      <vt:lpstr>Administration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Core Functions</vt:lpstr>
      <vt:lpstr>UDFs</vt:lpstr>
      <vt:lpstr>Demo 04</vt:lpstr>
      <vt:lpstr>Modularity</vt:lpstr>
      <vt:lpstr>CFC Syntax</vt:lpstr>
      <vt:lpstr>CFC Variable Scope</vt:lpstr>
      <vt:lpstr>Demo 05</vt:lpstr>
      <vt:lpstr>Applications</vt:lpstr>
      <vt:lpstr>Demo 06</vt:lpstr>
      <vt:lpstr>Problems with Open Source CFML</vt:lpstr>
      <vt:lpstr>Benefits of Open Source CFML</vt:lpstr>
      <vt:lpstr>Want More Info?</vt:lpstr>
      <vt:lpstr>Questions?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105</cp:revision>
  <dcterms:created xsi:type="dcterms:W3CDTF">2011-10-30T18:39:58Z</dcterms:created>
  <dcterms:modified xsi:type="dcterms:W3CDTF">2011-11-05T21:20:21Z</dcterms:modified>
</cp:coreProperties>
</file>