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89" r:id="rId15"/>
    <p:sldId id="276" r:id="rId16"/>
    <p:sldId id="269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280" r:id="rId27"/>
    <p:sldId id="285" r:id="rId28"/>
    <p:sldId id="282" r:id="rId29"/>
    <p:sldId id="286" r:id="rId30"/>
    <p:sldId id="270" r:id="rId31"/>
    <p:sldId id="290" r:id="rId32"/>
    <p:sldId id="288" r:id="rId33"/>
    <p:sldId id="287" r:id="rId34"/>
    <p:sldId id="277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28" autoAdjust="0"/>
  </p:normalViewPr>
  <p:slideViewPr>
    <p:cSldViewPr snapToGrid="0" snapToObjects="1">
      <p:cViewPr varScale="1">
        <p:scale>
          <a:sx n="67" d="100"/>
          <a:sy n="6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Mr. Octopus</a:t>
            </a:r>
            <a:r>
              <a:rPr lang="en-US" baseline="0" dirty="0" smtClean="0"/>
              <a:t>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Show 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/manual/?/tag/CFPARAM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/manual/?/tag/category/file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8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4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1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cfc_structure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6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7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app_application_cfc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skitch.com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/gf9yy/tag-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index.inc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8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railo.org/index.cfm/downloa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hyperlink" Target="http://openbd.org/manual/?/tag/CFFINALLY" TargetMode="External"/><Relationship Id="rId12" Type="http://schemas.openxmlformats.org/officeDocument/2006/relationships/hyperlink" Target="http://openbd.org/manual/?/tag/CFLO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openbd.org/manual/?/tag/CFIF" TargetMode="External"/><Relationship Id="rId4" Type="http://schemas.openxmlformats.org/officeDocument/2006/relationships/hyperlink" Target="http://openbd.org/manual/?/tag/CFELSEIF" TargetMode="External"/><Relationship Id="rId5" Type="http://schemas.openxmlformats.org/officeDocument/2006/relationships/hyperlink" Target="http://openbd.org/manual/?/tag/CFELSE" TargetMode="External"/><Relationship Id="rId6" Type="http://schemas.openxmlformats.org/officeDocument/2006/relationships/hyperlink" Target="http://openbd.org/manual/?/tag/CFSWITCH" TargetMode="External"/><Relationship Id="rId7" Type="http://schemas.openxmlformats.org/officeDocument/2006/relationships/hyperlink" Target="http://openbd.org/manual/?/tag/CFCASE" TargetMode="External"/><Relationship Id="rId8" Type="http://schemas.openxmlformats.org/officeDocument/2006/relationships/hyperlink" Target="http://openbd.org/manual/?/tag/CFDEFAULTCASE" TargetMode="External"/><Relationship Id="rId9" Type="http://schemas.openxmlformats.org/officeDocument/2006/relationships/hyperlink" Target="http://openbd.org/manual/?/tag/CFTRY" TargetMode="External"/><Relationship Id="rId10" Type="http://schemas.openxmlformats.org/officeDocument/2006/relationships/hyperlink" Target="http://openbd.org/manual/?/tag/CFCATCH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LOOP" TargetMode="External"/><Relationship Id="rId4" Type="http://schemas.openxmlformats.org/officeDocument/2006/relationships/hyperlink" Target="http://openbd.org/manual/?/tag/CFBREAK" TargetMode="External"/><Relationship Id="rId5" Type="http://schemas.openxmlformats.org/officeDocument/2006/relationships/hyperlink" Target="http://openbd.org/manual/?/tag/CFCONTIN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DIRECTORY" TargetMode="External"/><Relationship Id="rId4" Type="http://schemas.openxmlformats.org/officeDocument/2006/relationships/hyperlink" Target="http://openbd.org/manual/?/tag/CFHTTP" TargetMode="External"/><Relationship Id="rId5" Type="http://schemas.openxmlformats.org/officeDocument/2006/relationships/hyperlink" Target="http://openbd.org/manual/?/tag/CFHTTPPARAM" TargetMode="External"/><Relationship Id="rId6" Type="http://schemas.openxmlformats.org/officeDocument/2006/relationships/hyperlink" Target="http://openbd.org/manual/?/tag/CFFILE" TargetMode="External"/><Relationship Id="rId7" Type="http://schemas.openxmlformats.org/officeDocument/2006/relationships/hyperlink" Target="http://openbd.org/manual/?/tag/CFHTMLHEA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QUERY" TargetMode="External"/><Relationship Id="rId4" Type="http://schemas.openxmlformats.org/officeDocument/2006/relationships/hyperlink" Target="http://openbd.org/manual/?/tag/CFQUERYPARAM" TargetMode="External"/><Relationship Id="rId5" Type="http://schemas.openxmlformats.org/officeDocument/2006/relationships/hyperlink" Target="http://openbd.org/manual/?/tag/CFTRANSA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SCRIPT" TargetMode="External"/><Relationship Id="rId3" Type="http://schemas.openxmlformats.org/officeDocument/2006/relationships/hyperlink" Target="http://openbd.org/manual/?/cf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://milesrausch.com" TargetMode="External"/><Relationship Id="rId6" Type="http://schemas.openxmlformats.org/officeDocument/2006/relationships/hyperlink" Target="http://awayken.com/" TargetMode="External"/><Relationship Id="rId7" Type="http://schemas.openxmlformats.org/officeDocument/2006/relationships/hyperlink" Target="https://github.com/awayken/2011sdcodecam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penbd.org/manual/?/func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function/writeoutput" TargetMode="External"/><Relationship Id="rId4" Type="http://schemas.openxmlformats.org/officeDocument/2006/relationships/hyperlink" Target="http://openbd.org/manual/?/function/writedump" TargetMode="External"/><Relationship Id="rId5" Type="http://schemas.openxmlformats.org/officeDocument/2006/relationships/hyperlink" Target="http://openbd.org/manual/?/function/urlencodedformat" TargetMode="External"/><Relationship Id="rId6" Type="http://schemas.openxmlformats.org/officeDocument/2006/relationships/hyperlink" Target="http://openbd.org/manual/?/function/hash" TargetMode="External"/><Relationship Id="rId7" Type="http://schemas.openxmlformats.org/officeDocument/2006/relationships/hyperlink" Target="http://openbd.org/manual/?/function/createtimesp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func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ARGUMENT" TargetMode="External"/><Relationship Id="rId4" Type="http://schemas.openxmlformats.org/officeDocument/2006/relationships/hyperlink" Target="http://openbd.org/manual/?/tag/CFRETUR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FUNCTIO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penbd.org/manual/?/tag/CFINCLUD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COMPONENT" TargetMode="External"/><Relationship Id="rId4" Type="http://schemas.openxmlformats.org/officeDocument/2006/relationships/hyperlink" Target="http://openbd.org/manual/?/function/createobje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ColdFusion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openbd.org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Click Download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507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 the .exe or .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sh</a:t>
            </a:r>
            <a:r>
              <a:rPr lang="en-US" dirty="0"/>
              <a:t> might need to get </a:t>
            </a:r>
            <a:r>
              <a:rPr lang="en-US" dirty="0" err="1"/>
              <a:t>chmod</a:t>
            </a:r>
            <a:r>
              <a:rPr lang="en-US" dirty="0"/>
              <a:t> +x</a:t>
            </a:r>
          </a:p>
          <a:p>
            <a:pPr lvl="1"/>
            <a:r>
              <a:rPr lang="en-US" dirty="0"/>
              <a:t>Execute .</a:t>
            </a:r>
            <a:r>
              <a:rPr lang="en-US" dirty="0" err="1"/>
              <a:t>sh</a:t>
            </a:r>
            <a:r>
              <a:rPr lang="en-US" dirty="0"/>
              <a:t> as `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OpenBlueDragonDesktop.sh</a:t>
            </a:r>
            <a:r>
              <a:rPr lang="en-US" dirty="0" smtClean="0"/>
              <a:t>`</a:t>
            </a:r>
          </a:p>
          <a:p>
            <a:r>
              <a:rPr lang="en-US" dirty="0" smtClean="0"/>
              <a:t>Web App tab</a:t>
            </a:r>
          </a:p>
          <a:p>
            <a:pPr lvl="1"/>
            <a:r>
              <a:rPr lang="en-US" dirty="0" smtClean="0"/>
              <a:t>Choose Web App Folder (will add necessary files)</a:t>
            </a:r>
          </a:p>
          <a:p>
            <a:pPr lvl="1"/>
            <a:r>
              <a:rPr lang="en-US" dirty="0" smtClean="0"/>
              <a:t>Web Port: 80</a:t>
            </a:r>
          </a:p>
          <a:p>
            <a:pPr lvl="1"/>
            <a:r>
              <a:rPr lang="en-US" dirty="0" smtClean="0"/>
              <a:t>Extensions to execute through </a:t>
            </a:r>
            <a:r>
              <a:rPr lang="en-US" dirty="0" err="1" smtClean="0"/>
              <a:t>OpenBD</a:t>
            </a:r>
            <a:endParaRPr lang="en-US" dirty="0" smtClean="0"/>
          </a:p>
          <a:p>
            <a:pPr lvl="1"/>
            <a:r>
              <a:rPr lang="en-US" dirty="0" smtClean="0"/>
              <a:t>Options: enable Manual and Admin Console</a:t>
            </a:r>
          </a:p>
          <a:p>
            <a:pPr lvl="1"/>
            <a:r>
              <a:rPr lang="en-US" dirty="0" smtClean="0"/>
              <a:t>Standard Engine</a:t>
            </a:r>
          </a:p>
          <a:p>
            <a:r>
              <a:rPr lang="en-US" dirty="0" smtClean="0"/>
              <a:t>Click Start </a:t>
            </a:r>
            <a:r>
              <a:rPr lang="en-US" dirty="0" err="1" smtClean="0"/>
              <a:t>OpenBD</a:t>
            </a:r>
            <a:endParaRPr lang="en-US" dirty="0" smtClean="0"/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localhost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getrailo.org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 err="1" smtClean="0"/>
              <a:t>Railo</a:t>
            </a:r>
            <a:r>
              <a:rPr lang="en-US" dirty="0" smtClean="0"/>
              <a:t> Express for your OS and architecture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236669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`start</a:t>
            </a:r>
            <a:r>
              <a:rPr lang="en-US" dirty="0" smtClean="0"/>
              <a:t>`</a:t>
            </a:r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http://localhost:8888/</a:t>
            </a:r>
            <a:endParaRPr lang="en-US" dirty="0"/>
          </a:p>
          <a:p>
            <a:r>
              <a:rPr lang="en-US" dirty="0" smtClean="0"/>
              <a:t>Modify files in </a:t>
            </a:r>
            <a:r>
              <a:rPr lang="en-US" dirty="0" err="1" smtClean="0"/>
              <a:t>webroot</a:t>
            </a:r>
            <a:r>
              <a:rPr lang="en-US" dirty="0" smtClean="0"/>
              <a:t>/ instead of pointing to your own folder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Differs by engine</a:t>
            </a:r>
          </a:p>
          <a:p>
            <a:r>
              <a:rPr lang="en-US" dirty="0" smtClean="0"/>
              <a:t>Usually, lets you manage (at least):</a:t>
            </a:r>
          </a:p>
          <a:p>
            <a:pPr lvl="1"/>
            <a:r>
              <a:rPr lang="en-US" dirty="0" smtClean="0"/>
              <a:t>General Settings (security, caching, default values…)</a:t>
            </a:r>
          </a:p>
          <a:p>
            <a:pPr lvl="1"/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Debugging, </a:t>
            </a:r>
            <a:r>
              <a:rPr lang="en-US" dirty="0"/>
              <a:t>Logs</a:t>
            </a:r>
          </a:p>
          <a:p>
            <a:pPr lvl="1"/>
            <a:r>
              <a:rPr lang="en-US" dirty="0"/>
              <a:t>Scheduled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Custom tags, CFX tags</a:t>
            </a:r>
          </a:p>
          <a:p>
            <a:pPr lvl="1"/>
            <a:r>
              <a:rPr lang="en-US" dirty="0" smtClean="0"/>
              <a:t>E-mail, Fonts</a:t>
            </a:r>
          </a:p>
          <a:p>
            <a:pPr lvl="1"/>
            <a:r>
              <a:rPr lang="en-US" dirty="0" smtClean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37948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71167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CFM or CFC files</a:t>
            </a:r>
          </a:p>
          <a:p>
            <a:r>
              <a:rPr lang="en-US" dirty="0"/>
              <a:t>Designed to live amongst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Tag</a:t>
            </a:r>
            <a:r>
              <a:rPr lang="en-US" dirty="0"/>
              <a:t>-based, starting with “</a:t>
            </a:r>
            <a:r>
              <a:rPr lang="en-US" dirty="0" err="1"/>
              <a:t>cf</a:t>
            </a:r>
            <a:r>
              <a:rPr lang="en-US" dirty="0"/>
              <a:t>” (for example,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tags are self-closing, many have attributes, some perform processing within the tag</a:t>
            </a:r>
          </a:p>
          <a:p>
            <a:r>
              <a:rPr lang="en-US" dirty="0" smtClean="0"/>
              <a:t>Can create custom tags</a:t>
            </a:r>
          </a:p>
          <a:p>
            <a:r>
              <a:rPr lang="en-US" dirty="0" smtClean="0"/>
              <a:t>Comments: </a:t>
            </a:r>
            <a:r>
              <a:rPr lang="en-US" sz="2000" i="1" dirty="0" smtClean="0">
                <a:latin typeface="Courier New"/>
                <a:cs typeface="Courier New"/>
              </a:rPr>
              <a:t>&lt;!--- comment ---&gt;</a:t>
            </a:r>
            <a:endParaRPr lang="en-US" i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93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 smtClean="0"/>
              <a:t>type-less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String, number, date, </a:t>
            </a:r>
            <a:r>
              <a:rPr lang="en-US" dirty="0" err="1"/>
              <a:t>boolean</a:t>
            </a:r>
            <a:r>
              <a:rPr lang="en-US" dirty="0"/>
              <a:t>, structures,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Variables have scope</a:t>
            </a:r>
          </a:p>
          <a:p>
            <a:pPr lvl="1"/>
            <a:r>
              <a:rPr lang="en-US" dirty="0" smtClean="0"/>
              <a:t>Server, </a:t>
            </a:r>
            <a:r>
              <a:rPr lang="en-US" dirty="0" err="1" smtClean="0"/>
              <a:t>cgi</a:t>
            </a:r>
            <a:r>
              <a:rPr lang="en-US" dirty="0" smtClean="0"/>
              <a:t>, cookie, request, form, </a:t>
            </a:r>
            <a:r>
              <a:rPr lang="en-US" dirty="0" err="1" smtClean="0"/>
              <a:t>url</a:t>
            </a:r>
            <a:r>
              <a:rPr lang="en-US" dirty="0" smtClean="0"/>
              <a:t>, variables, local, arguments, attributes, application, client, session, </a:t>
            </a:r>
            <a:r>
              <a:rPr lang="en-US" dirty="0" err="1" smtClean="0"/>
              <a:t>cfthread</a:t>
            </a:r>
            <a:r>
              <a:rPr lang="en-US" dirty="0" smtClean="0"/>
              <a:t>, </a:t>
            </a:r>
            <a:r>
              <a:rPr lang="en-US" dirty="0" err="1" smtClean="0"/>
              <a:t>cffile</a:t>
            </a:r>
            <a:r>
              <a:rPr lang="en-US" dirty="0" smtClean="0"/>
              <a:t>, this, super, </a:t>
            </a:r>
            <a:r>
              <a:rPr lang="en-US" dirty="0" err="1" smtClean="0"/>
              <a:t>cfcatch</a:t>
            </a:r>
            <a:endParaRPr lang="en-US" dirty="0" smtClean="0"/>
          </a:p>
          <a:p>
            <a:r>
              <a:rPr lang="en-US" dirty="0" smtClean="0"/>
              <a:t>Reference variables [scope].[variable’s name] or [scope][‘variable’s name’]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message = “Hello, World!”&gt;</a:t>
            </a:r>
          </a:p>
        </p:txBody>
      </p:sp>
    </p:spTree>
    <p:extLst>
      <p:ext uri="{BB962C8B-B14F-4D97-AF65-F5344CB8AC3E}">
        <p14:creationId xmlns:p14="http://schemas.microsoft.com/office/powerpoint/2010/main" val="277267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CFML lives amongst HTML, so you tell it when to output</a:t>
            </a:r>
          </a:p>
          <a:p>
            <a:r>
              <a:rPr lang="en-US" dirty="0" smtClean="0"/>
              <a:t>Use #s to process CFML, with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cfoutput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Can put variables or function calls within #s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#</a:t>
            </a:r>
            <a:r>
              <a:rPr lang="en-US" sz="1900" dirty="0" err="1" smtClean="0">
                <a:latin typeface="Courier New"/>
                <a:cs typeface="Courier New"/>
              </a:rPr>
              <a:t>uCase</a:t>
            </a:r>
            <a:r>
              <a:rPr lang="en-US" sz="1900" dirty="0" smtClean="0">
                <a:latin typeface="Courier New"/>
                <a:cs typeface="Courier New"/>
              </a:rPr>
              <a:t>(message)# </a:t>
            </a:r>
            <a:r>
              <a:rPr lang="en-US" dirty="0" smtClean="0"/>
              <a:t>outputs the upper case of message</a:t>
            </a:r>
          </a:p>
          <a:p>
            <a:r>
              <a:rPr lang="en-US" dirty="0" smtClean="0"/>
              <a:t>Cannot put tags within #s</a:t>
            </a:r>
          </a:p>
          <a:p>
            <a:r>
              <a:rPr lang="en-US" dirty="0" smtClean="0"/>
              <a:t>Escape # with another #: </a:t>
            </a:r>
            <a:r>
              <a:rPr lang="en-US" sz="2200" dirty="0" smtClean="0">
                <a:latin typeface="Courier New"/>
                <a:cs typeface="Courier New"/>
              </a:rPr>
              <a:t>##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Need #s in attributes for tags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cfdump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var</a:t>
            </a:r>
            <a:r>
              <a:rPr lang="en-US" sz="1900" dirty="0" smtClean="0">
                <a:latin typeface="Courier New"/>
                <a:cs typeface="Courier New"/>
              </a:rPr>
              <a:t>=“#message#”&gt;</a:t>
            </a:r>
            <a:endParaRPr lang="en-US"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574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name=“Miles”&gt;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Number: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age = 28&gt;</a:t>
            </a:r>
          </a:p>
          <a:p>
            <a:r>
              <a:rPr lang="en-US" dirty="0" smtClean="0"/>
              <a:t>Boolean: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isPresenting</a:t>
            </a:r>
            <a:r>
              <a:rPr lang="en-US" sz="2000" dirty="0" smtClean="0">
                <a:latin typeface="Courier New"/>
                <a:cs typeface="Courier New"/>
              </a:rPr>
              <a:t> = true&gt;</a:t>
            </a:r>
          </a:p>
          <a:p>
            <a:r>
              <a:rPr lang="en-US" dirty="0" smtClean="0"/>
              <a:t>Date: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datePresenting</a:t>
            </a:r>
            <a:r>
              <a:rPr lang="en-US" sz="2000" dirty="0" smtClean="0">
                <a:latin typeface="Courier New"/>
                <a:cs typeface="Courier New"/>
              </a:rPr>
              <a:t> = Now()&gt;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cfparam</a:t>
            </a:r>
            <a:r>
              <a:rPr lang="en-US" sz="2000" dirty="0" smtClean="0">
                <a:latin typeface="Courier New"/>
                <a:cs typeface="Courier New"/>
              </a:rPr>
              <a:t> name=“name” default=“No Name”&gt;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&gt;#</a:t>
            </a:r>
            <a:r>
              <a:rPr lang="en-US" sz="2000" dirty="0" err="1" smtClean="0">
                <a:latin typeface="Courier New"/>
                <a:cs typeface="Courier New"/>
              </a:rPr>
              <a:t>simpleVariable</a:t>
            </a:r>
            <a:r>
              <a:rPr lang="en-US" sz="2000" dirty="0" smtClean="0">
                <a:latin typeface="Courier New"/>
                <a:cs typeface="Courier New"/>
              </a:rPr>
              <a:t>#&lt;/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278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-based, not 0-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Not typed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</a:t>
            </a:r>
            <a:r>
              <a:rPr lang="en-US" sz="2000" dirty="0" err="1">
                <a:latin typeface="Courier New"/>
                <a:cs typeface="Courier New"/>
              </a:rPr>
              <a:t>ArrayNew</a:t>
            </a:r>
            <a:r>
              <a:rPr lang="en-US" sz="2000" dirty="0">
                <a:latin typeface="Courier New"/>
                <a:cs typeface="Courier New"/>
              </a:rPr>
              <a:t>(1)&gt;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links[1] =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links[2] = “http://</a:t>
            </a:r>
            <a:r>
              <a:rPr lang="en-US" sz="2000" dirty="0" err="1">
                <a:latin typeface="Courier New"/>
                <a:cs typeface="Courier New"/>
              </a:rPr>
              <a:t>awayken.com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[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”, “http://</a:t>
            </a:r>
            <a:r>
              <a:rPr lang="en-US" sz="2000" dirty="0" err="1">
                <a:latin typeface="Courier New"/>
                <a:cs typeface="Courier New"/>
              </a:rPr>
              <a:t>awaken.com</a:t>
            </a:r>
            <a:r>
              <a:rPr lang="en-US" sz="2000" dirty="0">
                <a:latin typeface="Courier New"/>
                <a:cs typeface="Courier New"/>
              </a:rPr>
              <a:t>” ]&gt;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>
                <a:latin typeface="Courier New"/>
                <a:cs typeface="Courier New"/>
              </a:rPr>
              <a:t>&gt;#links[1]#&lt;/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69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/ value data (map, collection, etc.)</a:t>
            </a:r>
          </a:p>
          <a:p>
            <a:r>
              <a:rPr lang="en-US" dirty="0" smtClean="0"/>
              <a:t>Can reference with dot or bracket notation</a:t>
            </a:r>
          </a:p>
          <a:p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</a:t>
            </a:r>
            <a:r>
              <a:rPr lang="en-US" sz="2100" dirty="0" err="1" smtClean="0">
                <a:latin typeface="Courier New"/>
                <a:cs typeface="Courier New"/>
              </a:rPr>
              <a:t>StructNew</a:t>
            </a:r>
            <a:r>
              <a:rPr lang="en-US" sz="2100" dirty="0" smtClean="0">
                <a:latin typeface="Courier New"/>
                <a:cs typeface="Courier New"/>
              </a:rPr>
              <a:t>()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meta[“version”]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“1.5”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{ engine = 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”, version = “1.5” }&gt;</a:t>
            </a:r>
            <a:endParaRPr lang="en-US" sz="2100" dirty="0">
              <a:latin typeface="Courier New"/>
              <a:cs typeface="Courier New"/>
            </a:endParaRP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>
                <a:latin typeface="Courier New"/>
                <a:cs typeface="Courier New"/>
              </a:rPr>
              <a:t>&lt;/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&gt;#meta[“version”]#&lt;/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Check for existence before </a:t>
            </a:r>
            <a:r>
              <a:rPr lang="en-US" sz="2100" dirty="0" smtClean="0">
                <a:latin typeface="Courier New"/>
                <a:cs typeface="Courier New"/>
              </a:rPr>
              <a:t>using: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isDefined</a:t>
            </a:r>
            <a:r>
              <a:rPr lang="en-US" sz="2100" dirty="0" smtClean="0">
                <a:latin typeface="Courier New"/>
                <a:cs typeface="Courier New"/>
              </a:rPr>
              <a:t>(“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”)&gt;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StructKeyExists</a:t>
            </a:r>
            <a:r>
              <a:rPr lang="en-US" sz="2100" dirty="0" smtClean="0">
                <a:latin typeface="Courier New"/>
                <a:cs typeface="Courier New"/>
              </a:rPr>
              <a:t>(meta, “engine”)&gt;</a:t>
            </a:r>
            <a:endParaRPr lang="en-US" sz="2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88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&amp;=, /=, *=, %=</a:t>
            </a:r>
          </a:p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++, --, +, -, /, *</a:t>
            </a:r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% or MOD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! or NOT, OR, AND, XOR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EQ, NEQ, LT, LTE, GT, GTE, IS, IS NOT, CONTAINS</a:t>
            </a:r>
          </a:p>
          <a:p>
            <a:r>
              <a:rPr lang="en-US" dirty="0" smtClean="0"/>
              <a:t>This is not a complete list.</a:t>
            </a:r>
          </a:p>
        </p:txBody>
      </p:sp>
    </p:spTree>
    <p:extLst>
      <p:ext uri="{BB962C8B-B14F-4D97-AF65-F5344CB8AC3E}">
        <p14:creationId xmlns:p14="http://schemas.microsoft.com/office/powerpoint/2010/main" val="223341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3265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cfelseif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cfelse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6"/>
              </a:rPr>
              <a:t>cfswitch</a:t>
            </a:r>
            <a:r>
              <a:rPr lang="en-US" sz="2000" dirty="0" smtClean="0">
                <a:latin typeface="Courier New"/>
                <a:cs typeface="Courier New"/>
              </a:rPr>
              <a:t> expression=“VALUE”&gt;, &lt;</a:t>
            </a:r>
            <a:r>
              <a:rPr lang="en-US" sz="2000" dirty="0" err="1" smtClean="0">
                <a:latin typeface="Courier New"/>
                <a:cs typeface="Courier New"/>
                <a:hlinkClick r:id="rId7"/>
              </a:rPr>
              <a:t>cfcase</a:t>
            </a:r>
            <a:r>
              <a:rPr lang="en-US" sz="2000" dirty="0" smtClean="0">
                <a:latin typeface="Courier New"/>
                <a:cs typeface="Courier New"/>
              </a:rPr>
              <a:t> value=“VALUE</a:t>
            </a:r>
            <a:r>
              <a:rPr lang="en-US" sz="2000" dirty="0">
                <a:latin typeface="Courier New"/>
                <a:cs typeface="Courier New"/>
              </a:rPr>
              <a:t>”&gt;, &lt;</a:t>
            </a:r>
            <a:r>
              <a:rPr lang="en-US" sz="2000" dirty="0" err="1">
                <a:latin typeface="Courier New"/>
                <a:cs typeface="Courier New"/>
              </a:rPr>
              <a:t>cfcase</a:t>
            </a:r>
            <a:r>
              <a:rPr lang="en-US" sz="2000" dirty="0">
                <a:latin typeface="Courier New"/>
                <a:cs typeface="Courier New"/>
              </a:rPr>
              <a:t> value=“</a:t>
            </a:r>
            <a:r>
              <a:rPr lang="en-US" sz="2000" dirty="0" smtClean="0">
                <a:latin typeface="Courier New"/>
                <a:cs typeface="Courier New"/>
              </a:rPr>
              <a:t>VALUE1,VALUE2”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, &lt;</a:t>
            </a:r>
            <a:r>
              <a:rPr lang="en-US" sz="2000" dirty="0" err="1" smtClean="0">
                <a:latin typeface="Courier New"/>
                <a:cs typeface="Courier New"/>
                <a:hlinkClick r:id="rId8"/>
              </a:rPr>
              <a:t>cfdefaultcase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9"/>
              </a:rPr>
              <a:t>cftry</a:t>
            </a:r>
            <a:r>
              <a:rPr lang="en-US" sz="2000" dirty="0" smtClean="0">
                <a:latin typeface="Courier New"/>
                <a:cs typeface="Courier New"/>
              </a:rPr>
              <a:t>&gt;, &lt;</a:t>
            </a:r>
            <a:r>
              <a:rPr lang="en-US" sz="2000" dirty="0" err="1" smtClean="0">
                <a:latin typeface="Courier New"/>
                <a:cs typeface="Courier New"/>
                <a:hlinkClick r:id="rId10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 type=“TYPE”&gt;, &lt;</a:t>
            </a:r>
            <a:r>
              <a:rPr lang="en-US" sz="2000" dirty="0" err="1" smtClean="0">
                <a:latin typeface="Courier New"/>
                <a:cs typeface="Courier New"/>
                <a:hlinkClick r:id="rId11"/>
              </a:rPr>
              <a:t>cffinally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exposes a special </a:t>
            </a:r>
            <a:r>
              <a:rPr lang="en-US" dirty="0" err="1" smtClean="0"/>
              <a:t>cfcatch</a:t>
            </a:r>
            <a:r>
              <a:rPr lang="en-US" dirty="0" smtClean="0"/>
              <a:t> scope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12"/>
              </a:rPr>
              <a:t>cflocation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url</a:t>
            </a:r>
            <a:r>
              <a:rPr lang="en-US" sz="2000" dirty="0" smtClean="0">
                <a:latin typeface="Courier New"/>
                <a:cs typeface="Courier New"/>
              </a:rPr>
              <a:t>=“URL” </a:t>
            </a:r>
            <a:r>
              <a:rPr lang="en-US" sz="2000" dirty="0" err="1" smtClean="0">
                <a:latin typeface="Courier New"/>
                <a:cs typeface="Courier New"/>
              </a:rPr>
              <a:t>addtoken</a:t>
            </a:r>
            <a:r>
              <a:rPr lang="en-US" sz="2000" dirty="0" smtClean="0">
                <a:latin typeface="Courier New"/>
                <a:cs typeface="Courier New"/>
              </a:rPr>
              <a:t>=“BOOLEAN”&gt;</a:t>
            </a:r>
          </a:p>
          <a:p>
            <a:pPr lvl="1"/>
            <a:r>
              <a:rPr lang="en-US" dirty="0" err="1" smtClean="0"/>
              <a:t>addtoken</a:t>
            </a:r>
            <a:r>
              <a:rPr lang="en-US" dirty="0" smtClean="0"/>
              <a:t> = “true” adds session tokens to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cfloop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 smtClean="0"/>
              <a:t>Types of loops</a:t>
            </a:r>
          </a:p>
          <a:p>
            <a:pPr lvl="2"/>
            <a:r>
              <a:rPr lang="en-US" dirty="0" smtClean="0"/>
              <a:t>Numeric: from, </a:t>
            </a:r>
            <a:r>
              <a:rPr lang="en-US" dirty="0"/>
              <a:t>to, step, index</a:t>
            </a:r>
            <a:endParaRPr lang="en-US" dirty="0" smtClean="0"/>
          </a:p>
          <a:p>
            <a:pPr lvl="2"/>
            <a:r>
              <a:rPr lang="en-US" dirty="0" smtClean="0"/>
              <a:t>Condition: condition</a:t>
            </a:r>
          </a:p>
          <a:p>
            <a:pPr lvl="2"/>
            <a:r>
              <a:rPr lang="en-US" dirty="0" smtClean="0"/>
              <a:t>Array: array, index</a:t>
            </a:r>
          </a:p>
          <a:p>
            <a:pPr lvl="2"/>
            <a:r>
              <a:rPr lang="en-US" dirty="0" smtClean="0"/>
              <a:t>List: list, index, delimiters</a:t>
            </a:r>
          </a:p>
          <a:p>
            <a:pPr lvl="2"/>
            <a:r>
              <a:rPr lang="en-US" dirty="0" smtClean="0"/>
              <a:t>Collection: collection, item</a:t>
            </a:r>
          </a:p>
          <a:p>
            <a:pPr lvl="2"/>
            <a:r>
              <a:rPr lang="en-US" dirty="0" smtClean="0"/>
              <a:t>Query: query,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endrow</a:t>
            </a:r>
            <a:endParaRPr lang="en-US" dirty="0" smtClean="0"/>
          </a:p>
          <a:p>
            <a:pPr lvl="2"/>
            <a:r>
              <a:rPr lang="en-US" dirty="0"/>
              <a:t>File: file, index, </a:t>
            </a:r>
            <a:r>
              <a:rPr lang="en-US" dirty="0" smtClean="0"/>
              <a:t>characters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cfbreak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cfcontinue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592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cfdirectory</a:t>
            </a:r>
            <a:r>
              <a:rPr lang="en-US" sz="2000" dirty="0" smtClean="0">
                <a:latin typeface="Courier New"/>
                <a:cs typeface="Courier New"/>
              </a:rPr>
              <a:t> action=“ACTION” directory=“REAL PATH” name=“NAME”&gt;</a:t>
            </a:r>
          </a:p>
          <a:p>
            <a:pPr lvl="1"/>
            <a:r>
              <a:rPr lang="en-US" dirty="0" smtClean="0"/>
              <a:t>Actions: list, create, rename, delete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  <a:hlinkClick r:id="rId4"/>
              </a:rPr>
              <a:t>cfhttp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url</a:t>
            </a:r>
            <a:r>
              <a:rPr lang="en-US" sz="2200" dirty="0" smtClean="0">
                <a:latin typeface="Courier New"/>
                <a:cs typeface="Courier New"/>
              </a:rPr>
              <a:t>=“URL”&gt;, &lt;</a:t>
            </a:r>
            <a:r>
              <a:rPr lang="en-US" sz="2200" dirty="0" smtClean="0">
                <a:latin typeface="Courier New"/>
                <a:cs typeface="Courier New"/>
                <a:hlinkClick r:id="rId5"/>
              </a:rPr>
              <a:t>cfhttpparam</a:t>
            </a:r>
            <a:r>
              <a:rPr lang="en-US" sz="2200" dirty="0" smtClean="0">
                <a:latin typeface="Courier New"/>
                <a:cs typeface="Courier New"/>
              </a:rPr>
              <a:t> type=“TYPE” value=“VALUE” name=“NAME”&gt;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cfhttp</a:t>
            </a:r>
            <a:r>
              <a:rPr lang="en-US" dirty="0" smtClean="0"/>
              <a:t> scope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cfhttpparam</a:t>
            </a:r>
            <a:r>
              <a:rPr lang="en-US" sz="19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types are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formfield</a:t>
            </a:r>
            <a:r>
              <a:rPr lang="en-US" dirty="0"/>
              <a:t>, </a:t>
            </a:r>
            <a:r>
              <a:rPr lang="en-US" dirty="0" err="1"/>
              <a:t>cgi</a:t>
            </a:r>
            <a:r>
              <a:rPr lang="en-US" dirty="0"/>
              <a:t>, body, xml, header, cookie, file</a:t>
            </a:r>
            <a:endParaRPr lang="en-US" dirty="0" smtClean="0"/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smtClean="0">
                <a:latin typeface="Courier New"/>
                <a:cs typeface="Courier New"/>
                <a:hlinkClick r:id="rId6"/>
              </a:rPr>
              <a:t>cffile</a:t>
            </a:r>
            <a:r>
              <a:rPr lang="en-US" sz="2100" dirty="0" smtClean="0">
                <a:latin typeface="Courier New"/>
                <a:cs typeface="Courier New"/>
              </a:rPr>
              <a:t> action=“ACTION” file=“REAL PATH” variable=“NAME”&gt;</a:t>
            </a:r>
          </a:p>
          <a:p>
            <a:pPr lvl="1"/>
            <a:r>
              <a:rPr lang="en-US" dirty="0" smtClean="0"/>
              <a:t>Actions: read, </a:t>
            </a:r>
            <a:r>
              <a:rPr lang="en-US" dirty="0" err="1" smtClean="0"/>
              <a:t>readbinary</a:t>
            </a:r>
            <a:r>
              <a:rPr lang="en-US" dirty="0" smtClean="0"/>
              <a:t>, write, append, delete, rename, upload, copy, move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cffile</a:t>
            </a:r>
            <a:r>
              <a:rPr lang="en-US" dirty="0" smtClean="0"/>
              <a:t> scope (sometimes</a:t>
            </a:r>
            <a:r>
              <a:rPr lang="en-US" dirty="0" smtClean="0"/>
              <a:t>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7"/>
              </a:rPr>
              <a:t>cfhtmlhead</a:t>
            </a:r>
            <a:r>
              <a:rPr lang="en-US" sz="2300" dirty="0" smtClean="0">
                <a:latin typeface="Courier New"/>
                <a:cs typeface="Courier New"/>
              </a:rPr>
              <a:t> text=“TEXT”&gt;</a:t>
            </a:r>
          </a:p>
          <a:p>
            <a:pPr lvl="1"/>
            <a:r>
              <a:rPr lang="en-US" dirty="0" smtClean="0"/>
              <a:t>Text is any HTML you want inserted right before </a:t>
            </a:r>
            <a:r>
              <a:rPr lang="en-US" sz="2100" dirty="0" smtClean="0">
                <a:latin typeface="Courier New"/>
                <a:cs typeface="Courier New"/>
              </a:rPr>
              <a:t>&lt;/head&gt;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213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Datasources</a:t>
            </a:r>
            <a:r>
              <a:rPr lang="en-US" dirty="0" smtClean="0"/>
              <a:t> are setup in administrator (no connection strings)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3"/>
              </a:rPr>
              <a:t>cfquery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datasource</a:t>
            </a:r>
            <a:r>
              <a:rPr lang="en-US" sz="2300" dirty="0" smtClean="0">
                <a:latin typeface="Courier New"/>
                <a:cs typeface="Courier New"/>
              </a:rPr>
              <a:t>=“DSN” name=“NAME” </a:t>
            </a:r>
            <a:r>
              <a:rPr lang="en-US" sz="2300" dirty="0" err="1" smtClean="0">
                <a:latin typeface="Courier New"/>
                <a:cs typeface="Courier New"/>
              </a:rPr>
              <a:t>cachedwithin</a:t>
            </a:r>
            <a:r>
              <a:rPr lang="en-US" sz="2300" dirty="0" smtClean="0">
                <a:latin typeface="Courier New"/>
                <a:cs typeface="Courier New"/>
              </a:rPr>
              <a:t>=“TIME SPAN”&gt;</a:t>
            </a:r>
          </a:p>
          <a:p>
            <a:pPr lvl="1"/>
            <a:r>
              <a:rPr lang="en-US" dirty="0" smtClean="0"/>
              <a:t>Create a timespan using </a:t>
            </a:r>
            <a:r>
              <a:rPr lang="en-US" dirty="0" err="1" smtClean="0"/>
              <a:t>CreateTimespan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special query object called NAME</a:t>
            </a:r>
          </a:p>
          <a:p>
            <a:pPr lvl="1"/>
            <a:r>
              <a:rPr lang="en-US" dirty="0" smtClean="0"/>
              <a:t>Query has records, but also properties: </a:t>
            </a:r>
            <a:r>
              <a:rPr lang="en-US" dirty="0" err="1" smtClean="0"/>
              <a:t>RecordCount</a:t>
            </a:r>
            <a:r>
              <a:rPr lang="en-US" dirty="0" smtClean="0"/>
              <a:t>, </a:t>
            </a:r>
            <a:r>
              <a:rPr lang="en-US" dirty="0" err="1" smtClean="0"/>
              <a:t>CurrentRow</a:t>
            </a:r>
            <a:r>
              <a:rPr lang="en-US" dirty="0" smtClean="0"/>
              <a:t>, </a:t>
            </a:r>
            <a:r>
              <a:rPr lang="en-US" dirty="0" err="1" smtClean="0"/>
              <a:t>ColumnList</a:t>
            </a:r>
            <a:endParaRPr lang="en-US" dirty="0" smtClean="0"/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4"/>
              </a:rPr>
              <a:t>cfqueryparam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cfsqltype</a:t>
            </a:r>
            <a:r>
              <a:rPr lang="en-US" sz="2300" dirty="0" smtClean="0">
                <a:latin typeface="Courier New"/>
                <a:cs typeface="Courier New"/>
              </a:rPr>
              <a:t>=“SQL Type” value=“VAL”&gt;</a:t>
            </a:r>
          </a:p>
          <a:p>
            <a:pPr lvl="1"/>
            <a:r>
              <a:rPr lang="en-US" dirty="0" smtClean="0"/>
              <a:t>SQL Types are </a:t>
            </a:r>
            <a:r>
              <a:rPr lang="en-US" dirty="0" err="1" smtClean="0"/>
              <a:t>cf_sql</a:t>
            </a:r>
            <a:r>
              <a:rPr lang="en-US" dirty="0" smtClean="0"/>
              <a:t>_[Type] (e.g. </a:t>
            </a:r>
            <a:r>
              <a:rPr lang="en-US" dirty="0" err="1" smtClean="0"/>
              <a:t>cf_sql_varchar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a number of security and performance benefits</a:t>
            </a:r>
          </a:p>
          <a:p>
            <a:pPr lvl="1"/>
            <a:r>
              <a:rPr lang="en-US" dirty="0" smtClean="0"/>
              <a:t>#1 way to protect against SQL injections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err="1" smtClean="0">
                <a:latin typeface="Courier New"/>
                <a:cs typeface="Courier New"/>
                <a:hlinkClick r:id="rId5"/>
              </a:rPr>
              <a:t>cftransaction</a:t>
            </a:r>
            <a:r>
              <a:rPr lang="en-US" sz="2300" dirty="0" smtClean="0">
                <a:latin typeface="Courier New"/>
                <a:cs typeface="Courier New"/>
              </a:rPr>
              <a:t> action=“ACTION”&gt;</a:t>
            </a:r>
          </a:p>
          <a:p>
            <a:pPr lvl="1"/>
            <a:r>
              <a:rPr lang="en-US" dirty="0" smtClean="0"/>
              <a:t>Action can be: begin, commit, and rollback</a:t>
            </a:r>
          </a:p>
          <a:p>
            <a:pPr lvl="1"/>
            <a:r>
              <a:rPr lang="en-US" dirty="0" smtClean="0"/>
              <a:t>Allows SQL 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6821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ourier New"/>
                <a:cs typeface="Courier New"/>
              </a:rPr>
              <a:t>&lt;</a:t>
            </a:r>
            <a:r>
              <a:rPr lang="en-US" sz="4400" dirty="0" err="1" smtClean="0">
                <a:latin typeface="Courier New"/>
                <a:cs typeface="Courier New"/>
                <a:hlinkClick r:id="rId2"/>
              </a:rPr>
              <a:t>cfscript</a:t>
            </a:r>
            <a:r>
              <a:rPr lang="en-US" sz="4400" dirty="0" smtClean="0">
                <a:latin typeface="Courier New"/>
                <a:cs typeface="Courier New"/>
              </a:rPr>
              <a:t>&gt;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ECMA-style scripting language</a:t>
            </a:r>
          </a:p>
          <a:p>
            <a:r>
              <a:rPr lang="en-US" dirty="0" smtClean="0"/>
              <a:t>Removes dependency on tag-based markup</a:t>
            </a:r>
          </a:p>
          <a:p>
            <a:r>
              <a:rPr lang="en-US" dirty="0" smtClean="0"/>
              <a:t>Feels “more at home” or “cleaner” for some developers</a:t>
            </a:r>
          </a:p>
          <a:p>
            <a:r>
              <a:rPr lang="en-US" dirty="0" smtClean="0"/>
              <a:t>Can be used amongst tag-based CFML</a:t>
            </a:r>
          </a:p>
          <a:p>
            <a:r>
              <a:rPr lang="en-US" dirty="0" smtClean="0">
                <a:hlinkClick r:id="rId3"/>
              </a:rPr>
              <a:t>Learn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Rausch</a:t>
            </a:r>
            <a:endParaRPr lang="en-US" dirty="0" smtClean="0"/>
          </a:p>
          <a:p>
            <a:r>
              <a:rPr lang="en-US" dirty="0" smtClean="0"/>
              <a:t>Of Miles Rausch: </a:t>
            </a:r>
            <a:r>
              <a:rPr lang="en-US" dirty="0" smtClean="0">
                <a:hlinkClick r:id="rId5"/>
              </a:rPr>
              <a:t>http://milesrausch.com</a:t>
            </a:r>
            <a:endParaRPr lang="en-US" dirty="0" smtClean="0"/>
          </a:p>
          <a:p>
            <a:r>
              <a:rPr lang="en-US" dirty="0" err="1" smtClean="0"/>
              <a:t>Awayken.com</a:t>
            </a:r>
            <a:r>
              <a:rPr lang="en-US" dirty="0" smtClean="0"/>
              <a:t>; </a:t>
            </a:r>
            <a:r>
              <a:rPr lang="en-US" dirty="0" smtClean="0">
                <a:hlinkClick r:id="rId6"/>
              </a:rPr>
              <a:t>http://awayken.com/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7"/>
              </a:rPr>
              <a:t>https://github.com/awayken/2011sdcodecamp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basic types: </a:t>
            </a:r>
            <a:r>
              <a:rPr lang="en-US" dirty="0" smtClean="0">
                <a:hlinkClick r:id="rId3"/>
              </a:rPr>
              <a:t>core</a:t>
            </a:r>
            <a:r>
              <a:rPr lang="en-US" dirty="0" smtClean="0"/>
              <a:t> (built-in) and user-defined (UDF)</a:t>
            </a:r>
          </a:p>
          <a:p>
            <a:r>
              <a:rPr lang="en-US" dirty="0" smtClean="0"/>
              <a:t>Can define custom using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…&gt; </a:t>
            </a:r>
            <a:r>
              <a:rPr lang="en-US" dirty="0" smtClean="0"/>
              <a:t>or CFCs</a:t>
            </a:r>
          </a:p>
          <a:p>
            <a:r>
              <a:rPr lang="en-US" dirty="0" smtClean="0"/>
              <a:t>Might return a value, output something, or both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(“Miles”,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(name = “Miles”, age =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argumentcollection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argsStruct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579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a ton</a:t>
            </a:r>
            <a:endParaRPr lang="en-US" dirty="0" smtClean="0"/>
          </a:p>
          <a:p>
            <a:r>
              <a:rPr lang="en-US" dirty="0" smtClean="0"/>
              <a:t>Some replicate tag functionality</a:t>
            </a:r>
          </a:p>
          <a:p>
            <a:pPr lvl="1"/>
            <a:r>
              <a:rPr lang="en-US" dirty="0" err="1" smtClean="0">
                <a:hlinkClick r:id="rId3"/>
              </a:rPr>
              <a:t>WriteOutput</a:t>
            </a:r>
            <a:r>
              <a:rPr lang="en-US" dirty="0" smtClean="0"/>
              <a:t>(), </a:t>
            </a:r>
            <a:r>
              <a:rPr lang="en-US" dirty="0" err="1" smtClean="0">
                <a:hlinkClick r:id="rId4"/>
              </a:rPr>
              <a:t>WriteDump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 stand alone</a:t>
            </a:r>
          </a:p>
          <a:p>
            <a:pPr lvl="1"/>
            <a:r>
              <a:rPr lang="en-US" dirty="0" smtClean="0">
                <a:hlinkClick r:id="rId5"/>
              </a:rPr>
              <a:t>URLEncodedFormat</a:t>
            </a:r>
            <a:r>
              <a:rPr lang="en-US" dirty="0" smtClean="0"/>
              <a:t>(), </a:t>
            </a:r>
            <a:r>
              <a:rPr lang="en-US" dirty="0" smtClean="0">
                <a:hlinkClick r:id="rId6"/>
              </a:rPr>
              <a:t>Hash</a:t>
            </a:r>
            <a:r>
              <a:rPr lang="en-US" dirty="0" smtClean="0"/>
              <a:t>(), </a:t>
            </a:r>
            <a:r>
              <a:rPr lang="en-US" dirty="0" smtClean="0">
                <a:hlinkClick r:id="rId7"/>
              </a:rPr>
              <a:t>CreateTimespan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Usually return value and doesn’t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6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name=“NAME” access=“ACCESS” </a:t>
            </a:r>
            <a:r>
              <a:rPr lang="en-US" sz="2000" dirty="0" err="1" smtClean="0">
                <a:latin typeface="Courier New"/>
                <a:cs typeface="Courier New"/>
              </a:rPr>
              <a:t>returntype</a:t>
            </a:r>
            <a:r>
              <a:rPr lang="en-US" sz="2000" dirty="0" smtClean="0">
                <a:latin typeface="Courier New"/>
                <a:cs typeface="Courier New"/>
              </a:rPr>
              <a:t>=“VARIABLE TYPE”&gt;</a:t>
            </a:r>
          </a:p>
          <a:p>
            <a:pPr lvl="1"/>
            <a:r>
              <a:rPr lang="en-US" sz="2000" dirty="0" smtClean="0"/>
              <a:t>Access: public, private, package, remote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3"/>
              </a:rPr>
              <a:t>cfargument</a:t>
            </a:r>
            <a:r>
              <a:rPr lang="en-US" sz="2000" dirty="0">
                <a:latin typeface="Courier New"/>
                <a:cs typeface="Courier New"/>
              </a:rPr>
              <a:t> name=“NAME” required=“BOOLEAN” type=“VARIABLE TYPE” default=“VALUE”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/>
              <a:t>Exposes a special arguments </a:t>
            </a:r>
            <a:r>
              <a:rPr lang="en-US" sz="2000" dirty="0" smtClean="0"/>
              <a:t>scope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4"/>
              </a:rPr>
              <a:t>cfreturn</a:t>
            </a:r>
            <a:r>
              <a:rPr lang="en-US" sz="2000" dirty="0">
                <a:latin typeface="Courier New"/>
                <a:cs typeface="Courier New"/>
              </a:rPr>
              <a:t> VAL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cs typeface="Courier New"/>
              </a:rPr>
              <a:t>VAL should match “</a:t>
            </a:r>
            <a:r>
              <a:rPr lang="en-US" sz="2000" dirty="0" err="1" smtClean="0">
                <a:cs typeface="Courier New"/>
              </a:rPr>
              <a:t>returntype</a:t>
            </a:r>
            <a:r>
              <a:rPr lang="en-US" sz="2000" dirty="0" smtClean="0">
                <a:cs typeface="Courier New"/>
              </a:rPr>
              <a:t>”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8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24515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cfinclude</a:t>
            </a:r>
            <a:r>
              <a:rPr lang="en-US" dirty="0" smtClean="0"/>
              <a:t> template=“REAL PATH”&gt;</a:t>
            </a:r>
          </a:p>
          <a:p>
            <a:pPr lvl="1"/>
            <a:r>
              <a:rPr lang="en-US" dirty="0" smtClean="0"/>
              <a:t>Executes the template into your page</a:t>
            </a:r>
          </a:p>
          <a:p>
            <a:r>
              <a:rPr lang="en-US" dirty="0" smtClean="0"/>
              <a:t>Custom Tags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cf_mycustomtag</a:t>
            </a:r>
            <a:r>
              <a:rPr lang="en-US" dirty="0" smtClean="0"/>
              <a:t> ...&gt;</a:t>
            </a:r>
          </a:p>
          <a:p>
            <a:pPr lvl="1"/>
            <a:r>
              <a:rPr lang="en-US" dirty="0" smtClean="0"/>
              <a:t>Must drop custom tag into custom tags folder</a:t>
            </a:r>
          </a:p>
          <a:p>
            <a:r>
              <a:rPr lang="en-US" dirty="0" smtClean="0"/>
              <a:t>UDFs</a:t>
            </a:r>
          </a:p>
          <a:p>
            <a:r>
              <a:rPr lang="en-US" dirty="0" smtClean="0"/>
              <a:t>ColdFusion Components (CFCs)</a:t>
            </a:r>
          </a:p>
          <a:p>
            <a:pPr lvl="1"/>
            <a:r>
              <a:rPr lang="en-US" dirty="0" smtClean="0"/>
              <a:t>Can be collection of UDFs or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4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 output=“BOOLEAN” </a:t>
            </a:r>
            <a:r>
              <a:rPr lang="en-US" sz="2000" dirty="0" err="1" smtClean="0">
                <a:latin typeface="Courier New"/>
                <a:cs typeface="Courier New"/>
              </a:rPr>
              <a:t>displayname</a:t>
            </a:r>
            <a:r>
              <a:rPr lang="en-US" sz="2000" dirty="0" smtClean="0">
                <a:latin typeface="Courier New"/>
                <a:cs typeface="Courier New"/>
              </a:rPr>
              <a:t>=“NAME” hint=“STRING” extends=“COMPONENT”&gt;</a:t>
            </a:r>
          </a:p>
          <a:p>
            <a:pPr lvl="1"/>
            <a:r>
              <a:rPr lang="en-US" dirty="0" smtClean="0"/>
              <a:t>Wraps your CFC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ags are optional, most for documentation</a:t>
            </a:r>
          </a:p>
          <a:p>
            <a:r>
              <a:rPr lang="en-US" dirty="0" smtClean="0"/>
              <a:t>Define functions with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Code between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and first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acts as “</a:t>
            </a:r>
            <a:r>
              <a:rPr lang="en-US" dirty="0" err="1" smtClean="0"/>
              <a:t>init</a:t>
            </a:r>
            <a:r>
              <a:rPr lang="en-US" dirty="0" smtClean="0"/>
              <a:t>()”</a:t>
            </a:r>
          </a:p>
          <a:p>
            <a:r>
              <a:rPr lang="en-US" dirty="0" smtClean="0"/>
              <a:t>Getters / Setters not automatically created</a:t>
            </a:r>
          </a:p>
          <a:p>
            <a:r>
              <a:rPr lang="en-US" dirty="0" smtClean="0"/>
              <a:t>Instantiated using </a:t>
            </a:r>
            <a:r>
              <a:rPr lang="en-US" dirty="0" err="1" smtClean="0">
                <a:hlinkClick r:id="rId4"/>
              </a:rPr>
              <a:t>CreateObject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65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CFC’s global scope</a:t>
            </a:r>
          </a:p>
          <a:p>
            <a:pPr lvl="1"/>
            <a:r>
              <a:rPr lang="en-US" dirty="0" smtClean="0"/>
              <a:t>Public when added as </a:t>
            </a:r>
            <a:r>
              <a:rPr lang="en-US" dirty="0" err="1" smtClean="0"/>
              <a:t>this.VARIABLE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CFC’s private scope</a:t>
            </a:r>
          </a:p>
          <a:p>
            <a:r>
              <a:rPr lang="en-US" dirty="0" err="1" smtClean="0"/>
              <a:t>var’d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Function’s local scope	</a:t>
            </a:r>
          </a:p>
        </p:txBody>
      </p:sp>
    </p:spTree>
    <p:extLst>
      <p:ext uri="{BB962C8B-B14F-4D97-AF65-F5344CB8AC3E}">
        <p14:creationId xmlns:p14="http://schemas.microsoft.com/office/powerpoint/2010/main" val="741162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19945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Application.cfc</a:t>
            </a:r>
            <a:r>
              <a:rPr lang="en-US" dirty="0" smtClean="0"/>
              <a:t> or </a:t>
            </a:r>
            <a:r>
              <a:rPr lang="en-US" dirty="0" err="1" smtClean="0"/>
              <a:t>Application.cfm</a:t>
            </a:r>
            <a:r>
              <a:rPr lang="en-US" dirty="0" smtClean="0"/>
              <a:t> creates an application</a:t>
            </a:r>
          </a:p>
          <a:p>
            <a:r>
              <a:rPr lang="en-US" dirty="0" smtClean="0"/>
              <a:t>Has special properties</a:t>
            </a:r>
          </a:p>
          <a:p>
            <a:pPr lvl="1"/>
            <a:r>
              <a:rPr lang="en-US" dirty="0" err="1" smtClean="0"/>
              <a:t>this.name</a:t>
            </a:r>
            <a:r>
              <a:rPr lang="en-US" dirty="0" smtClean="0"/>
              <a:t>, </a:t>
            </a:r>
            <a:r>
              <a:rPr lang="en-US" dirty="0" err="1" smtClean="0"/>
              <a:t>this.scriptprotect</a:t>
            </a:r>
            <a:r>
              <a:rPr lang="en-US" dirty="0" smtClean="0"/>
              <a:t>, </a:t>
            </a:r>
            <a:r>
              <a:rPr lang="en-US" dirty="0" err="1" smtClean="0"/>
              <a:t>this.applicationtimeout</a:t>
            </a:r>
            <a:r>
              <a:rPr lang="en-US" dirty="0" smtClean="0"/>
              <a:t>, </a:t>
            </a:r>
            <a:r>
              <a:rPr lang="en-US" dirty="0" err="1" smtClean="0"/>
              <a:t>this.sessionmanagement</a:t>
            </a:r>
            <a:r>
              <a:rPr lang="en-US" dirty="0" smtClean="0"/>
              <a:t>, </a:t>
            </a:r>
            <a:r>
              <a:rPr lang="en-US" dirty="0" err="1" smtClean="0"/>
              <a:t>this.sessiontimeout</a:t>
            </a:r>
            <a:endParaRPr lang="en-US" dirty="0" smtClean="0"/>
          </a:p>
          <a:p>
            <a:r>
              <a:rPr lang="en-US" dirty="0" smtClean="0"/>
              <a:t>Has normal properties: </a:t>
            </a:r>
            <a:r>
              <a:rPr lang="en-US" dirty="0" err="1" smtClean="0"/>
              <a:t>application.NAME</a:t>
            </a:r>
            <a:endParaRPr lang="en-US" dirty="0" smtClean="0"/>
          </a:p>
          <a:p>
            <a:r>
              <a:rPr lang="en-US" dirty="0" smtClean="0"/>
              <a:t>Has special methods</a:t>
            </a:r>
          </a:p>
          <a:p>
            <a:pPr lvl="1"/>
            <a:r>
              <a:rPr lang="en-US" dirty="0" err="1" smtClean="0"/>
              <a:t>onApplicationStart</a:t>
            </a:r>
            <a:r>
              <a:rPr lang="en-US" dirty="0" smtClean="0"/>
              <a:t>() / </a:t>
            </a:r>
            <a:r>
              <a:rPr lang="en-US" dirty="0" err="1" smtClean="0"/>
              <a:t>onApplicationEnd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onSessionStart</a:t>
            </a:r>
            <a:r>
              <a:rPr lang="en-US" dirty="0" smtClean="0"/>
              <a:t>() / </a:t>
            </a:r>
            <a:r>
              <a:rPr lang="en-US" dirty="0" err="1" smtClean="0"/>
              <a:t>onSessionEnd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onRequest</a:t>
            </a:r>
            <a:r>
              <a:rPr lang="en-US" dirty="0" smtClean="0"/>
              <a:t>() / </a:t>
            </a:r>
            <a:r>
              <a:rPr lang="en-US" dirty="0" err="1" smtClean="0"/>
              <a:t>onRequestStart</a:t>
            </a:r>
            <a:r>
              <a:rPr lang="en-US" dirty="0" smtClean="0"/>
              <a:t>() / </a:t>
            </a:r>
            <a:r>
              <a:rPr lang="en-US" dirty="0" err="1" smtClean="0"/>
              <a:t>onRequestEnd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onError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onMissingTemplate</a:t>
            </a:r>
            <a:r>
              <a:rPr lang="en-US" dirty="0" smtClean="0"/>
              <a:t>() / </a:t>
            </a:r>
            <a:r>
              <a:rPr lang="en-US" dirty="0" err="1" smtClean="0"/>
              <a:t>onMissingMethod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94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7245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pic>
        <p:nvPicPr>
          <p:cNvPr id="4" name="Content Placeholder 3" descr="tag-index.in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1029</TotalTime>
  <Words>2052</Words>
  <Application>Microsoft Macintosh PowerPoint</Application>
  <PresentationFormat>On-screen Show (4:3)</PresentationFormat>
  <Paragraphs>295</Paragraphs>
  <Slides>39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Breeze</vt:lpstr>
      <vt:lpstr>Open Source ColdFusion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  <vt:lpstr>Install OpenBD Desktop</vt:lpstr>
      <vt:lpstr>Run OpenBD Desktop</vt:lpstr>
      <vt:lpstr>Install Railo Express</vt:lpstr>
      <vt:lpstr>Run Railo Express</vt:lpstr>
      <vt:lpstr>Administrator</vt:lpstr>
      <vt:lpstr>Demo 01</vt:lpstr>
      <vt:lpstr>Basic CFML - syntax</vt:lpstr>
      <vt:lpstr>Basic CFML - variables</vt:lpstr>
      <vt:lpstr>Basic CFML - output</vt:lpstr>
      <vt:lpstr>Using Variables</vt:lpstr>
      <vt:lpstr>Using Variables - Arrays</vt:lpstr>
      <vt:lpstr>Using Variables - Structures</vt:lpstr>
      <vt:lpstr>Operators</vt:lpstr>
      <vt:lpstr>Demo 02</vt:lpstr>
      <vt:lpstr>Control</vt:lpstr>
      <vt:lpstr>Iterations</vt:lpstr>
      <vt:lpstr>Content</vt:lpstr>
      <vt:lpstr>Database Content</vt:lpstr>
      <vt:lpstr>Demo 03</vt:lpstr>
      <vt:lpstr>&lt;cfscript&gt;</vt:lpstr>
      <vt:lpstr>Functions</vt:lpstr>
      <vt:lpstr>Core Functions</vt:lpstr>
      <vt:lpstr>UDFs</vt:lpstr>
      <vt:lpstr>Demo 04</vt:lpstr>
      <vt:lpstr>Modularity</vt:lpstr>
      <vt:lpstr>CFC Syntax</vt:lpstr>
      <vt:lpstr>CFC Variable Scope</vt:lpstr>
      <vt:lpstr>Demo 05</vt:lpstr>
      <vt:lpstr>Applications</vt:lpstr>
      <vt:lpstr>Demo 06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codecamp</cp:lastModifiedBy>
  <cp:revision>98</cp:revision>
  <dcterms:created xsi:type="dcterms:W3CDTF">2011-10-30T18:39:58Z</dcterms:created>
  <dcterms:modified xsi:type="dcterms:W3CDTF">2011-11-05T07:13:42Z</dcterms:modified>
</cp:coreProperties>
</file>