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0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83" r:id="rId13"/>
    <p:sldId id="284" r:id="rId14"/>
    <p:sldId id="289" r:id="rId15"/>
    <p:sldId id="276" r:id="rId16"/>
    <p:sldId id="269" r:id="rId17"/>
    <p:sldId id="267" r:id="rId18"/>
    <p:sldId id="268" r:id="rId19"/>
    <p:sldId id="271" r:id="rId20"/>
    <p:sldId id="272" r:id="rId21"/>
    <p:sldId id="273" r:id="rId22"/>
    <p:sldId id="274" r:id="rId23"/>
    <p:sldId id="275" r:id="rId24"/>
    <p:sldId id="278" r:id="rId25"/>
    <p:sldId id="279" r:id="rId26"/>
    <p:sldId id="280" r:id="rId27"/>
    <p:sldId id="285" r:id="rId28"/>
    <p:sldId id="282" r:id="rId29"/>
    <p:sldId id="286" r:id="rId30"/>
    <p:sldId id="270" r:id="rId31"/>
    <p:sldId id="290" r:id="rId32"/>
    <p:sldId id="288" r:id="rId33"/>
    <p:sldId id="287" r:id="rId34"/>
    <p:sldId id="27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28" autoAdjust="0"/>
  </p:normalViewPr>
  <p:slideViewPr>
    <p:cSldViewPr snapToGrid="0" snapToObjects="1">
      <p:cViewPr varScale="1">
        <p:scale>
          <a:sx n="67" d="100"/>
          <a:sy n="67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E52E7-1768-1242-A166-3ECCD64BD606}" type="datetimeFigureOut">
              <a:rPr lang="en-US" smtClean="0"/>
              <a:t>11/5/11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137AF-EBFE-664E-840A-10B32900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8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" TargetMode="External"/><Relationship Id="rId4" Type="http://schemas.openxmlformats.org/officeDocument/2006/relationships/hyperlink" Target="http://www.getrailo.org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exquisitur</a:t>
            </a:r>
            <a:r>
              <a:rPr lang="en-US" dirty="0" smtClean="0"/>
              <a:t>/2551730203/sizes/l/in/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8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the Mr. Octopus</a:t>
            </a:r>
            <a:r>
              <a:rPr lang="en-US" baseline="0" dirty="0" smtClean="0"/>
              <a:t> </a:t>
            </a:r>
            <a:r>
              <a:rPr lang="en-US" dirty="0" smtClean="0"/>
              <a:t>website.</a:t>
            </a:r>
          </a:p>
          <a:p>
            <a:r>
              <a:rPr lang="en-US" dirty="0" smtClean="0"/>
              <a:t>Show http://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  <a:r>
              <a:rPr lang="en-US" dirty="0" err="1" smtClean="0"/>
              <a:t>bluedragon</a:t>
            </a:r>
            <a:r>
              <a:rPr lang="en-US" dirty="0" smtClean="0"/>
              <a:t>/administrator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9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language_scopes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3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/manual/?/tag/CFPARAM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82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22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6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97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/manual/?/tag/category/control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0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9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/manual/?/tag/category/file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70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8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4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1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/94715288/</a:t>
            </a:r>
          </a:p>
          <a:p>
            <a:endParaRPr lang="en-US" dirty="0" smtClean="0"/>
          </a:p>
          <a:p>
            <a:r>
              <a:rPr lang="en-US" dirty="0" smtClean="0"/>
              <a:t>Got a double major in CS and Math, but don’t ask me math.</a:t>
            </a:r>
          </a:p>
          <a:p>
            <a:r>
              <a:rPr lang="en-US" dirty="0" smtClean="0"/>
              <a:t>I met and fell</a:t>
            </a:r>
            <a:r>
              <a:rPr lang="en-US" baseline="0" dirty="0" smtClean="0"/>
              <a:t> in love with my now wife.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6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awayken.com</a:t>
            </a:r>
            <a:r>
              <a:rPr lang="en-US" dirty="0" smtClean="0"/>
              <a:t>/about/sepia/index2.html</a:t>
            </a:r>
          </a:p>
          <a:p>
            <a:endParaRPr lang="en-US" dirty="0" smtClean="0"/>
          </a:p>
          <a:p>
            <a:r>
              <a:rPr lang="en-US" dirty="0" smtClean="0"/>
              <a:t>I also met and fell</a:t>
            </a:r>
            <a:r>
              <a:rPr lang="en-US" baseline="0" dirty="0" smtClean="0"/>
              <a:t> in love with the web.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/3839025892/sizes/l/in/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That enabled me to get</a:t>
            </a:r>
            <a:r>
              <a:rPr lang="en-US" baseline="0" dirty="0" smtClean="0"/>
              <a:t> a job at L&amp;S, where I do web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stevenerat</a:t>
            </a:r>
            <a:r>
              <a:rPr lang="en-US" dirty="0" smtClean="0"/>
              <a:t>/1462403613/sizes/o/in/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rapid application development platform invented in 1995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Bought by Adobe in 2005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server and markup language, CFML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and closed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johnmcnab</a:t>
            </a:r>
            <a:r>
              <a:rPr lang="en-US" dirty="0" smtClean="0"/>
              <a:t>/4248698746/sizes/o/in/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skitch.com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awayken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/gf9yy/tag-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index.inc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ColdFusion Markup Language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Tag-based or ECMA-like syntax within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Extensible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CustomTags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CFCs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CFML Advisory Committee (defunct)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BlueDragon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http://openbd.org/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http://www.getrailo.org/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  <a:r>
              <a:rPr lang="en-US" dirty="0" err="1" smtClean="0"/>
              <a:t>bluedragon</a:t>
            </a:r>
            <a:r>
              <a:rPr lang="en-US" dirty="0" smtClean="0"/>
              <a:t>/administrator/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8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92" r:id="rId2"/>
    <p:sldLayoutId id="2147484493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499" r:id="rId9"/>
    <p:sldLayoutId id="2147484500" r:id="rId10"/>
    <p:sldLayoutId id="2147484501" r:id="rId11"/>
    <p:sldLayoutId id="214748450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download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trailo.org/index.cfm/download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hyperlink" Target="http://openbd.org/manual/?/tag/CFFINALLY" TargetMode="External"/><Relationship Id="rId12" Type="http://schemas.openxmlformats.org/officeDocument/2006/relationships/hyperlink" Target="http://openbd.org/manual/?/tag/CFLOC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openbd.org/manual/?/tag/CFIF" TargetMode="External"/><Relationship Id="rId4" Type="http://schemas.openxmlformats.org/officeDocument/2006/relationships/hyperlink" Target="http://openbd.org/manual/?/tag/CFELSEIF" TargetMode="External"/><Relationship Id="rId5" Type="http://schemas.openxmlformats.org/officeDocument/2006/relationships/hyperlink" Target="http://openbd.org/manual/?/tag/CFELSE" TargetMode="External"/><Relationship Id="rId6" Type="http://schemas.openxmlformats.org/officeDocument/2006/relationships/hyperlink" Target="http://openbd.org/manual/?/tag/CFSWITCH" TargetMode="External"/><Relationship Id="rId7" Type="http://schemas.openxmlformats.org/officeDocument/2006/relationships/hyperlink" Target="http://openbd.org/manual/?/tag/CFCASE" TargetMode="External"/><Relationship Id="rId8" Type="http://schemas.openxmlformats.org/officeDocument/2006/relationships/hyperlink" Target="http://openbd.org/manual/?/tag/CFDEFAULTCASE" TargetMode="External"/><Relationship Id="rId9" Type="http://schemas.openxmlformats.org/officeDocument/2006/relationships/hyperlink" Target="http://openbd.org/manual/?/tag/CFTRY" TargetMode="External"/><Relationship Id="rId10" Type="http://schemas.openxmlformats.org/officeDocument/2006/relationships/hyperlink" Target="http://openbd.org/manual/?/tag/CFCATCH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LOOP" TargetMode="External"/><Relationship Id="rId4" Type="http://schemas.openxmlformats.org/officeDocument/2006/relationships/hyperlink" Target="http://openbd.org/manual/?/tag/CFBREAK" TargetMode="External"/><Relationship Id="rId5" Type="http://schemas.openxmlformats.org/officeDocument/2006/relationships/hyperlink" Target="http://openbd.org/manual/?/tag/CFCONTINU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DIRECTORY" TargetMode="External"/><Relationship Id="rId4" Type="http://schemas.openxmlformats.org/officeDocument/2006/relationships/hyperlink" Target="http://openbd.org/manual/?/tag/CFHTTP" TargetMode="External"/><Relationship Id="rId5" Type="http://schemas.openxmlformats.org/officeDocument/2006/relationships/hyperlink" Target="http://openbd.org/manual/?/tag/CFHTTPPARAM" TargetMode="External"/><Relationship Id="rId6" Type="http://schemas.openxmlformats.org/officeDocument/2006/relationships/hyperlink" Target="http://openbd.org/manual/?/tag/CFFI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QUERY" TargetMode="External"/><Relationship Id="rId4" Type="http://schemas.openxmlformats.org/officeDocument/2006/relationships/hyperlink" Target="http://openbd.org/manual/?/tag/CFQUERYPARAM" TargetMode="External"/><Relationship Id="rId5" Type="http://schemas.openxmlformats.org/officeDocument/2006/relationships/hyperlink" Target="http://openbd.org/manual/?/tag/CFTRANSA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tag/CFSCRIPT" TargetMode="External"/><Relationship Id="rId3" Type="http://schemas.openxmlformats.org/officeDocument/2006/relationships/hyperlink" Target="http://openbd.org/manual/?/cfscri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awayken" TargetMode="External"/><Relationship Id="rId4" Type="http://schemas.openxmlformats.org/officeDocument/2006/relationships/hyperlink" Target="https://plus.google.com/109459797052032736742/" TargetMode="External"/><Relationship Id="rId5" Type="http://schemas.openxmlformats.org/officeDocument/2006/relationships/hyperlink" Target="http://milesrausch.com" TargetMode="External"/><Relationship Id="rId6" Type="http://schemas.openxmlformats.org/officeDocument/2006/relationships/hyperlink" Target="http://awayken.com/" TargetMode="External"/><Relationship Id="rId7" Type="http://schemas.openxmlformats.org/officeDocument/2006/relationships/hyperlink" Target="https://github.com/awayken/2011sdcodecam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openbd.org/manual/?/func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function/writeoutput" TargetMode="External"/><Relationship Id="rId4" Type="http://schemas.openxmlformats.org/officeDocument/2006/relationships/hyperlink" Target="http://openbd.org/manual/?/function/writedump" TargetMode="External"/><Relationship Id="rId5" Type="http://schemas.openxmlformats.org/officeDocument/2006/relationships/hyperlink" Target="http://openbd.org/manual/?/function/urlencodedformat" TargetMode="External"/><Relationship Id="rId6" Type="http://schemas.openxmlformats.org/officeDocument/2006/relationships/hyperlink" Target="http://openbd.org/manual/?/function/hash" TargetMode="External"/><Relationship Id="rId7" Type="http://schemas.openxmlformats.org/officeDocument/2006/relationships/hyperlink" Target="http://openbd.org/manual/?/function/createtimespa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func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ARGUMENT" TargetMode="External"/><Relationship Id="rId4" Type="http://schemas.openxmlformats.org/officeDocument/2006/relationships/hyperlink" Target="http://openbd.org/manual/?/tag/CFRETUR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tag/CFFUNCTIO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ColdFusion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Basic to Badass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>
                <a:hlinkClick r:id="rId2"/>
              </a:rPr>
              <a:t>openbd.org</a:t>
            </a:r>
            <a:r>
              <a:rPr lang="en-US" dirty="0" smtClean="0">
                <a:hlinkClick r:id="rId2"/>
              </a:rPr>
              <a:t>/download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</a:p>
          <a:p>
            <a:r>
              <a:rPr lang="en-US" dirty="0" smtClean="0"/>
              <a:t>Click Download</a:t>
            </a:r>
          </a:p>
          <a:p>
            <a:r>
              <a:rPr lang="en-US" dirty="0" smtClean="0"/>
              <a:t>Unzip</a:t>
            </a:r>
          </a:p>
        </p:txBody>
      </p:sp>
    </p:spTree>
    <p:extLst>
      <p:ext uri="{BB962C8B-B14F-4D97-AF65-F5344CB8AC3E}">
        <p14:creationId xmlns:p14="http://schemas.microsoft.com/office/powerpoint/2010/main" val="50726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Execute the .exe or .</a:t>
            </a:r>
            <a:r>
              <a:rPr lang="en-US" dirty="0" err="1"/>
              <a:t>sh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sh</a:t>
            </a:r>
            <a:r>
              <a:rPr lang="en-US" dirty="0"/>
              <a:t> might need to get </a:t>
            </a:r>
            <a:r>
              <a:rPr lang="en-US" dirty="0" err="1"/>
              <a:t>chmod</a:t>
            </a:r>
            <a:r>
              <a:rPr lang="en-US" dirty="0"/>
              <a:t> +x</a:t>
            </a:r>
          </a:p>
          <a:p>
            <a:pPr lvl="1"/>
            <a:r>
              <a:rPr lang="en-US" dirty="0"/>
              <a:t>Execute .</a:t>
            </a:r>
            <a:r>
              <a:rPr lang="en-US" dirty="0" err="1"/>
              <a:t>sh</a:t>
            </a:r>
            <a:r>
              <a:rPr lang="en-US" dirty="0"/>
              <a:t> as `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OpenBlueDragonDesktop.sh</a:t>
            </a:r>
            <a:r>
              <a:rPr lang="en-US" dirty="0" smtClean="0"/>
              <a:t>`</a:t>
            </a:r>
          </a:p>
          <a:p>
            <a:r>
              <a:rPr lang="en-US" dirty="0" smtClean="0"/>
              <a:t>Web App tab</a:t>
            </a:r>
          </a:p>
          <a:p>
            <a:pPr lvl="1"/>
            <a:r>
              <a:rPr lang="en-US" dirty="0" smtClean="0"/>
              <a:t>Choose Web App Folder (will add necessary files)</a:t>
            </a:r>
          </a:p>
          <a:p>
            <a:pPr lvl="1"/>
            <a:r>
              <a:rPr lang="en-US" dirty="0" smtClean="0"/>
              <a:t>Web Port: 80</a:t>
            </a:r>
          </a:p>
          <a:p>
            <a:pPr lvl="1"/>
            <a:r>
              <a:rPr lang="en-US" dirty="0" smtClean="0"/>
              <a:t>Extensions to execute through </a:t>
            </a:r>
            <a:r>
              <a:rPr lang="en-US" dirty="0" err="1" smtClean="0"/>
              <a:t>OpenBD</a:t>
            </a:r>
            <a:endParaRPr lang="en-US" dirty="0" smtClean="0"/>
          </a:p>
          <a:p>
            <a:pPr lvl="1"/>
            <a:r>
              <a:rPr lang="en-US" dirty="0" smtClean="0"/>
              <a:t>Options: enable Manual and Admin Console</a:t>
            </a:r>
          </a:p>
          <a:p>
            <a:pPr lvl="1"/>
            <a:r>
              <a:rPr lang="en-US" dirty="0" smtClean="0"/>
              <a:t>Standard Engine</a:t>
            </a:r>
          </a:p>
          <a:p>
            <a:r>
              <a:rPr lang="en-US" dirty="0" smtClean="0"/>
              <a:t>Click Start </a:t>
            </a:r>
            <a:r>
              <a:rPr lang="en-US" dirty="0" err="1" smtClean="0"/>
              <a:t>OpenBD</a:t>
            </a:r>
            <a:endParaRPr lang="en-US" dirty="0" smtClean="0"/>
          </a:p>
          <a:p>
            <a:r>
              <a:rPr lang="en-US" dirty="0" smtClean="0"/>
              <a:t>Browse to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localhost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5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Railo</a:t>
            </a:r>
            <a:r>
              <a:rPr lang="en-US" dirty="0" smtClean="0"/>
              <a:t>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>
                <a:hlinkClick r:id="rId2"/>
              </a:rPr>
              <a:t>getrailo.org</a:t>
            </a:r>
            <a:r>
              <a:rPr lang="en-US" dirty="0" smtClean="0">
                <a:hlinkClick r:id="rId2"/>
              </a:rPr>
              <a:t>/download</a:t>
            </a:r>
            <a:endParaRPr lang="en-US" dirty="0" smtClean="0"/>
          </a:p>
          <a:p>
            <a:r>
              <a:rPr lang="en-US" dirty="0" smtClean="0"/>
              <a:t>Choose </a:t>
            </a:r>
            <a:r>
              <a:rPr lang="en-US" dirty="0" err="1" smtClean="0"/>
              <a:t>Railo</a:t>
            </a:r>
            <a:r>
              <a:rPr lang="en-US" dirty="0" smtClean="0"/>
              <a:t> Express for your OS and architecture</a:t>
            </a:r>
          </a:p>
          <a:p>
            <a:r>
              <a:rPr lang="en-US" dirty="0" smtClean="0"/>
              <a:t>Unzip</a:t>
            </a:r>
          </a:p>
        </p:txBody>
      </p:sp>
    </p:spTree>
    <p:extLst>
      <p:ext uri="{BB962C8B-B14F-4D97-AF65-F5344CB8AC3E}">
        <p14:creationId xmlns:p14="http://schemas.microsoft.com/office/powerpoint/2010/main" val="236669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Railo</a:t>
            </a:r>
            <a:r>
              <a:rPr lang="en-US" dirty="0" smtClean="0"/>
              <a:t>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`start</a:t>
            </a:r>
            <a:r>
              <a:rPr lang="en-US" dirty="0" smtClean="0"/>
              <a:t>`</a:t>
            </a:r>
          </a:p>
          <a:p>
            <a:r>
              <a:rPr lang="en-US" dirty="0" smtClean="0"/>
              <a:t>Browse to </a:t>
            </a:r>
            <a:r>
              <a:rPr lang="en-US" dirty="0" smtClean="0">
                <a:hlinkClick r:id="rId2"/>
              </a:rPr>
              <a:t>http://localhost:8888/</a:t>
            </a:r>
            <a:endParaRPr lang="en-US" dirty="0"/>
          </a:p>
          <a:p>
            <a:r>
              <a:rPr lang="en-US" dirty="0" smtClean="0"/>
              <a:t>Modify files in </a:t>
            </a:r>
            <a:r>
              <a:rPr lang="en-US" dirty="0" err="1" smtClean="0"/>
              <a:t>webroot</a:t>
            </a:r>
            <a:r>
              <a:rPr lang="en-US" dirty="0" smtClean="0"/>
              <a:t>/ instead of pointing to your own folder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9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Differs by engine</a:t>
            </a:r>
          </a:p>
          <a:p>
            <a:r>
              <a:rPr lang="en-US" dirty="0" smtClean="0"/>
              <a:t>Usually, lets you manage (at least):</a:t>
            </a:r>
          </a:p>
          <a:p>
            <a:pPr lvl="1"/>
            <a:r>
              <a:rPr lang="en-US" dirty="0" smtClean="0"/>
              <a:t>General Settings (security, caching, default values…)</a:t>
            </a:r>
          </a:p>
          <a:p>
            <a:pPr lvl="1"/>
            <a:r>
              <a:rPr lang="en-US" dirty="0" err="1" smtClean="0"/>
              <a:t>Datasources</a:t>
            </a:r>
            <a:endParaRPr lang="en-US" dirty="0" smtClean="0"/>
          </a:p>
          <a:p>
            <a:pPr lvl="1"/>
            <a:r>
              <a:rPr lang="en-US" dirty="0" smtClean="0"/>
              <a:t>Mappings</a:t>
            </a:r>
          </a:p>
          <a:p>
            <a:pPr lvl="1"/>
            <a:r>
              <a:rPr lang="en-US" dirty="0" smtClean="0"/>
              <a:t>Debugging, </a:t>
            </a:r>
            <a:r>
              <a:rPr lang="en-US" dirty="0"/>
              <a:t>Logs</a:t>
            </a:r>
          </a:p>
          <a:p>
            <a:pPr lvl="1"/>
            <a:r>
              <a:rPr lang="en-US" dirty="0"/>
              <a:t>Scheduled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Custom tags, CFX tags</a:t>
            </a:r>
          </a:p>
          <a:p>
            <a:pPr lvl="1"/>
            <a:r>
              <a:rPr lang="en-US" dirty="0" smtClean="0"/>
              <a:t>E-mail, Fonts</a:t>
            </a:r>
          </a:p>
          <a:p>
            <a:pPr lvl="1"/>
            <a:r>
              <a:rPr lang="en-US" dirty="0" smtClean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237948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711675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lives in CFM or CFC files</a:t>
            </a:r>
          </a:p>
          <a:p>
            <a:r>
              <a:rPr lang="en-US" dirty="0"/>
              <a:t>Designed to live amongst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Tag</a:t>
            </a:r>
            <a:r>
              <a:rPr lang="en-US" dirty="0"/>
              <a:t>-based, starting with “</a:t>
            </a:r>
            <a:r>
              <a:rPr lang="en-US" dirty="0" err="1"/>
              <a:t>cf</a:t>
            </a:r>
            <a:r>
              <a:rPr lang="en-US" dirty="0"/>
              <a:t>” (for example, </a:t>
            </a: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tags are self-closing, many have attributes, some perform processing within the tag</a:t>
            </a:r>
          </a:p>
          <a:p>
            <a:r>
              <a:rPr lang="en-US" dirty="0" smtClean="0"/>
              <a:t>Can create custom tags</a:t>
            </a:r>
          </a:p>
          <a:p>
            <a:r>
              <a:rPr lang="en-US" dirty="0" smtClean="0"/>
              <a:t>Comments: </a:t>
            </a:r>
            <a:r>
              <a:rPr lang="en-US" sz="2000" i="1" dirty="0" smtClean="0">
                <a:latin typeface="Courier New"/>
                <a:cs typeface="Courier New"/>
              </a:rPr>
              <a:t>&lt;!--- comment ---&gt;</a:t>
            </a:r>
            <a:endParaRPr lang="en-US" i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993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</a:t>
            </a:r>
            <a:r>
              <a:rPr lang="en-US" dirty="0"/>
              <a:t>are </a:t>
            </a:r>
            <a:r>
              <a:rPr lang="en-US" dirty="0" smtClean="0"/>
              <a:t>type-less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String, number, date, </a:t>
            </a:r>
            <a:r>
              <a:rPr lang="en-US" dirty="0" err="1"/>
              <a:t>boolean</a:t>
            </a:r>
            <a:r>
              <a:rPr lang="en-US" dirty="0"/>
              <a:t>, structures,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Variables have scope</a:t>
            </a:r>
          </a:p>
          <a:p>
            <a:pPr lvl="1"/>
            <a:r>
              <a:rPr lang="en-US" dirty="0" smtClean="0"/>
              <a:t>Server, </a:t>
            </a:r>
            <a:r>
              <a:rPr lang="en-US" dirty="0" err="1" smtClean="0"/>
              <a:t>cgi</a:t>
            </a:r>
            <a:r>
              <a:rPr lang="en-US" dirty="0" smtClean="0"/>
              <a:t>, cookie, request, form, </a:t>
            </a:r>
            <a:r>
              <a:rPr lang="en-US" dirty="0" err="1" smtClean="0"/>
              <a:t>url</a:t>
            </a:r>
            <a:r>
              <a:rPr lang="en-US" dirty="0" smtClean="0"/>
              <a:t>, variables, local, arguments, attributes, application, client, session, </a:t>
            </a:r>
            <a:r>
              <a:rPr lang="en-US" dirty="0" err="1" smtClean="0"/>
              <a:t>cfthread</a:t>
            </a:r>
            <a:r>
              <a:rPr lang="en-US" dirty="0" smtClean="0"/>
              <a:t>, </a:t>
            </a:r>
            <a:r>
              <a:rPr lang="en-US" dirty="0" err="1" smtClean="0"/>
              <a:t>cffile</a:t>
            </a:r>
            <a:r>
              <a:rPr lang="en-US" dirty="0" smtClean="0"/>
              <a:t>, this, super, </a:t>
            </a:r>
            <a:r>
              <a:rPr lang="en-US" dirty="0" err="1" smtClean="0"/>
              <a:t>cfcatch</a:t>
            </a:r>
            <a:endParaRPr lang="en-US" dirty="0" smtClean="0"/>
          </a:p>
          <a:p>
            <a:r>
              <a:rPr lang="en-US" dirty="0" smtClean="0"/>
              <a:t>Reference variables [scope].[variable’s name] or [scope][‘variable’s name’]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message = “Hello, World!”&gt;</a:t>
            </a:r>
          </a:p>
        </p:txBody>
      </p:sp>
    </p:spTree>
    <p:extLst>
      <p:ext uri="{BB962C8B-B14F-4D97-AF65-F5344CB8AC3E}">
        <p14:creationId xmlns:p14="http://schemas.microsoft.com/office/powerpoint/2010/main" val="277267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CFML lives amongst HTML, so you tell it when to output</a:t>
            </a:r>
          </a:p>
          <a:p>
            <a:r>
              <a:rPr lang="en-US" dirty="0" smtClean="0"/>
              <a:t>Use #s to process CFML, with </a:t>
            </a:r>
            <a:r>
              <a:rPr lang="en-US" sz="2200" dirty="0" smtClean="0">
                <a:latin typeface="Courier New"/>
                <a:cs typeface="Courier New"/>
              </a:rPr>
              <a:t>&lt;</a:t>
            </a:r>
            <a:r>
              <a:rPr lang="en-US" sz="2200" dirty="0" err="1" smtClean="0">
                <a:latin typeface="Courier New"/>
                <a:cs typeface="Courier New"/>
              </a:rPr>
              <a:t>cfoutput</a:t>
            </a:r>
            <a:r>
              <a:rPr lang="en-US" sz="2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/>
              <a:t>Can put variables or function calls within #s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#</a:t>
            </a:r>
            <a:r>
              <a:rPr lang="en-US" sz="1900" dirty="0" err="1" smtClean="0">
                <a:latin typeface="Courier New"/>
                <a:cs typeface="Courier New"/>
              </a:rPr>
              <a:t>uCase</a:t>
            </a:r>
            <a:r>
              <a:rPr lang="en-US" sz="1900" dirty="0" smtClean="0">
                <a:latin typeface="Courier New"/>
                <a:cs typeface="Courier New"/>
              </a:rPr>
              <a:t>(message)# </a:t>
            </a:r>
            <a:r>
              <a:rPr lang="en-US" dirty="0" smtClean="0"/>
              <a:t>outputs the upper case of message</a:t>
            </a:r>
          </a:p>
          <a:p>
            <a:r>
              <a:rPr lang="en-US" dirty="0" smtClean="0"/>
              <a:t>Cannot put tags within #s</a:t>
            </a:r>
          </a:p>
          <a:p>
            <a:r>
              <a:rPr lang="en-US" dirty="0" smtClean="0"/>
              <a:t>Escape # with another #: </a:t>
            </a:r>
            <a:r>
              <a:rPr lang="en-US" sz="2200" dirty="0" smtClean="0">
                <a:latin typeface="Courier New"/>
                <a:cs typeface="Courier New"/>
              </a:rPr>
              <a:t>##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Need #s in attributes for tags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&lt;</a:t>
            </a:r>
            <a:r>
              <a:rPr lang="en-US" sz="1900" dirty="0" err="1" smtClean="0">
                <a:latin typeface="Courier New"/>
                <a:cs typeface="Courier New"/>
              </a:rPr>
              <a:t>cfdump</a:t>
            </a:r>
            <a:r>
              <a:rPr lang="en-US" sz="1900" dirty="0" smtClean="0">
                <a:latin typeface="Courier New"/>
                <a:cs typeface="Courier New"/>
              </a:rPr>
              <a:t> </a:t>
            </a:r>
            <a:r>
              <a:rPr lang="en-US" sz="1900" dirty="0" err="1" smtClean="0">
                <a:latin typeface="Courier New"/>
                <a:cs typeface="Courier New"/>
              </a:rPr>
              <a:t>var</a:t>
            </a:r>
            <a:r>
              <a:rPr lang="en-US" sz="1900" dirty="0" smtClean="0">
                <a:latin typeface="Courier New"/>
                <a:cs typeface="Courier New"/>
              </a:rPr>
              <a:t>=“#message#”&gt;</a:t>
            </a:r>
            <a:endParaRPr lang="en-US" sz="19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5747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  <a:r>
              <a:rPr lang="en-US" dirty="0"/>
              <a:t>: </a:t>
            </a: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name=“Miles”&gt;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Number: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age = 28&gt;</a:t>
            </a:r>
          </a:p>
          <a:p>
            <a:r>
              <a:rPr lang="en-US" dirty="0" smtClean="0"/>
              <a:t>Boolean: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isPresenting</a:t>
            </a:r>
            <a:r>
              <a:rPr lang="en-US" sz="2000" dirty="0" smtClean="0">
                <a:latin typeface="Courier New"/>
                <a:cs typeface="Courier New"/>
              </a:rPr>
              <a:t> = true&gt;</a:t>
            </a:r>
          </a:p>
          <a:p>
            <a:r>
              <a:rPr lang="en-US" dirty="0" smtClean="0"/>
              <a:t>Date: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datePresenting</a:t>
            </a:r>
            <a:r>
              <a:rPr lang="en-US" sz="2000" dirty="0" smtClean="0">
                <a:latin typeface="Courier New"/>
                <a:cs typeface="Courier New"/>
              </a:rPr>
              <a:t> = Now()&gt;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cfparam</a:t>
            </a:r>
            <a:r>
              <a:rPr lang="en-US" sz="2000" dirty="0" smtClean="0">
                <a:latin typeface="Courier New"/>
                <a:cs typeface="Courier New"/>
              </a:rPr>
              <a:t> name=“name” default=“No Name”&gt;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&gt;#</a:t>
            </a:r>
            <a:r>
              <a:rPr lang="en-US" sz="2000" dirty="0" err="1" smtClean="0">
                <a:latin typeface="Courier New"/>
                <a:cs typeface="Courier New"/>
              </a:rPr>
              <a:t>simpleVariable</a:t>
            </a:r>
            <a:r>
              <a:rPr lang="en-US" sz="2000" dirty="0" smtClean="0">
                <a:latin typeface="Courier New"/>
                <a:cs typeface="Courier New"/>
              </a:rPr>
              <a:t>#&lt;/</a:t>
            </a:r>
            <a:r>
              <a:rPr lang="en-US" sz="2000" dirty="0" err="1" smtClean="0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278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pic>
        <p:nvPicPr>
          <p:cNvPr id="4" name="Content Placeholder 3" descr="2551730203_13209323d7_b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57" r="-41857"/>
          <a:stretch/>
        </p:blipFill>
        <p:spPr/>
      </p:pic>
    </p:spTree>
    <p:extLst>
      <p:ext uri="{BB962C8B-B14F-4D97-AF65-F5344CB8AC3E}">
        <p14:creationId xmlns:p14="http://schemas.microsoft.com/office/powerpoint/2010/main" val="40951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 -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/>
              <a:t>-based, not 0-</a:t>
            </a:r>
            <a:r>
              <a:rPr lang="en-US" dirty="0" smtClean="0"/>
              <a:t>based</a:t>
            </a:r>
          </a:p>
          <a:p>
            <a:r>
              <a:rPr lang="en-US" dirty="0" smtClean="0"/>
              <a:t>Not typed</a:t>
            </a:r>
            <a:endParaRPr lang="en-US" dirty="0"/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 = </a:t>
            </a:r>
            <a:r>
              <a:rPr lang="en-US" sz="2000" dirty="0" err="1">
                <a:latin typeface="Courier New"/>
                <a:cs typeface="Courier New"/>
              </a:rPr>
              <a:t>ArrayNew</a:t>
            </a:r>
            <a:r>
              <a:rPr lang="en-US" sz="2000" dirty="0">
                <a:latin typeface="Courier New"/>
                <a:cs typeface="Courier New"/>
              </a:rPr>
              <a:t>(1)&gt;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links[1] = “http://</a:t>
            </a:r>
            <a:r>
              <a:rPr lang="en-US" sz="2000" dirty="0" err="1">
                <a:latin typeface="Courier New"/>
                <a:cs typeface="Courier New"/>
              </a:rPr>
              <a:t>milesrausch.com</a:t>
            </a:r>
            <a:r>
              <a:rPr lang="en-US" sz="2000" dirty="0">
                <a:latin typeface="Courier New"/>
                <a:cs typeface="Courier New"/>
              </a:rPr>
              <a:t>”&gt;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links[2] = “http://</a:t>
            </a:r>
            <a:r>
              <a:rPr lang="en-US" sz="2000" dirty="0" err="1">
                <a:latin typeface="Courier New"/>
                <a:cs typeface="Courier New"/>
              </a:rPr>
              <a:t>awayken.com</a:t>
            </a:r>
            <a:r>
              <a:rPr lang="en-US" sz="2000" dirty="0">
                <a:latin typeface="Courier New"/>
                <a:cs typeface="Courier New"/>
              </a:rPr>
              <a:t>”&gt;</a:t>
            </a: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 = [ “http://</a:t>
            </a:r>
            <a:r>
              <a:rPr lang="en-US" sz="2000" dirty="0" err="1">
                <a:latin typeface="Courier New"/>
                <a:cs typeface="Courier New"/>
              </a:rPr>
              <a:t>milesrausch.com</a:t>
            </a:r>
            <a:r>
              <a:rPr lang="en-US" sz="2000" dirty="0">
                <a:latin typeface="Courier New"/>
                <a:cs typeface="Courier New"/>
              </a:rPr>
              <a:t>”, “http://</a:t>
            </a:r>
            <a:r>
              <a:rPr lang="en-US" sz="2000" dirty="0" err="1">
                <a:latin typeface="Courier New"/>
                <a:cs typeface="Courier New"/>
              </a:rPr>
              <a:t>awaken.com</a:t>
            </a:r>
            <a:r>
              <a:rPr lang="en-US" sz="2000" dirty="0">
                <a:latin typeface="Courier New"/>
                <a:cs typeface="Courier New"/>
              </a:rPr>
              <a:t>” ]&gt;</a:t>
            </a: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cfoutput</a:t>
            </a:r>
            <a:r>
              <a:rPr lang="en-US" sz="2000" dirty="0">
                <a:latin typeface="Courier New"/>
                <a:cs typeface="Courier New"/>
              </a:rPr>
              <a:t>&gt;#links[1]#&lt;/</a:t>
            </a:r>
            <a:r>
              <a:rPr lang="en-US" sz="2000" dirty="0" err="1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699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 -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/ value data (map, collection, etc.)</a:t>
            </a:r>
          </a:p>
          <a:p>
            <a:r>
              <a:rPr lang="en-US" dirty="0" smtClean="0"/>
              <a:t>Can reference with dot or bracket notation</a:t>
            </a:r>
          </a:p>
          <a:p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 = </a:t>
            </a:r>
            <a:r>
              <a:rPr lang="en-US" sz="2100" dirty="0" err="1" smtClean="0">
                <a:latin typeface="Courier New"/>
                <a:cs typeface="Courier New"/>
              </a:rPr>
              <a:t>StructNew</a:t>
            </a:r>
            <a:r>
              <a:rPr lang="en-US" sz="2100" dirty="0" smtClean="0">
                <a:latin typeface="Courier New"/>
                <a:cs typeface="Courier New"/>
              </a:rPr>
              <a:t>()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br>
              <a:rPr lang="en-US" sz="2100" dirty="0">
                <a:latin typeface="Courier New"/>
                <a:cs typeface="Courier New"/>
              </a:rPr>
            </a:br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>
                <a:latin typeface="Courier New"/>
                <a:cs typeface="Courier New"/>
              </a:rPr>
              <a:t>= </a:t>
            </a:r>
            <a:r>
              <a:rPr lang="en-US" sz="2100" dirty="0" smtClean="0">
                <a:latin typeface="Courier New"/>
                <a:cs typeface="Courier New"/>
              </a:rPr>
              <a:t>“</a:t>
            </a:r>
            <a:r>
              <a:rPr lang="en-US" sz="2100" dirty="0" err="1" smtClean="0">
                <a:latin typeface="Courier New"/>
                <a:cs typeface="Courier New"/>
              </a:rPr>
              <a:t>OpenBD</a:t>
            </a:r>
            <a:r>
              <a:rPr lang="en-US" sz="2100" dirty="0" smtClean="0">
                <a:latin typeface="Courier New"/>
                <a:cs typeface="Courier New"/>
              </a:rPr>
              <a:t>”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br>
              <a:rPr lang="en-US" sz="2100" dirty="0">
                <a:latin typeface="Courier New"/>
                <a:cs typeface="Courier New"/>
              </a:rPr>
            </a:br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meta[“version”] </a:t>
            </a:r>
            <a:r>
              <a:rPr lang="en-US" sz="2100" dirty="0">
                <a:latin typeface="Courier New"/>
                <a:cs typeface="Courier New"/>
              </a:rPr>
              <a:t>= </a:t>
            </a:r>
            <a:r>
              <a:rPr lang="en-US" sz="2100" dirty="0" smtClean="0">
                <a:latin typeface="Courier New"/>
                <a:cs typeface="Courier New"/>
              </a:rPr>
              <a:t>“1.5”</a:t>
            </a:r>
            <a:r>
              <a:rPr lang="en-US" sz="2100" dirty="0">
                <a:latin typeface="Courier New"/>
                <a:cs typeface="Courier New"/>
              </a:rPr>
              <a:t>&gt;</a:t>
            </a:r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 = { engine = “</a:t>
            </a:r>
            <a:r>
              <a:rPr lang="en-US" sz="2100" dirty="0" err="1" smtClean="0">
                <a:latin typeface="Courier New"/>
                <a:cs typeface="Courier New"/>
              </a:rPr>
              <a:t>OpenBD</a:t>
            </a:r>
            <a:r>
              <a:rPr lang="en-US" sz="2100" dirty="0" smtClean="0">
                <a:latin typeface="Courier New"/>
                <a:cs typeface="Courier New"/>
              </a:rPr>
              <a:t>”, version = “1.5” }&gt;</a:t>
            </a:r>
            <a:endParaRPr lang="en-US" sz="2100" dirty="0">
              <a:latin typeface="Courier New"/>
              <a:cs typeface="Courier New"/>
            </a:endParaRPr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cfoutput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r>
              <a:rPr lang="en-US" sz="2100" dirty="0" smtClean="0">
                <a:latin typeface="Courier New"/>
                <a:cs typeface="Courier New"/>
              </a:rPr>
              <a:t>#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#</a:t>
            </a:r>
            <a:r>
              <a:rPr lang="en-US" sz="2100" dirty="0">
                <a:latin typeface="Courier New"/>
                <a:cs typeface="Courier New"/>
              </a:rPr>
              <a:t>&lt;/</a:t>
            </a:r>
            <a:r>
              <a:rPr lang="en-US" sz="2100" dirty="0" err="1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&gt;#meta[“version”]#&lt;/</a:t>
            </a:r>
            <a:r>
              <a:rPr lang="en-US" sz="2100" dirty="0" err="1" smtClean="0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100" dirty="0">
                <a:latin typeface="Courier New"/>
                <a:cs typeface="Courier New"/>
              </a:rPr>
              <a:t>Check for existence before </a:t>
            </a:r>
            <a:r>
              <a:rPr lang="en-US" sz="2100" dirty="0" smtClean="0">
                <a:latin typeface="Courier New"/>
                <a:cs typeface="Courier New"/>
              </a:rPr>
              <a:t>using: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cfif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isDefined</a:t>
            </a:r>
            <a:r>
              <a:rPr lang="en-US" sz="2100" dirty="0" smtClean="0">
                <a:latin typeface="Courier New"/>
                <a:cs typeface="Courier New"/>
              </a:rPr>
              <a:t>(“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”)&gt;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cfif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StructKeyExists</a:t>
            </a:r>
            <a:r>
              <a:rPr lang="en-US" sz="2100" dirty="0" smtClean="0">
                <a:latin typeface="Courier New"/>
                <a:cs typeface="Courier New"/>
              </a:rPr>
              <a:t>(meta, “engine”)&gt;</a:t>
            </a:r>
            <a:endParaRPr lang="en-US" sz="21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988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=, +=, -=, &amp;=, /=, *=, %=</a:t>
            </a:r>
          </a:p>
          <a:p>
            <a:r>
              <a:rPr lang="en-US" dirty="0" smtClean="0"/>
              <a:t>Unary</a:t>
            </a:r>
          </a:p>
          <a:p>
            <a:pPr lvl="1"/>
            <a:r>
              <a:rPr lang="en-US" dirty="0" smtClean="0"/>
              <a:t>++, --, +, -, /, *</a:t>
            </a:r>
          </a:p>
          <a:p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% or MOD</a:t>
            </a: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! or NOT, OR, AND, XOR</a:t>
            </a:r>
          </a:p>
          <a:p>
            <a:r>
              <a:rPr lang="en-US" dirty="0" smtClean="0"/>
              <a:t>Comparators</a:t>
            </a:r>
          </a:p>
          <a:p>
            <a:pPr lvl="1"/>
            <a:r>
              <a:rPr lang="en-US" dirty="0" smtClean="0"/>
              <a:t>EQ, NEQ, LT, LTE, GT, GTE, IS, IS NOT, CONTAINS</a:t>
            </a:r>
          </a:p>
          <a:p>
            <a:r>
              <a:rPr lang="en-US" dirty="0" smtClean="0"/>
              <a:t>This is not a complete list.</a:t>
            </a:r>
          </a:p>
        </p:txBody>
      </p:sp>
    </p:spTree>
    <p:extLst>
      <p:ext uri="{BB962C8B-B14F-4D97-AF65-F5344CB8AC3E}">
        <p14:creationId xmlns:p14="http://schemas.microsoft.com/office/powerpoint/2010/main" val="223341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02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13265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3"/>
              </a:rPr>
              <a:t>cfif</a:t>
            </a:r>
            <a:r>
              <a:rPr lang="en-US" sz="2000" dirty="0" smtClean="0">
                <a:latin typeface="Courier New"/>
                <a:cs typeface="Courier New"/>
              </a:rPr>
              <a:t> CONDITION&gt;, &lt;</a:t>
            </a:r>
            <a:r>
              <a:rPr lang="en-US" sz="2000" dirty="0" err="1" smtClean="0">
                <a:latin typeface="Courier New"/>
                <a:cs typeface="Courier New"/>
                <a:hlinkClick r:id="rId4"/>
              </a:rPr>
              <a:t>cfelseif</a:t>
            </a:r>
            <a:r>
              <a:rPr lang="en-US" sz="2000" dirty="0" smtClean="0">
                <a:latin typeface="Courier New"/>
                <a:cs typeface="Courier New"/>
              </a:rPr>
              <a:t> CONDITION&gt;, &lt;</a:t>
            </a:r>
            <a:r>
              <a:rPr lang="en-US" sz="2000" dirty="0" err="1" smtClean="0">
                <a:latin typeface="Courier New"/>
                <a:cs typeface="Courier New"/>
                <a:hlinkClick r:id="rId5"/>
              </a:rPr>
              <a:t>cfelse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6"/>
              </a:rPr>
              <a:t>cfswitch</a:t>
            </a:r>
            <a:r>
              <a:rPr lang="en-US" sz="2000" dirty="0" smtClean="0">
                <a:latin typeface="Courier New"/>
                <a:cs typeface="Courier New"/>
              </a:rPr>
              <a:t> expression=“VALUE”&gt;, &lt;</a:t>
            </a:r>
            <a:r>
              <a:rPr lang="en-US" sz="2000" dirty="0" err="1" smtClean="0">
                <a:latin typeface="Courier New"/>
                <a:cs typeface="Courier New"/>
                <a:hlinkClick r:id="rId7"/>
              </a:rPr>
              <a:t>cfcase</a:t>
            </a:r>
            <a:r>
              <a:rPr lang="en-US" sz="2000" dirty="0" smtClean="0">
                <a:latin typeface="Courier New"/>
                <a:cs typeface="Courier New"/>
              </a:rPr>
              <a:t> value=“VALUE</a:t>
            </a:r>
            <a:r>
              <a:rPr lang="en-US" sz="2000" dirty="0">
                <a:latin typeface="Courier New"/>
                <a:cs typeface="Courier New"/>
              </a:rPr>
              <a:t>”&gt;, &lt;</a:t>
            </a:r>
            <a:r>
              <a:rPr lang="en-US" sz="2000" dirty="0" err="1">
                <a:latin typeface="Courier New"/>
                <a:cs typeface="Courier New"/>
              </a:rPr>
              <a:t>cfcase</a:t>
            </a:r>
            <a:r>
              <a:rPr lang="en-US" sz="2000" dirty="0">
                <a:latin typeface="Courier New"/>
                <a:cs typeface="Courier New"/>
              </a:rPr>
              <a:t> value=“</a:t>
            </a:r>
            <a:r>
              <a:rPr lang="en-US" sz="2000" dirty="0" smtClean="0">
                <a:latin typeface="Courier New"/>
                <a:cs typeface="Courier New"/>
              </a:rPr>
              <a:t>VALUE1,VALUE2”</a:t>
            </a:r>
            <a:r>
              <a:rPr lang="en-US" sz="2000" dirty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, &lt;</a:t>
            </a:r>
            <a:r>
              <a:rPr lang="en-US" sz="2000" dirty="0" err="1" smtClean="0">
                <a:latin typeface="Courier New"/>
                <a:cs typeface="Courier New"/>
                <a:hlinkClick r:id="rId8"/>
              </a:rPr>
              <a:t>cfdefaultcase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9"/>
              </a:rPr>
              <a:t>cftry</a:t>
            </a:r>
            <a:r>
              <a:rPr lang="en-US" sz="2000" dirty="0" smtClean="0">
                <a:latin typeface="Courier New"/>
                <a:cs typeface="Courier New"/>
              </a:rPr>
              <a:t>&gt;, &lt;</a:t>
            </a:r>
            <a:r>
              <a:rPr lang="en-US" sz="2000" dirty="0" err="1" smtClean="0">
                <a:latin typeface="Courier New"/>
                <a:cs typeface="Courier New"/>
                <a:hlinkClick r:id="rId10"/>
              </a:rPr>
              <a:t>cfcatch</a:t>
            </a:r>
            <a:r>
              <a:rPr lang="en-US" sz="2000" dirty="0" smtClean="0">
                <a:latin typeface="Courier New"/>
                <a:cs typeface="Courier New"/>
              </a:rPr>
              <a:t> type=“TYPE”&gt;, &lt;</a:t>
            </a:r>
            <a:r>
              <a:rPr lang="en-US" sz="2000" dirty="0" err="1" smtClean="0">
                <a:latin typeface="Courier New"/>
                <a:cs typeface="Courier New"/>
                <a:hlinkClick r:id="rId11"/>
              </a:rPr>
              <a:t>cffinally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cfcatch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exposes a special </a:t>
            </a:r>
            <a:r>
              <a:rPr lang="en-US" dirty="0" err="1" smtClean="0"/>
              <a:t>cfcatch</a:t>
            </a:r>
            <a:r>
              <a:rPr lang="en-US" dirty="0" smtClean="0"/>
              <a:t> scope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12"/>
              </a:rPr>
              <a:t>cflocation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url</a:t>
            </a:r>
            <a:r>
              <a:rPr lang="en-US" sz="2000" dirty="0" smtClean="0">
                <a:latin typeface="Courier New"/>
                <a:cs typeface="Courier New"/>
              </a:rPr>
              <a:t>=“URL” </a:t>
            </a:r>
            <a:r>
              <a:rPr lang="en-US" sz="2000" dirty="0" err="1" smtClean="0">
                <a:latin typeface="Courier New"/>
                <a:cs typeface="Courier New"/>
              </a:rPr>
              <a:t>addtoken</a:t>
            </a:r>
            <a:r>
              <a:rPr lang="en-US" sz="2000" dirty="0" smtClean="0">
                <a:latin typeface="Courier New"/>
                <a:cs typeface="Courier New"/>
              </a:rPr>
              <a:t>=“BOOLEAN”&gt;</a:t>
            </a:r>
          </a:p>
          <a:p>
            <a:pPr lvl="1"/>
            <a:r>
              <a:rPr lang="en-US" dirty="0" err="1" smtClean="0"/>
              <a:t>addtoken</a:t>
            </a:r>
            <a:r>
              <a:rPr lang="en-US" dirty="0" smtClean="0"/>
              <a:t> = “true” adds session tokens to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41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3"/>
              </a:rPr>
              <a:t>cfloop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dirty="0" smtClean="0"/>
              <a:t>Types of loops</a:t>
            </a:r>
          </a:p>
          <a:p>
            <a:pPr lvl="2"/>
            <a:r>
              <a:rPr lang="en-US" dirty="0" smtClean="0"/>
              <a:t>Numeric: from, </a:t>
            </a:r>
            <a:r>
              <a:rPr lang="en-US" dirty="0"/>
              <a:t>to, step, index</a:t>
            </a:r>
            <a:endParaRPr lang="en-US" dirty="0" smtClean="0"/>
          </a:p>
          <a:p>
            <a:pPr lvl="2"/>
            <a:r>
              <a:rPr lang="en-US" dirty="0" smtClean="0"/>
              <a:t>Condition: condition</a:t>
            </a:r>
          </a:p>
          <a:p>
            <a:pPr lvl="2"/>
            <a:r>
              <a:rPr lang="en-US" dirty="0" smtClean="0"/>
              <a:t>Array: array, index</a:t>
            </a:r>
          </a:p>
          <a:p>
            <a:pPr lvl="2"/>
            <a:r>
              <a:rPr lang="en-US" dirty="0" smtClean="0"/>
              <a:t>List: list, index, delimiters</a:t>
            </a:r>
          </a:p>
          <a:p>
            <a:pPr lvl="2"/>
            <a:r>
              <a:rPr lang="en-US" dirty="0" smtClean="0"/>
              <a:t>Collection: collection, item</a:t>
            </a:r>
          </a:p>
          <a:p>
            <a:pPr lvl="2"/>
            <a:r>
              <a:rPr lang="en-US" dirty="0" smtClean="0"/>
              <a:t>Query: query, </a:t>
            </a:r>
            <a:r>
              <a:rPr lang="en-US" dirty="0" err="1" smtClean="0"/>
              <a:t>startrow</a:t>
            </a:r>
            <a:r>
              <a:rPr lang="en-US" dirty="0" smtClean="0"/>
              <a:t>, </a:t>
            </a:r>
            <a:r>
              <a:rPr lang="en-US" dirty="0" err="1" smtClean="0"/>
              <a:t>endrow</a:t>
            </a:r>
            <a:endParaRPr lang="en-US" dirty="0" smtClean="0"/>
          </a:p>
          <a:p>
            <a:pPr lvl="2"/>
            <a:r>
              <a:rPr lang="en-US" dirty="0"/>
              <a:t>File: file, index, </a:t>
            </a:r>
            <a:r>
              <a:rPr lang="en-US" dirty="0" smtClean="0"/>
              <a:t>characters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4"/>
              </a:rPr>
              <a:t>cfbreak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5"/>
              </a:rPr>
              <a:t>cfcontinue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6592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3"/>
              </a:rPr>
              <a:t>cfdirectory</a:t>
            </a:r>
            <a:r>
              <a:rPr lang="en-US" sz="2000" dirty="0" smtClean="0">
                <a:latin typeface="Courier New"/>
                <a:cs typeface="Courier New"/>
              </a:rPr>
              <a:t> action=“ACTION” directory=“REAL PATH” name=“NAME”&gt;</a:t>
            </a:r>
          </a:p>
          <a:p>
            <a:pPr lvl="1"/>
            <a:r>
              <a:rPr lang="en-US" dirty="0" smtClean="0"/>
              <a:t>Actions: list, create, rename, delete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&lt;</a:t>
            </a:r>
            <a:r>
              <a:rPr lang="en-US" sz="2200" dirty="0" smtClean="0">
                <a:latin typeface="Courier New"/>
                <a:cs typeface="Courier New"/>
                <a:hlinkClick r:id="rId4"/>
              </a:rPr>
              <a:t>cfhttp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url</a:t>
            </a:r>
            <a:r>
              <a:rPr lang="en-US" sz="2200" dirty="0" smtClean="0">
                <a:latin typeface="Courier New"/>
                <a:cs typeface="Courier New"/>
              </a:rPr>
              <a:t>=“URL”&gt;, &lt;</a:t>
            </a:r>
            <a:r>
              <a:rPr lang="en-US" sz="2200" dirty="0" smtClean="0">
                <a:latin typeface="Courier New"/>
                <a:cs typeface="Courier New"/>
                <a:hlinkClick r:id="rId5"/>
              </a:rPr>
              <a:t>cfhttpparam</a:t>
            </a:r>
            <a:r>
              <a:rPr lang="en-US" sz="2200" dirty="0" smtClean="0">
                <a:latin typeface="Courier New"/>
                <a:cs typeface="Courier New"/>
              </a:rPr>
              <a:t> type=“TYPE” value=“VALUE” name=“NAME”&gt;</a:t>
            </a:r>
          </a:p>
          <a:p>
            <a:pPr lvl="1"/>
            <a:r>
              <a:rPr lang="en-US" dirty="0" smtClean="0"/>
              <a:t>Exposes a special </a:t>
            </a:r>
            <a:r>
              <a:rPr lang="en-US" dirty="0" err="1" smtClean="0"/>
              <a:t>cfhttp</a:t>
            </a:r>
            <a:r>
              <a:rPr lang="en-US" dirty="0" smtClean="0"/>
              <a:t> scope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&lt;</a:t>
            </a:r>
            <a:r>
              <a:rPr lang="en-US" sz="1900" dirty="0" err="1" smtClean="0">
                <a:latin typeface="Courier New"/>
                <a:cs typeface="Courier New"/>
              </a:rPr>
              <a:t>cfhttpparam</a:t>
            </a:r>
            <a:r>
              <a:rPr lang="en-US" sz="19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types are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formfield</a:t>
            </a:r>
            <a:r>
              <a:rPr lang="en-US" dirty="0"/>
              <a:t>, </a:t>
            </a:r>
            <a:r>
              <a:rPr lang="en-US" dirty="0" err="1"/>
              <a:t>cgi</a:t>
            </a:r>
            <a:r>
              <a:rPr lang="en-US" dirty="0"/>
              <a:t>, body, xml, header, cookie, file</a:t>
            </a:r>
            <a:endParaRPr lang="en-US" dirty="0" smtClean="0"/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smtClean="0">
                <a:latin typeface="Courier New"/>
                <a:cs typeface="Courier New"/>
                <a:hlinkClick r:id="rId6"/>
              </a:rPr>
              <a:t>cffile</a:t>
            </a:r>
            <a:r>
              <a:rPr lang="en-US" sz="2100" dirty="0" smtClean="0">
                <a:latin typeface="Courier New"/>
                <a:cs typeface="Courier New"/>
              </a:rPr>
              <a:t> action=“ACTION” file=“REAL PATH” variable=“NAME”&gt;</a:t>
            </a:r>
          </a:p>
          <a:p>
            <a:pPr lvl="1"/>
            <a:r>
              <a:rPr lang="en-US" dirty="0" smtClean="0"/>
              <a:t>Actions: read, </a:t>
            </a:r>
            <a:r>
              <a:rPr lang="en-US" dirty="0" err="1" smtClean="0"/>
              <a:t>readbinary</a:t>
            </a:r>
            <a:r>
              <a:rPr lang="en-US" dirty="0" smtClean="0"/>
              <a:t>, write, append, delete, rename, upload, copy, move</a:t>
            </a:r>
          </a:p>
          <a:p>
            <a:pPr lvl="1"/>
            <a:r>
              <a:rPr lang="en-US" dirty="0" smtClean="0"/>
              <a:t>Exposes a special </a:t>
            </a:r>
            <a:r>
              <a:rPr lang="en-US" dirty="0" err="1" smtClean="0"/>
              <a:t>cffile</a:t>
            </a:r>
            <a:r>
              <a:rPr lang="en-US" dirty="0" smtClean="0"/>
              <a:t> scope (sometimes)</a:t>
            </a:r>
          </a:p>
        </p:txBody>
      </p:sp>
    </p:spTree>
    <p:extLst>
      <p:ext uri="{BB962C8B-B14F-4D97-AF65-F5344CB8AC3E}">
        <p14:creationId xmlns:p14="http://schemas.microsoft.com/office/powerpoint/2010/main" val="2652134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Datasources</a:t>
            </a:r>
            <a:r>
              <a:rPr lang="en-US" dirty="0" smtClean="0"/>
              <a:t> are setup in administrator (no connection strings)</a:t>
            </a:r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smtClean="0">
                <a:latin typeface="Courier New"/>
                <a:cs typeface="Courier New"/>
                <a:hlinkClick r:id="rId3"/>
              </a:rPr>
              <a:t>cfquery</a:t>
            </a:r>
            <a:r>
              <a:rPr lang="en-US" sz="2300" dirty="0" smtClean="0">
                <a:latin typeface="Courier New"/>
                <a:cs typeface="Courier New"/>
              </a:rPr>
              <a:t> </a:t>
            </a:r>
            <a:r>
              <a:rPr lang="en-US" sz="2300" dirty="0" err="1" smtClean="0">
                <a:latin typeface="Courier New"/>
                <a:cs typeface="Courier New"/>
              </a:rPr>
              <a:t>datasource</a:t>
            </a:r>
            <a:r>
              <a:rPr lang="en-US" sz="2300" dirty="0" smtClean="0">
                <a:latin typeface="Courier New"/>
                <a:cs typeface="Courier New"/>
              </a:rPr>
              <a:t>=“DSN” name=“NAME” </a:t>
            </a:r>
            <a:r>
              <a:rPr lang="en-US" sz="2300" dirty="0" err="1" smtClean="0">
                <a:latin typeface="Courier New"/>
                <a:cs typeface="Courier New"/>
              </a:rPr>
              <a:t>cachedwithin</a:t>
            </a:r>
            <a:r>
              <a:rPr lang="en-US" sz="2300" dirty="0" smtClean="0">
                <a:latin typeface="Courier New"/>
                <a:cs typeface="Courier New"/>
              </a:rPr>
              <a:t>=“TIME SPAN”&gt;</a:t>
            </a:r>
          </a:p>
          <a:p>
            <a:pPr lvl="1"/>
            <a:r>
              <a:rPr lang="en-US" dirty="0" smtClean="0"/>
              <a:t>Create a timespan using </a:t>
            </a:r>
            <a:r>
              <a:rPr lang="en-US" dirty="0" err="1" smtClean="0"/>
              <a:t>CreateTimespan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special query object called NAME</a:t>
            </a:r>
          </a:p>
          <a:p>
            <a:pPr lvl="1"/>
            <a:r>
              <a:rPr lang="en-US" dirty="0" smtClean="0"/>
              <a:t>Query has records, but also properties: </a:t>
            </a:r>
            <a:r>
              <a:rPr lang="en-US" dirty="0" err="1" smtClean="0"/>
              <a:t>RecordCount</a:t>
            </a:r>
            <a:r>
              <a:rPr lang="en-US" dirty="0" smtClean="0"/>
              <a:t>, </a:t>
            </a:r>
            <a:r>
              <a:rPr lang="en-US" dirty="0" err="1" smtClean="0"/>
              <a:t>CurrentRow</a:t>
            </a:r>
            <a:r>
              <a:rPr lang="en-US" dirty="0" smtClean="0"/>
              <a:t>, </a:t>
            </a:r>
            <a:r>
              <a:rPr lang="en-US" dirty="0" err="1" smtClean="0"/>
              <a:t>ColumnList</a:t>
            </a:r>
            <a:endParaRPr lang="en-US" dirty="0" smtClean="0"/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smtClean="0">
                <a:latin typeface="Courier New"/>
                <a:cs typeface="Courier New"/>
                <a:hlinkClick r:id="rId4"/>
              </a:rPr>
              <a:t>cfqueryparam</a:t>
            </a:r>
            <a:r>
              <a:rPr lang="en-US" sz="2300" dirty="0" smtClean="0">
                <a:latin typeface="Courier New"/>
                <a:cs typeface="Courier New"/>
              </a:rPr>
              <a:t> </a:t>
            </a:r>
            <a:r>
              <a:rPr lang="en-US" sz="2300" dirty="0" err="1" smtClean="0">
                <a:latin typeface="Courier New"/>
                <a:cs typeface="Courier New"/>
              </a:rPr>
              <a:t>cfsqltype</a:t>
            </a:r>
            <a:r>
              <a:rPr lang="en-US" sz="2300" dirty="0" smtClean="0">
                <a:latin typeface="Courier New"/>
                <a:cs typeface="Courier New"/>
              </a:rPr>
              <a:t>=“SQL Type” value=“VAL”&gt;</a:t>
            </a:r>
          </a:p>
          <a:p>
            <a:pPr lvl="1"/>
            <a:r>
              <a:rPr lang="en-US" dirty="0" smtClean="0"/>
              <a:t>SQL Types are </a:t>
            </a:r>
            <a:r>
              <a:rPr lang="en-US" dirty="0" err="1" smtClean="0"/>
              <a:t>cf_sql</a:t>
            </a:r>
            <a:r>
              <a:rPr lang="en-US" dirty="0" smtClean="0"/>
              <a:t>_[Type] (e.g. </a:t>
            </a:r>
            <a:r>
              <a:rPr lang="en-US" dirty="0" err="1" smtClean="0"/>
              <a:t>cf_sql_varchar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Provide a number of security and performance benefits</a:t>
            </a:r>
          </a:p>
          <a:p>
            <a:pPr lvl="1"/>
            <a:r>
              <a:rPr lang="en-US" dirty="0" smtClean="0"/>
              <a:t>#1 way to protect against SQL injections</a:t>
            </a:r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err="1" smtClean="0">
                <a:latin typeface="Courier New"/>
                <a:cs typeface="Courier New"/>
                <a:hlinkClick r:id="rId5"/>
              </a:rPr>
              <a:t>cftransaction</a:t>
            </a:r>
            <a:r>
              <a:rPr lang="en-US" sz="2300" dirty="0" smtClean="0">
                <a:latin typeface="Courier New"/>
                <a:cs typeface="Courier New"/>
              </a:rPr>
              <a:t> action=“ACTION”&gt;</a:t>
            </a:r>
          </a:p>
          <a:p>
            <a:pPr lvl="1"/>
            <a:r>
              <a:rPr lang="en-US" dirty="0" smtClean="0"/>
              <a:t>Action can be: begin, commit, and rollback</a:t>
            </a:r>
          </a:p>
          <a:p>
            <a:pPr lvl="1"/>
            <a:r>
              <a:rPr lang="en-US" dirty="0" smtClean="0"/>
              <a:t>Allows SQL transactions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1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36821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ourier New"/>
                <a:cs typeface="Courier New"/>
              </a:rPr>
              <a:t>&lt;</a:t>
            </a:r>
            <a:r>
              <a:rPr lang="en-US" sz="4400" dirty="0" err="1" smtClean="0">
                <a:latin typeface="Courier New"/>
                <a:cs typeface="Courier New"/>
                <a:hlinkClick r:id="rId2"/>
              </a:rPr>
              <a:t>cfscript</a:t>
            </a:r>
            <a:r>
              <a:rPr lang="en-US" sz="4400" dirty="0" smtClean="0">
                <a:latin typeface="Courier New"/>
                <a:cs typeface="Courier New"/>
              </a:rPr>
              <a:t>&gt;</a:t>
            </a:r>
            <a:endParaRPr lang="en-US" sz="4400" dirty="0">
              <a:latin typeface="Courier New"/>
              <a:cs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entire ECMA-style scripting language</a:t>
            </a:r>
          </a:p>
          <a:p>
            <a:r>
              <a:rPr lang="en-US" dirty="0" smtClean="0"/>
              <a:t>Removes dependency on tag-based markup</a:t>
            </a:r>
          </a:p>
          <a:p>
            <a:r>
              <a:rPr lang="en-US" dirty="0" smtClean="0"/>
              <a:t>Feels “more at home” or “cleaner” for some developers</a:t>
            </a:r>
          </a:p>
          <a:p>
            <a:r>
              <a:rPr lang="en-US" dirty="0" smtClean="0"/>
              <a:t>Can be used amongst tag-based CFML</a:t>
            </a:r>
          </a:p>
          <a:p>
            <a:r>
              <a:rPr lang="en-US" dirty="0" smtClean="0">
                <a:hlinkClick r:id="rId3"/>
              </a:rPr>
              <a:t>Learn more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9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smtClean="0">
                <a:hlinkClick r:id="rId3"/>
              </a:rPr>
              <a:t>awayken</a:t>
            </a:r>
            <a:r>
              <a:rPr lang="en-US" dirty="0" smtClean="0"/>
              <a:t>, +</a:t>
            </a:r>
            <a:r>
              <a:rPr lang="en-US" dirty="0" smtClean="0">
                <a:hlinkClick r:id="rId4"/>
              </a:rPr>
              <a:t>Miles Rausch</a:t>
            </a:r>
            <a:endParaRPr lang="en-US" dirty="0" smtClean="0"/>
          </a:p>
          <a:p>
            <a:r>
              <a:rPr lang="en-US" dirty="0" smtClean="0"/>
              <a:t>Of Miles Rausch: </a:t>
            </a:r>
            <a:r>
              <a:rPr lang="en-US" dirty="0" smtClean="0">
                <a:hlinkClick r:id="rId5"/>
              </a:rPr>
              <a:t>http://milesrausch.com</a:t>
            </a:r>
            <a:endParaRPr lang="en-US" dirty="0" smtClean="0"/>
          </a:p>
          <a:p>
            <a:r>
              <a:rPr lang="en-US" dirty="0" err="1" smtClean="0"/>
              <a:t>Awayken.com</a:t>
            </a:r>
            <a:r>
              <a:rPr lang="en-US" dirty="0" smtClean="0"/>
              <a:t>; </a:t>
            </a:r>
            <a:r>
              <a:rPr lang="en-US" dirty="0" smtClean="0">
                <a:hlinkClick r:id="rId6"/>
              </a:rPr>
              <a:t>http://awayken.com/</a:t>
            </a:r>
            <a:endParaRPr lang="en-US" dirty="0" smtClean="0"/>
          </a:p>
          <a:p>
            <a:r>
              <a:rPr lang="en-US" dirty="0" smtClean="0"/>
              <a:t>This presentation: </a:t>
            </a:r>
            <a:r>
              <a:rPr lang="en-US" dirty="0" smtClean="0">
                <a:hlinkClick r:id="rId7"/>
              </a:rPr>
              <a:t>https://github.com/awayken/2011sdcodecamp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3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basic types: </a:t>
            </a:r>
            <a:r>
              <a:rPr lang="en-US" dirty="0" smtClean="0">
                <a:hlinkClick r:id="rId3"/>
              </a:rPr>
              <a:t>core</a:t>
            </a:r>
            <a:r>
              <a:rPr lang="en-US" dirty="0" smtClean="0"/>
              <a:t> (built-in) and user-defined (UDF)</a:t>
            </a:r>
          </a:p>
          <a:p>
            <a:r>
              <a:rPr lang="en-US" dirty="0" smtClean="0"/>
              <a:t>Can define custom using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 …&gt; </a:t>
            </a:r>
            <a:r>
              <a:rPr lang="en-US" dirty="0" smtClean="0"/>
              <a:t>or CFCs</a:t>
            </a:r>
          </a:p>
          <a:p>
            <a:r>
              <a:rPr lang="en-US" dirty="0" smtClean="0"/>
              <a:t>Might return a value, output something, or both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(“Miles”, 28)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(name = “Miles”, age = 28)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argumentcollection</a:t>
            </a:r>
            <a:r>
              <a:rPr lang="en-US" sz="2000" dirty="0" smtClean="0">
                <a:latin typeface="Courier New"/>
                <a:cs typeface="Courier New"/>
              </a:rPr>
              <a:t> = </a:t>
            </a:r>
            <a:r>
              <a:rPr lang="en-US" sz="2000" dirty="0" err="1" smtClean="0">
                <a:latin typeface="Courier New"/>
                <a:cs typeface="Courier New"/>
              </a:rPr>
              <a:t>argsStruct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5793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>
                <a:hlinkClick r:id="rId2"/>
              </a:rPr>
              <a:t>a ton</a:t>
            </a:r>
            <a:endParaRPr lang="en-US" dirty="0" smtClean="0"/>
          </a:p>
          <a:p>
            <a:r>
              <a:rPr lang="en-US" dirty="0" smtClean="0"/>
              <a:t>Some replicate tag functionality</a:t>
            </a:r>
          </a:p>
          <a:p>
            <a:pPr lvl="1"/>
            <a:r>
              <a:rPr lang="en-US" dirty="0" err="1" smtClean="0">
                <a:hlinkClick r:id="rId3"/>
              </a:rPr>
              <a:t>WriteOutput</a:t>
            </a:r>
            <a:r>
              <a:rPr lang="en-US" dirty="0" smtClean="0"/>
              <a:t>(), </a:t>
            </a:r>
            <a:r>
              <a:rPr lang="en-US" dirty="0" err="1" smtClean="0">
                <a:hlinkClick r:id="rId4"/>
              </a:rPr>
              <a:t>WriteDump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Some stand alone</a:t>
            </a:r>
          </a:p>
          <a:p>
            <a:pPr lvl="1"/>
            <a:r>
              <a:rPr lang="en-US" dirty="0" smtClean="0">
                <a:hlinkClick r:id="rId5"/>
              </a:rPr>
              <a:t>URLEncodedFormat</a:t>
            </a:r>
            <a:r>
              <a:rPr lang="en-US" dirty="0" smtClean="0"/>
              <a:t>(), </a:t>
            </a:r>
            <a:r>
              <a:rPr lang="en-US" dirty="0" smtClean="0">
                <a:hlinkClick r:id="rId6"/>
              </a:rPr>
              <a:t>Hash</a:t>
            </a:r>
            <a:r>
              <a:rPr lang="en-US" dirty="0" smtClean="0"/>
              <a:t>(), </a:t>
            </a:r>
            <a:r>
              <a:rPr lang="en-US" dirty="0" smtClean="0">
                <a:hlinkClick r:id="rId7"/>
              </a:rPr>
              <a:t>CreateTimespan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Usually return value </a:t>
            </a:r>
            <a:r>
              <a:rPr lang="en-US" smtClean="0"/>
              <a:t>and doesn’t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56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2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 name=“NAME” access=“ACCESS” </a:t>
            </a:r>
            <a:r>
              <a:rPr lang="en-US" sz="2000" dirty="0" err="1" smtClean="0">
                <a:latin typeface="Courier New"/>
                <a:cs typeface="Courier New"/>
              </a:rPr>
              <a:t>returntype</a:t>
            </a:r>
            <a:r>
              <a:rPr lang="en-US" sz="2000" dirty="0" smtClean="0">
                <a:latin typeface="Courier New"/>
                <a:cs typeface="Courier New"/>
              </a:rPr>
              <a:t>=“VARIABLE TYPE”&gt;</a:t>
            </a:r>
          </a:p>
          <a:p>
            <a:pPr lvl="1"/>
            <a:r>
              <a:rPr lang="en-US" sz="2000" dirty="0" smtClean="0"/>
              <a:t>Access: public, private, package, remote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  <a:hlinkClick r:id="rId3"/>
              </a:rPr>
              <a:t>cfargument</a:t>
            </a:r>
            <a:r>
              <a:rPr lang="en-US" sz="2000" dirty="0">
                <a:latin typeface="Courier New"/>
                <a:cs typeface="Courier New"/>
              </a:rPr>
              <a:t> name=“NAME” required=“BOOLEAN” type=“VARIABLE TYPE” default=“VALUE”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/>
              <a:t>Exposes a special arguments </a:t>
            </a:r>
            <a:r>
              <a:rPr lang="en-US" sz="2000" dirty="0" smtClean="0"/>
              <a:t>scope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  <a:hlinkClick r:id="rId4"/>
              </a:rPr>
              <a:t>cfreturn</a:t>
            </a:r>
            <a:r>
              <a:rPr lang="en-US" sz="2000" dirty="0">
                <a:latin typeface="Courier New"/>
                <a:cs typeface="Courier New"/>
              </a:rPr>
              <a:t> VAL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cs typeface="Courier New"/>
              </a:rPr>
              <a:t>VAL should match “</a:t>
            </a:r>
            <a:r>
              <a:rPr lang="en-US" sz="2000" dirty="0" err="1" smtClean="0">
                <a:cs typeface="Courier New"/>
              </a:rPr>
              <a:t>returntype</a:t>
            </a:r>
            <a:r>
              <a:rPr lang="en-US" sz="2000" dirty="0" smtClean="0">
                <a:cs typeface="Courier New"/>
              </a:rPr>
              <a:t>” above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482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245153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8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</a:t>
            </a:r>
            <a:endParaRPr lang="en-US" dirty="0"/>
          </a:p>
        </p:txBody>
      </p:sp>
      <p:pic>
        <p:nvPicPr>
          <p:cNvPr id="4" name="Content Placeholder 3" descr="94715288_1fc28e44d0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[A]wayken[.]Com[ ]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41" b="-50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53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4" name="Content Placeholder 3" descr="3839025892_e5f3a146d6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929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ColdFusion</a:t>
            </a:r>
            <a:endParaRPr lang="en-US" dirty="0"/>
          </a:p>
        </p:txBody>
      </p:sp>
      <p:pic>
        <p:nvPicPr>
          <p:cNvPr id="4" name="Content Placeholder 3" descr="1462403613_3a8338e429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40" r="-13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543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Cold Fusion</a:t>
            </a:r>
            <a:endParaRPr lang="en-US" dirty="0"/>
          </a:p>
        </p:txBody>
      </p:sp>
      <p:pic>
        <p:nvPicPr>
          <p:cNvPr id="4" name="Content Placeholder 3" descr="4248698746_51a4b654b1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09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(Open Source) CFML</a:t>
            </a:r>
            <a:endParaRPr lang="en-US" dirty="0"/>
          </a:p>
        </p:txBody>
      </p:sp>
      <p:pic>
        <p:nvPicPr>
          <p:cNvPr id="4" name="Content Placeholder 3" descr="tag-index.inc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8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3333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952</TotalTime>
  <Words>1772</Words>
  <Application>Microsoft Macintosh PowerPoint</Application>
  <PresentationFormat>On-screen Show (4:3)</PresentationFormat>
  <Paragraphs>248</Paragraphs>
  <Slides>34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Breeze</vt:lpstr>
      <vt:lpstr>Open Source ColdFusion</vt:lpstr>
      <vt:lpstr>Hi. I’m Miles.</vt:lpstr>
      <vt:lpstr>Hi. I’m Miles.</vt:lpstr>
      <vt:lpstr>School</vt:lpstr>
      <vt:lpstr>PowerPoint Presentation</vt:lpstr>
      <vt:lpstr>Work</vt:lpstr>
      <vt:lpstr>Adobe ColdFusion</vt:lpstr>
      <vt:lpstr>Not Cold Fusion</vt:lpstr>
      <vt:lpstr>(Open Source) CFML</vt:lpstr>
      <vt:lpstr>Install OpenBD Desktop</vt:lpstr>
      <vt:lpstr>Run OpenBD Desktop</vt:lpstr>
      <vt:lpstr>Install Railo Express</vt:lpstr>
      <vt:lpstr>Run Railo Express</vt:lpstr>
      <vt:lpstr>Administrator</vt:lpstr>
      <vt:lpstr>Demo 01</vt:lpstr>
      <vt:lpstr>Basic CFML - syntax</vt:lpstr>
      <vt:lpstr>Basic CFML - variables</vt:lpstr>
      <vt:lpstr>Basic CFML - output</vt:lpstr>
      <vt:lpstr>Using Variables</vt:lpstr>
      <vt:lpstr>Using Variables - Arrays</vt:lpstr>
      <vt:lpstr>Using Variables - Structures</vt:lpstr>
      <vt:lpstr>Operators</vt:lpstr>
      <vt:lpstr>Demo 02</vt:lpstr>
      <vt:lpstr>Control</vt:lpstr>
      <vt:lpstr>Iterations</vt:lpstr>
      <vt:lpstr>Content</vt:lpstr>
      <vt:lpstr>Database Content</vt:lpstr>
      <vt:lpstr>Demo 03</vt:lpstr>
      <vt:lpstr>&lt;cfscript&gt;</vt:lpstr>
      <vt:lpstr>Functions</vt:lpstr>
      <vt:lpstr>Core Functions</vt:lpstr>
      <vt:lpstr>UDFs</vt:lpstr>
      <vt:lpstr>Demo 04</vt:lpstr>
      <vt:lpstr>CFCs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ColdFusion</dc:title>
  <dc:creator>Holli Rausch</dc:creator>
  <cp:lastModifiedBy>codecamp</cp:lastModifiedBy>
  <cp:revision>86</cp:revision>
  <dcterms:created xsi:type="dcterms:W3CDTF">2011-10-30T18:39:58Z</dcterms:created>
  <dcterms:modified xsi:type="dcterms:W3CDTF">2011-11-05T05:56:51Z</dcterms:modified>
</cp:coreProperties>
</file>