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9" r:id="rId6"/>
    <p:sldId id="284" r:id="rId7"/>
    <p:sldId id="285" r:id="rId8"/>
    <p:sldId id="318" r:id="rId9"/>
    <p:sldId id="319" r:id="rId10"/>
    <p:sldId id="291" r:id="rId11"/>
    <p:sldId id="320" r:id="rId12"/>
    <p:sldId id="321" r:id="rId13"/>
    <p:sldId id="293" r:id="rId14"/>
    <p:sldId id="295" r:id="rId15"/>
    <p:sldId id="317" r:id="rId16"/>
    <p:sldId id="310" r:id="rId17"/>
    <p:sldId id="311" r:id="rId18"/>
    <p:sldId id="313" r:id="rId19"/>
    <p:sldId id="327" r:id="rId20"/>
    <p:sldId id="328" r:id="rId21"/>
    <p:sldId id="339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15" r:id="rId30"/>
    <p:sldId id="337" r:id="rId31"/>
    <p:sldId id="340" r:id="rId32"/>
    <p:sldId id="312" r:id="rId33"/>
    <p:sldId id="268" r:id="rId34"/>
    <p:sldId id="322" r:id="rId35"/>
    <p:sldId id="323" r:id="rId36"/>
    <p:sldId id="324" r:id="rId37"/>
    <p:sldId id="325" r:id="rId38"/>
    <p:sldId id="326" r:id="rId39"/>
    <p:sldId id="270" r:id="rId40"/>
    <p:sldId id="26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9/29/11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schemedesigner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usleader.com/" TargetMode="External"/><Relationship Id="rId4" Type="http://schemas.openxmlformats.org/officeDocument/2006/relationships/hyperlink" Target="http://vimeo.com" TargetMode="External"/><Relationship Id="rId5" Type="http://schemas.openxmlformats.org/officeDocument/2006/relationships/hyperlink" Target="http://hyvee.com" TargetMode="External"/><Relationship Id="rId6" Type="http://schemas.openxmlformats.org/officeDocument/2006/relationships/hyperlink" Target="http://yahoo.com" TargetMode="External"/><Relationship Id="rId7" Type="http://schemas.openxmlformats.org/officeDocument/2006/relationships/hyperlink" Target="http://peacelight.com" TargetMode="External"/><Relationship Id="rId8" Type="http://schemas.openxmlformats.org/officeDocument/2006/relationships/hyperlink" Target="http://mapmyrun.com" TargetMode="External"/><Relationship Id="rId9" Type="http://schemas.openxmlformats.org/officeDocument/2006/relationships/hyperlink" Target="http://iwastesomuchtime.com" TargetMode="External"/><Relationship Id="rId10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I)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&lt;li&gt;Eat lunch&lt;/li&gt;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&lt;li&gt;Pick up groceries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li&gt;ramen </a:t>
            </a:r>
            <a:r>
              <a:rPr lang="en-US" sz="1800" dirty="0" smtClean="0">
                <a:latin typeface="Courier New"/>
                <a:cs typeface="Courier New"/>
              </a:rPr>
              <a:t>noodles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&lt;li&gt;shrimp&lt;/li&gt;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&lt;li&gt;chicken&lt;/li&gt;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&lt;li&gt;beef&lt;/li&gt;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&lt;li&gt;Eat supper&lt;/li&gt;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&lt;li&gt;Sleep&lt;/li&gt;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cellspacing</a:t>
            </a:r>
            <a:r>
              <a:rPr lang="en-US" dirty="0" smtClean="0"/>
              <a:t> – spacing in between cells</a:t>
            </a:r>
          </a:p>
          <a:p>
            <a:r>
              <a:rPr lang="en-US" dirty="0" err="1" smtClean="0"/>
              <a:t>cellpadding</a:t>
            </a:r>
            <a:r>
              <a:rPr lang="en-US" dirty="0" smtClean="0"/>
              <a:t> – spacing within cells</a:t>
            </a:r>
          </a:p>
          <a:p>
            <a:r>
              <a:rPr lang="en-US" dirty="0" smtClean="0"/>
              <a:t>border – applies a border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– how many columns this cell should span</a:t>
            </a:r>
          </a:p>
          <a:p>
            <a:r>
              <a:rPr lang="en-US" dirty="0" err="1" smtClean="0"/>
              <a:t>rowspan</a:t>
            </a:r>
            <a:r>
              <a:rPr lang="en-US" dirty="0" smtClean="0"/>
              <a:t> – how many rows this cell should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smtClean="0">
                <a:latin typeface="Courier New"/>
                <a:cs typeface="Courier New"/>
              </a:rPr>
              <a:t>table </a:t>
            </a:r>
            <a:r>
              <a:rPr lang="en-US" sz="1800" dirty="0" err="1" smtClean="0">
                <a:latin typeface="Courier New"/>
                <a:cs typeface="Courier New"/>
              </a:rPr>
              <a:t>cellspacing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 err="1" smtClean="0">
                <a:latin typeface="Courier New"/>
                <a:cs typeface="Courier New"/>
              </a:rPr>
              <a:t>cellpadding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>
                <a:latin typeface="Courier New"/>
                <a:cs typeface="Courier New"/>
              </a:rPr>
              <a:t>border="1"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1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2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3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2,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colspan</a:t>
            </a:r>
            <a:r>
              <a:rPr lang="en-US" sz="1800" dirty="0">
                <a:latin typeface="Courier New"/>
                <a:cs typeface="Courier New"/>
              </a:rPr>
              <a:t>="2"&gt;Row 2, cell 2, also spanning Row 2,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rowspan</a:t>
            </a:r>
            <a:r>
              <a:rPr lang="en-US" sz="1800" dirty="0">
                <a:latin typeface="Courier New"/>
                <a:cs typeface="Courier New"/>
              </a:rPr>
              <a:t>="2"&gt;Row 3, cell 1, also spanning Row 4,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/table&gt;</a:t>
            </a:r>
          </a:p>
        </p:txBody>
      </p:sp>
    </p:spTree>
    <p:extLst>
      <p:ext uri="{BB962C8B-B14F-4D97-AF65-F5344CB8AC3E}">
        <p14:creationId xmlns:p14="http://schemas.microsoft.com/office/powerpoint/2010/main" val="13099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href</a:t>
            </a:r>
            <a:r>
              <a:rPr lang="en-US" dirty="0" smtClean="0"/>
              <a:t> – links to reference</a:t>
            </a:r>
          </a:p>
          <a:p>
            <a:r>
              <a:rPr lang="en-US" dirty="0" smtClean="0"/>
              <a:t>target – browser window: _blank, _self, _parent</a:t>
            </a:r>
          </a:p>
          <a:p>
            <a:r>
              <a:rPr lang="en-US" dirty="0" smtClean="0"/>
              <a:t>title – popover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– the source of the image (jpg, gif, 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 – alternate text</a:t>
            </a:r>
          </a:p>
          <a:p>
            <a:r>
              <a:rPr lang="en-US" dirty="0" smtClean="0"/>
              <a:t>width – width to display the image</a:t>
            </a:r>
          </a:p>
          <a:p>
            <a:r>
              <a:rPr lang="en-US" dirty="0" smtClean="0"/>
              <a:t>height – height to display the image</a:t>
            </a:r>
          </a:p>
          <a:p>
            <a:r>
              <a:rPr lang="en-US" dirty="0" smtClean="0"/>
              <a:t>title – popover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91085"/>
          </a:xfrm>
        </p:spPr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Grew out of need for better presentation of HTML</a:t>
            </a:r>
          </a:p>
          <a:p>
            <a:r>
              <a:rPr lang="en-US" dirty="0" smtClean="0"/>
              <a:t>Specify rules for how different HTML elements should be presented</a:t>
            </a:r>
          </a:p>
          <a:p>
            <a:r>
              <a:rPr lang="en-US" dirty="0" smtClean="0"/>
              <a:t>Rules "cascade"; older rules replaced by newer ones</a:t>
            </a:r>
          </a:p>
          <a:p>
            <a:r>
              <a:rPr lang="en-US" dirty="0" smtClean="0"/>
              <a:t>Two flavors: CSS 2.1, CSS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http://en.wikipedia.org/wiki/Cascading_Style_Sheets#History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smtClean="0"/>
              <a:t>HTML 2?</a:t>
            </a:r>
          </a:p>
          <a:p>
            <a:r>
              <a:rPr lang="en-US" dirty="0" smtClean="0"/>
              <a:t>What is CSS?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21412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{ margin: 0; padding: 0;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77576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{ padding-bottom: 10px;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p { color: green;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&gt; p { color: blue;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a:link</a:t>
            </a:r>
            <a:r>
              <a:rPr lang="en-US" sz="3200" dirty="0"/>
              <a:t>, </a:t>
            </a:r>
            <a:r>
              <a:rPr lang="en-US" sz="3200" dirty="0" err="1"/>
              <a:t>a:visited</a:t>
            </a:r>
            <a:r>
              <a:rPr lang="en-US" sz="3200" dirty="0"/>
              <a:t>, </a:t>
            </a:r>
            <a:r>
              <a:rPr lang="en-US" sz="3200" dirty="0" err="1"/>
              <a:t>a:active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err="1" smtClean="0"/>
              <a:t>a:hover</a:t>
            </a:r>
            <a:r>
              <a:rPr lang="en-US" sz="3200" dirty="0"/>
              <a:t>, </a:t>
            </a:r>
            <a:r>
              <a:rPr lang="en-US" sz="3200" dirty="0" err="1"/>
              <a:t>a:focus</a:t>
            </a:r>
            <a:r>
              <a:rPr lang="en-US" sz="3200" dirty="0"/>
              <a:t> { color: black;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.message { background: red;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#content { width: 200px;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 – </a:t>
            </a:r>
            <a:r>
              <a:rPr lang="en-US" dirty="0" err="1" smtClean="0"/>
              <a:t>hexidecimal</a:t>
            </a:r>
            <a:r>
              <a:rPr lang="en-US" dirty="0" smtClean="0"/>
              <a:t> number with # in front</a:t>
            </a:r>
            <a:endParaRPr lang="en-US" dirty="0"/>
          </a:p>
          <a:p>
            <a:r>
              <a:rPr lang="en-US" dirty="0" smtClean="0"/>
              <a:t>background – color (like above) or image</a:t>
            </a:r>
          </a:p>
          <a:p>
            <a:r>
              <a:rPr lang="en-US" dirty="0" smtClean="0"/>
              <a:t>border – size, type, color</a:t>
            </a:r>
          </a:p>
          <a:p>
            <a:r>
              <a:rPr lang="en-US" dirty="0" smtClean="0"/>
              <a:t>font-style – normal, italic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 – normal, small-caps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 – normal, bold, number (100, 200, 300…)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 – number in pixels, %, </a:t>
            </a:r>
            <a:r>
              <a:rPr lang="en-US" dirty="0" err="1" smtClean="0"/>
              <a:t>em</a:t>
            </a:r>
            <a:r>
              <a:rPr lang="en-US" dirty="0" smtClean="0"/>
              <a:t>, in, </a:t>
            </a:r>
            <a:r>
              <a:rPr lang="en-US" dirty="0" err="1" smtClean="0"/>
              <a:t>pt</a:t>
            </a:r>
            <a:r>
              <a:rPr lang="en-US" dirty="0" smtClean="0"/>
              <a:t>, etc.</a:t>
            </a:r>
          </a:p>
          <a:p>
            <a:r>
              <a:rPr lang="en-US" dirty="0"/>
              <a:t>font-</a:t>
            </a:r>
            <a:r>
              <a:rPr lang="en-US" dirty="0" smtClean="0"/>
              <a:t>family – name of font 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 – number alone or as pixels</a:t>
            </a:r>
            <a:endParaRPr lang="en-US" dirty="0"/>
          </a:p>
          <a:p>
            <a:r>
              <a:rPr lang="en-US" dirty="0" smtClean="0"/>
              <a:t>text-align – left, right, center, justify</a:t>
            </a:r>
          </a:p>
          <a:p>
            <a:r>
              <a:rPr lang="en-US" dirty="0" smtClean="0"/>
              <a:t>text-decoration –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none</a:t>
            </a:r>
          </a:p>
          <a:p>
            <a:r>
              <a:rPr lang="en-US" dirty="0" smtClean="0"/>
              <a:t>text-transform – none, uppercase, lowercase, capitalize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/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Color &amp; Typography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Move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Hide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width, height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margin, padding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Float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list-style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Change color, background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Make italic, bold, uppercase, small caps</a:t>
            </a:r>
          </a:p>
          <a:p>
            <a:r>
              <a:rPr lang="en-US" dirty="0" smtClean="0"/>
              <a:t>Change font size, family,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familiar visual elements</a:t>
            </a:r>
          </a:p>
          <a:p>
            <a:r>
              <a:rPr lang="en-US" dirty="0" smtClean="0"/>
              <a:t>Reinforces the site's theme</a:t>
            </a:r>
          </a:p>
          <a:p>
            <a:r>
              <a:rPr lang="en-US" dirty="0" smtClean="0"/>
              <a:t>Literal interpretation or nuances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Corkboard for a job posting website</a:t>
            </a:r>
            <a:endParaRPr lang="en-US" dirty="0"/>
          </a:p>
          <a:p>
            <a:pPr lvl="1"/>
            <a:r>
              <a:rPr lang="en-US" dirty="0" err="1" smtClean="0"/>
              <a:t>Wirebound</a:t>
            </a:r>
            <a:r>
              <a:rPr lang="en-US" dirty="0" smtClean="0"/>
              <a:t> notebook for blog</a:t>
            </a:r>
          </a:p>
        </p:txBody>
      </p:sp>
    </p:spTree>
    <p:extLst>
      <p:ext uri="{BB962C8B-B14F-4D97-AF65-F5344CB8AC3E}">
        <p14:creationId xmlns:p14="http://schemas.microsoft.com/office/powerpoint/2010/main" val="29323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9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 visual metaphor</a:t>
            </a:r>
          </a:p>
          <a:p>
            <a:r>
              <a:rPr lang="en-US" dirty="0" smtClean="0"/>
              <a:t>Free-flow writing of ideas and thoughts</a:t>
            </a:r>
          </a:p>
          <a:p>
            <a:r>
              <a:rPr lang="en-US" dirty="0" smtClean="0"/>
              <a:t>Don't hold back; write everything</a:t>
            </a:r>
          </a:p>
          <a:p>
            <a:r>
              <a:rPr lang="en-US" dirty="0" smtClean="0"/>
              <a:t>Can be done several times for </a:t>
            </a:r>
            <a:r>
              <a:rPr lang="en-US" smtClean="0"/>
              <a:t>one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some color palettes</a:t>
            </a:r>
          </a:p>
          <a:p>
            <a:pPr lvl="1"/>
            <a:r>
              <a:rPr lang="en-US" dirty="0">
                <a:hlinkClick r:id="rId2"/>
              </a:rPr>
              <a:t>http://colorschemedesigner.com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Design layouts based on content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Illustrator / Photoshop</a:t>
            </a:r>
          </a:p>
          <a:p>
            <a:r>
              <a:rPr lang="en-US" dirty="0" smtClean="0"/>
              <a:t>Use visual elements to reinforce the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– holds main text and images for page</a:t>
            </a:r>
          </a:p>
          <a:p>
            <a:r>
              <a:rPr lang="en-US" dirty="0" smtClean="0"/>
              <a:t>main navigation – important navigation</a:t>
            </a:r>
          </a:p>
          <a:p>
            <a:r>
              <a:rPr lang="en-US" dirty="0" smtClean="0"/>
              <a:t>sub navigation – navigation important, but not enough to be main</a:t>
            </a:r>
          </a:p>
          <a:p>
            <a:r>
              <a:rPr lang="en-US" dirty="0" smtClean="0"/>
              <a:t>sidebar – columns of html around content</a:t>
            </a:r>
          </a:p>
          <a:p>
            <a:r>
              <a:rPr lang="en-US" dirty="0" smtClean="0"/>
              <a:t>footer – block of html below content</a:t>
            </a:r>
          </a:p>
          <a:p>
            <a:r>
              <a:rPr lang="en-US" dirty="0" smtClean="0"/>
              <a:t>whitespace – negative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Hannah - </a:t>
            </a:r>
            <a:r>
              <a:rPr lang="en-US" dirty="0">
                <a:hlinkClick r:id="rId3"/>
              </a:rPr>
              <a:t>http://www.argusleader.com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Tyler – </a:t>
            </a:r>
            <a:r>
              <a:rPr lang="en-US" dirty="0" smtClean="0">
                <a:hlinkClick r:id="rId4"/>
              </a:rPr>
              <a:t>http://vimeo.com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Lindsey – </a:t>
            </a:r>
            <a:r>
              <a:rPr lang="en-US" dirty="0" smtClean="0">
                <a:hlinkClick r:id="rId5"/>
              </a:rPr>
              <a:t>http://hyvee.com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 – </a:t>
            </a:r>
            <a:r>
              <a:rPr lang="en-US" dirty="0" smtClean="0">
                <a:hlinkClick r:id="rId6"/>
              </a:rPr>
              <a:t>http://yahoo.com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Kendra – </a:t>
            </a:r>
            <a:r>
              <a:rPr lang="en-US" dirty="0" smtClean="0">
                <a:hlinkClick r:id="rId7"/>
              </a:rPr>
              <a:t>http://peacelight.com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Leah – </a:t>
            </a:r>
            <a:r>
              <a:rPr lang="en-US" dirty="0" smtClean="0">
                <a:hlinkClick r:id="rId8"/>
              </a:rPr>
              <a:t>http://mapmyrun.com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Beth – </a:t>
            </a:r>
            <a:r>
              <a:rPr lang="en-US" dirty="0" smtClean="0">
                <a:hlinkClick r:id="rId9"/>
              </a:rPr>
              <a:t>http://iwastesomuchtime.com</a:t>
            </a:r>
            <a:r>
              <a:rPr lang="en-US" dirty="0" smtClean="0"/>
              <a:t> </a:t>
            </a:r>
          </a:p>
          <a:p>
            <a:r>
              <a:rPr lang="en-US" dirty="0"/>
              <a:t>Miles - </a:t>
            </a:r>
            <a:r>
              <a:rPr lang="en-US" dirty="0">
                <a:hlinkClick r:id="rId10"/>
              </a:rPr>
              <a:t>http://thewildernessdowntown.com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</a:t>
            </a:r>
            <a:r>
              <a:rPr lang="en-US" dirty="0" smtClean="0"/>
              <a:t>56 </a:t>
            </a:r>
            <a:r>
              <a:rPr lang="en-US" dirty="0"/>
              <a:t>– </a:t>
            </a:r>
            <a:r>
              <a:rPr lang="en-US" dirty="0" smtClean="0"/>
              <a:t>67),</a:t>
            </a:r>
          </a:p>
          <a:p>
            <a:r>
              <a:rPr lang="en-US" dirty="0" smtClean="0"/>
              <a:t>visualize your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Lesson: What is HTML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name="…" content="…" /&gt;</a:t>
            </a:r>
          </a:p>
          <a:p>
            <a:r>
              <a:rPr lang="en-US" dirty="0" smtClean="0"/>
              <a:t>description – a text description</a:t>
            </a:r>
          </a:p>
          <a:p>
            <a:r>
              <a:rPr lang="en-US" i="1" dirty="0" smtClean="0"/>
              <a:t>keywords</a:t>
            </a:r>
            <a:r>
              <a:rPr lang="en-US" dirty="0" smtClean="0"/>
              <a:t> – a list of keywords</a:t>
            </a:r>
          </a:p>
          <a:p>
            <a:r>
              <a:rPr lang="en-US" dirty="0" smtClean="0"/>
              <a:t>robots – tells search engines the rules</a:t>
            </a:r>
          </a:p>
          <a:p>
            <a:pPr lvl="1"/>
            <a:r>
              <a:rPr lang="en-US" dirty="0" smtClean="0"/>
              <a:t>index – add this page to your search index</a:t>
            </a:r>
          </a:p>
          <a:p>
            <a:pPr lvl="1"/>
            <a:r>
              <a:rPr lang="en-US" dirty="0" err="1" smtClean="0"/>
              <a:t>noindex</a:t>
            </a:r>
            <a:r>
              <a:rPr lang="en-US" dirty="0" smtClean="0"/>
              <a:t> – do not index</a:t>
            </a:r>
          </a:p>
          <a:p>
            <a:pPr lvl="1"/>
            <a:r>
              <a:rPr lang="en-US" dirty="0" smtClean="0"/>
              <a:t>follow – follow the links on the page</a:t>
            </a:r>
          </a:p>
          <a:p>
            <a:pPr lvl="1"/>
            <a:r>
              <a:rPr lang="en-US" dirty="0" err="1" smtClean="0"/>
              <a:t>nofollow</a:t>
            </a:r>
            <a:r>
              <a:rPr lang="en-US" dirty="0" smtClean="0"/>
              <a:t> – do not follow links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lunch&lt;/li&gt;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li&gt;Pick up groceries&lt;/li&gt;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supper&lt;/li&gt;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li&gt;Sleep&lt;/li&gt;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&lt;li&gt;ramen noodles&lt;/li&gt;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22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2403</TotalTime>
  <Words>1734</Words>
  <Application>Microsoft Macintosh PowerPoint</Application>
  <PresentationFormat>On-screen Show (4:3)</PresentationFormat>
  <Paragraphs>347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Pushpin</vt:lpstr>
      <vt:lpstr>Class Three</vt:lpstr>
      <vt:lpstr>Overview</vt:lpstr>
      <vt:lpstr>Quiz Time</vt:lpstr>
      <vt:lpstr>Website Autopsy</vt:lpstr>
      <vt:lpstr>Lesson: What is HTML 2?</vt:lpstr>
      <vt:lpstr>Anatomy of a Tag</vt:lpstr>
      <vt:lpstr>Lots of Tags</vt:lpstr>
      <vt:lpstr>&lt;meta&gt; Tags</vt:lpstr>
      <vt:lpstr>Lists</vt:lpstr>
      <vt:lpstr>Nested Lists</vt:lpstr>
      <vt:lpstr>Tables</vt:lpstr>
      <vt:lpstr>Tables</vt:lpstr>
      <vt:lpstr>Anchor Elements</vt:lpstr>
      <vt:lpstr>Image Elements</vt:lpstr>
      <vt:lpstr>Exercise &amp; Activity</vt:lpstr>
      <vt:lpstr>Break</vt:lpstr>
      <vt:lpstr>Lesson: What is CSS?</vt:lpstr>
      <vt:lpstr>About CSS</vt:lpstr>
      <vt:lpstr>Anatomy of a Rule</vt:lpstr>
      <vt:lpstr>Selectors</vt:lpstr>
      <vt:lpstr>Example</vt:lpstr>
      <vt:lpstr>* { margin: 0; padding: 0; }</vt:lpstr>
      <vt:lpstr>p { padding-bottom: 10px; }</vt:lpstr>
      <vt:lpstr>div p { color: green; }</vt:lpstr>
      <vt:lpstr>div &gt; p { color: blue; }</vt:lpstr>
      <vt:lpstr>a:link, a:visited, a:active, a:hover, a:focus { color: black; }</vt:lpstr>
      <vt:lpstr>.message { background: red; }</vt:lpstr>
      <vt:lpstr>#content { width: 200px; }</vt:lpstr>
      <vt:lpstr>Layout</vt:lpstr>
      <vt:lpstr>Colors &amp; Typography</vt:lpstr>
      <vt:lpstr>Exercise / Activity</vt:lpstr>
      <vt:lpstr>Break</vt:lpstr>
      <vt:lpstr>Lesson: Chapter 2</vt:lpstr>
      <vt:lpstr>Visual Metaphor</vt:lpstr>
      <vt:lpstr>Theme</vt:lpstr>
      <vt:lpstr>Brainstorming</vt:lpstr>
      <vt:lpstr>Develop Theme</vt:lpstr>
      <vt:lpstr>Interface Elements</vt:lpstr>
      <vt:lpstr>Exercise &amp; Activity</vt:lpstr>
      <vt:lpstr>Class Four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151</cp:revision>
  <dcterms:created xsi:type="dcterms:W3CDTF">2011-09-17T02:58:40Z</dcterms:created>
  <dcterms:modified xsi:type="dcterms:W3CDTF">2011-09-29T19:18:05Z</dcterms:modified>
</cp:coreProperties>
</file>