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342" r:id="rId4"/>
    <p:sldId id="258" r:id="rId5"/>
    <p:sldId id="259" r:id="rId6"/>
    <p:sldId id="422" r:id="rId7"/>
    <p:sldId id="409" r:id="rId8"/>
    <p:sldId id="399" r:id="rId9"/>
    <p:sldId id="412" r:id="rId10"/>
    <p:sldId id="413" r:id="rId11"/>
    <p:sldId id="414" r:id="rId12"/>
    <p:sldId id="415" r:id="rId13"/>
    <p:sldId id="416" r:id="rId14"/>
    <p:sldId id="417" r:id="rId15"/>
    <p:sldId id="418" r:id="rId16"/>
    <p:sldId id="419" r:id="rId17"/>
    <p:sldId id="420" r:id="rId18"/>
    <p:sldId id="421" r:id="rId19"/>
    <p:sldId id="410" r:id="rId20"/>
    <p:sldId id="411" r:id="rId21"/>
    <p:sldId id="26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0189" autoAdjust="0"/>
  </p:normalViewPr>
  <p:slideViewPr>
    <p:cSldViewPr snapToGrid="0" snapToObjects="1">
      <p:cViewPr>
        <p:scale>
          <a:sx n="100" d="100"/>
          <a:sy n="100" d="100"/>
        </p:scale>
        <p:origin x="-1336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D41C8-0A92-DD47-AB00-F0EFFD66679B}" type="datetimeFigureOut">
              <a:rPr lang="en-US" smtClean="0"/>
              <a:t>11/29/11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AB357A-3C6D-9E43-AB07-807CDFEA8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02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67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86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20 -</a:t>
            </a:r>
            <a:r>
              <a:rPr lang="en-US" baseline="0" dirty="0" smtClean="0"/>
              <a:t> 30</a:t>
            </a:r>
            <a:r>
              <a:rPr lang="en-US" dirty="0" smtClean="0"/>
              <a:t>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80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20 -</a:t>
            </a:r>
            <a:r>
              <a:rPr lang="en-US" baseline="0" dirty="0" smtClean="0"/>
              <a:t> 30</a:t>
            </a:r>
            <a:r>
              <a:rPr lang="en-US" dirty="0" smtClean="0"/>
              <a:t>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80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Break – 8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57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Break – 8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57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89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11/29/11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11/29/11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11/29/11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11/29/11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11/29/11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11/29/11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68948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1614322"/>
            <a:ext cx="2939521" cy="53621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1614321"/>
            <a:ext cx="2944368" cy="53801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11/29/11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302933"/>
            <a:ext cx="3227832" cy="3421211"/>
          </a:xfrm>
        </p:spPr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303378"/>
            <a:ext cx="3227832" cy="3421211"/>
          </a:xfrm>
        </p:spPr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11/29/11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11/29/11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 marL="274320" indent="-274320">
              <a:buFont typeface="Wingdings" charset="2"/>
              <a:buChar char="v"/>
              <a:defRPr sz="2200"/>
            </a:lvl1pPr>
            <a:lvl2pPr marL="640080" indent="-274320">
              <a:buFont typeface="Wingdings" charset="2"/>
              <a:buChar char="v"/>
              <a:defRPr sz="2000"/>
            </a:lvl2pPr>
            <a:lvl3pPr marL="914400" indent="-228600">
              <a:buFont typeface="Wingdings" charset="2"/>
              <a:buChar char="v"/>
              <a:defRPr sz="1800"/>
            </a:lvl3pPr>
            <a:lvl4pPr marL="1280160" indent="-228600">
              <a:buFont typeface="Wingdings" charset="2"/>
              <a:buChar char="v"/>
              <a:defRPr sz="1600"/>
            </a:lvl4pPr>
            <a:lvl5pPr marL="1645920" indent="-228600">
              <a:buFont typeface="Wingdings" charset="2"/>
              <a:buChar char="v"/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11/29/11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11/29/11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jpeg"/><Relationship Id="rId1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7C3F878-F5E8-489B-AC8A-64F2A7E22C28}" type="datetimeFigureOut">
              <a:rPr lang="en-US" smtClean="0"/>
              <a:pPr/>
              <a:t>11/29/11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57200" indent="-4572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4572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4572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3429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0220" indent="-3429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l.dropbox.com/u/41609448/art329/slides/classten/usiouxfallsedu.zip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ge.ecomagination.com/smartgrid/%23/landing_page" TargetMode="External"/><Relationship Id="rId4" Type="http://schemas.openxmlformats.org/officeDocument/2006/relationships/hyperlink" Target="http://www.sdaf.org/" TargetMode="External"/><Relationship Id="rId5" Type="http://schemas.openxmlformats.org/officeDocument/2006/relationships/hyperlink" Target="http://aol.sportingnews.com/" TargetMode="External"/><Relationship Id="rId6" Type="http://schemas.openxmlformats.org/officeDocument/2006/relationships/hyperlink" Target="http://www.boston.com/bigpicture/2011/11/christmas_approaches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 Twelve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Accessibility</a:t>
            </a:r>
          </a:p>
        </p:txBody>
      </p:sp>
    </p:spTree>
    <p:extLst>
      <p:ext uri="{BB962C8B-B14F-4D97-AF65-F5344CB8AC3E}">
        <p14:creationId xmlns:p14="http://schemas.microsoft.com/office/powerpoint/2010/main" val="855943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Readers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Tool that literally reads a webpage out loud for those with visual </a:t>
            </a:r>
            <a:r>
              <a:rPr lang="en-US" dirty="0" smtClean="0"/>
              <a:t>disabilities</a:t>
            </a:r>
          </a:p>
          <a:p>
            <a:r>
              <a:rPr lang="en-US" dirty="0" smtClean="0"/>
              <a:t>JAWS on Windows or </a:t>
            </a:r>
            <a:r>
              <a:rPr lang="en-US" dirty="0" err="1" smtClean="0"/>
              <a:t>VoiceOver</a:t>
            </a:r>
            <a:r>
              <a:rPr lang="en-US" dirty="0" smtClean="0"/>
              <a:t> on Mac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056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a</a:t>
            </a:r>
            <a:r>
              <a:rPr lang="en-US" dirty="0" smtClean="0">
                <a:latin typeface="Courier New"/>
                <a:cs typeface="Courier New"/>
              </a:rPr>
              <a:t>lt</a:t>
            </a:r>
            <a:r>
              <a:rPr lang="en-US" dirty="0" smtClean="0"/>
              <a:t>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Describe image</a:t>
            </a:r>
          </a:p>
          <a:p>
            <a:r>
              <a:rPr lang="en-US" dirty="0" smtClean="0"/>
              <a:t>Short</a:t>
            </a:r>
          </a:p>
          <a:p>
            <a:r>
              <a:rPr lang="en-US" dirty="0" smtClean="0"/>
              <a:t>Descriptive</a:t>
            </a:r>
          </a:p>
          <a:p>
            <a:r>
              <a:rPr lang="en-US" dirty="0" smtClean="0"/>
              <a:t>Clear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663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l</a:t>
            </a:r>
            <a:r>
              <a:rPr lang="en-US" dirty="0" err="1" smtClean="0">
                <a:latin typeface="Courier New"/>
                <a:cs typeface="Courier New"/>
              </a:rPr>
              <a:t>ongdesc</a:t>
            </a:r>
            <a:r>
              <a:rPr lang="en-US" dirty="0" smtClean="0"/>
              <a:t>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Helps keep long descriptions off the page</a:t>
            </a:r>
          </a:p>
          <a:p>
            <a:r>
              <a:rPr lang="en-US" dirty="0" smtClean="0"/>
              <a:t>Should be a valid HTML reference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072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tabindex</a:t>
            </a:r>
            <a:r>
              <a:rPr lang="en-US" dirty="0" smtClean="0"/>
              <a:t>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Guides the order when hitting the keyboard to navigate the site</a:t>
            </a:r>
          </a:p>
          <a:p>
            <a:r>
              <a:rPr lang="en-US" dirty="0" smtClean="0"/>
              <a:t>Lower numbers have precedence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106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The Law</a:t>
            </a:r>
          </a:p>
          <a:p>
            <a:r>
              <a:rPr lang="en-US" dirty="0" smtClean="0"/>
              <a:t>Helps everyone</a:t>
            </a:r>
          </a:p>
          <a:p>
            <a:r>
              <a:rPr lang="en-US" dirty="0" smtClean="0"/>
              <a:t>Business reasons</a:t>
            </a:r>
          </a:p>
          <a:p>
            <a:r>
              <a:rPr lang="en-US" dirty="0" smtClean="0"/>
              <a:t>Morals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511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WCAG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Web Content Accessibility </a:t>
            </a:r>
            <a:r>
              <a:rPr lang="en-US" dirty="0" smtClean="0"/>
              <a:t>Guidelines</a:t>
            </a:r>
          </a:p>
          <a:p>
            <a:r>
              <a:rPr lang="en-US" dirty="0" smtClean="0"/>
              <a:t>Checklist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884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Don't just use color to communicate</a:t>
            </a:r>
          </a:p>
          <a:p>
            <a:r>
              <a:rPr lang="en-US" dirty="0" smtClean="0"/>
              <a:t>Consider color-blind</a:t>
            </a:r>
          </a:p>
          <a:p>
            <a:r>
              <a:rPr lang="en-US" dirty="0" smtClean="0"/>
              <a:t>Use text to supplement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825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Put markup in logical order</a:t>
            </a:r>
          </a:p>
          <a:p>
            <a:pPr lvl="1"/>
            <a:r>
              <a:rPr lang="en-US" dirty="0" smtClean="0"/>
              <a:t>Header</a:t>
            </a:r>
          </a:p>
          <a:p>
            <a:pPr lvl="1"/>
            <a:r>
              <a:rPr lang="en-US" dirty="0" smtClean="0"/>
              <a:t>Masthead</a:t>
            </a:r>
          </a:p>
          <a:p>
            <a:pPr lvl="1"/>
            <a:r>
              <a:rPr lang="en-US" dirty="0" smtClean="0"/>
              <a:t>Content</a:t>
            </a:r>
          </a:p>
          <a:p>
            <a:pPr lvl="1"/>
            <a:r>
              <a:rPr lang="en-US" dirty="0" smtClean="0"/>
              <a:t>Sidebar</a:t>
            </a:r>
          </a:p>
          <a:p>
            <a:pPr lvl="1"/>
            <a:r>
              <a:rPr lang="en-US" dirty="0" smtClean="0"/>
              <a:t>Footer</a:t>
            </a:r>
          </a:p>
          <a:p>
            <a:r>
              <a:rPr lang="en-US" dirty="0" smtClean="0"/>
              <a:t>Eliminates need for </a:t>
            </a:r>
            <a:r>
              <a:rPr lang="en-US" dirty="0" err="1" smtClean="0">
                <a:latin typeface="Courier New"/>
                <a:cs typeface="Courier New"/>
              </a:rPr>
              <a:t>tabindex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31275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Use table row and </a:t>
            </a:r>
            <a:r>
              <a:rPr lang="en-US" smtClean="0"/>
              <a:t>column headings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208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20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v"/>
            </a:pPr>
            <a:r>
              <a:rPr lang="en-US" dirty="0" smtClean="0"/>
              <a:t>What's new?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Quiz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Homework review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Autopsy</a:t>
            </a:r>
            <a:endParaRPr lang="en-US" dirty="0"/>
          </a:p>
          <a:p>
            <a:pPr>
              <a:buFont typeface="Wingdings" charset="2"/>
              <a:buChar char="v"/>
            </a:pPr>
            <a:r>
              <a:rPr lang="en-US" dirty="0" smtClean="0"/>
              <a:t>The Chapter</a:t>
            </a:r>
          </a:p>
          <a:p>
            <a:r>
              <a:rPr lang="en-US" dirty="0" smtClean="0"/>
              <a:t>Lab</a:t>
            </a:r>
          </a:p>
          <a:p>
            <a:r>
              <a:rPr lang="en-US" dirty="0" smtClean="0"/>
              <a:t>Attendance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961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the USF homepage:</a:t>
            </a:r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http://dl.dropbox.com/u/41609448/art329/slides/classten/usiouxfallsedu.zip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97927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Thirteen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47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4553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428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880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Autopsy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http://ge.ecomagination.com/smartgrid/#/</a:t>
            </a:r>
            <a:r>
              <a:rPr lang="en-US" dirty="0" smtClean="0">
                <a:hlinkClick r:id="rId3"/>
              </a:rPr>
              <a:t>landing_page</a:t>
            </a:r>
            <a:endParaRPr lang="en-US" dirty="0" smtClean="0"/>
          </a:p>
          <a:p>
            <a:r>
              <a:rPr lang="en-US" dirty="0">
                <a:hlinkClick r:id="rId4"/>
              </a:rPr>
              <a:t>http://www.sdaf.org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http://aol.sportingnews.com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http://www.boston.com/bigpicture/2011/11/</a:t>
            </a:r>
            <a:r>
              <a:rPr lang="en-US" dirty="0" smtClean="0">
                <a:hlinkClick r:id="rId6"/>
              </a:rPr>
              <a:t>christmas_approaches.html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448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48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3167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Make your site work for everyone</a:t>
            </a:r>
          </a:p>
          <a:p>
            <a:r>
              <a:rPr lang="en-US" dirty="0" smtClean="0"/>
              <a:t>Think about how disabilities affect the experience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6290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ushpin">
  <a:themeElements>
    <a:clrScheme name="Custom 2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400080"/>
      </a:hlink>
      <a:folHlink>
        <a:srgbClr val="400080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Pushpin.thmx</Template>
  <TotalTime>7960</TotalTime>
  <Words>243</Words>
  <Application>Microsoft Macintosh PowerPoint</Application>
  <PresentationFormat>On-screen Show (4:3)</PresentationFormat>
  <Paragraphs>77</Paragraphs>
  <Slides>21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Pushpin</vt:lpstr>
      <vt:lpstr>Class Twelve</vt:lpstr>
      <vt:lpstr>Overview</vt:lpstr>
      <vt:lpstr>What’s New?</vt:lpstr>
      <vt:lpstr>Quiz Time</vt:lpstr>
      <vt:lpstr>Homework Review</vt:lpstr>
      <vt:lpstr>Website Autopsy</vt:lpstr>
      <vt:lpstr>Break</vt:lpstr>
      <vt:lpstr>The Chapter</vt:lpstr>
      <vt:lpstr>Accessibility</vt:lpstr>
      <vt:lpstr>Screen Readers</vt:lpstr>
      <vt:lpstr>alt Attribute</vt:lpstr>
      <vt:lpstr>longdesc Attribute</vt:lpstr>
      <vt:lpstr>tabindex Attribute</vt:lpstr>
      <vt:lpstr>Why?</vt:lpstr>
      <vt:lpstr>WCAG</vt:lpstr>
      <vt:lpstr>Colors</vt:lpstr>
      <vt:lpstr>Markup</vt:lpstr>
      <vt:lpstr>Tables</vt:lpstr>
      <vt:lpstr>Break</vt:lpstr>
      <vt:lpstr>Lab</vt:lpstr>
      <vt:lpstr>Class Thirteen</vt:lpstr>
    </vt:vector>
  </TitlesOfParts>
  <Company>University of Sioux Falls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One</dc:title>
  <dc:creator>Holli Rausch</dc:creator>
  <cp:lastModifiedBy>Miles Rausch</cp:lastModifiedBy>
  <cp:revision>382</cp:revision>
  <dcterms:created xsi:type="dcterms:W3CDTF">2011-09-17T02:58:40Z</dcterms:created>
  <dcterms:modified xsi:type="dcterms:W3CDTF">2011-11-30T00:11:05Z</dcterms:modified>
</cp:coreProperties>
</file>