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79" r:id="rId6"/>
    <p:sldId id="284" r:id="rId7"/>
    <p:sldId id="285" r:id="rId8"/>
    <p:sldId id="318" r:id="rId9"/>
    <p:sldId id="319" r:id="rId10"/>
    <p:sldId id="291" r:id="rId11"/>
    <p:sldId id="320" r:id="rId12"/>
    <p:sldId id="321" r:id="rId13"/>
    <p:sldId id="293" r:id="rId14"/>
    <p:sldId id="295" r:id="rId15"/>
    <p:sldId id="317" r:id="rId16"/>
    <p:sldId id="310" r:id="rId17"/>
    <p:sldId id="311" r:id="rId18"/>
    <p:sldId id="313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15" r:id="rId30"/>
    <p:sldId id="337" r:id="rId31"/>
    <p:sldId id="312" r:id="rId32"/>
    <p:sldId id="268" r:id="rId33"/>
    <p:sldId id="322" r:id="rId34"/>
    <p:sldId id="323" r:id="rId35"/>
    <p:sldId id="324" r:id="rId36"/>
    <p:sldId id="325" r:id="rId37"/>
    <p:sldId id="326" r:id="rId38"/>
    <p:sldId id="270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496" autoAdjust="0"/>
  </p:normalViewPr>
  <p:slideViewPr>
    <p:cSldViewPr snapToGrid="0" snapToObjects="1">
      <p:cViewPr>
        <p:scale>
          <a:sx n="75" d="100"/>
          <a:sy n="75" d="100"/>
        </p:scale>
        <p:origin x="-2064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D41C8-0A92-DD47-AB00-F0EFFD66679B}" type="datetimeFigureOut">
              <a:rPr lang="en-US" smtClean="0"/>
              <a:t>9/27/11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357A-3C6D-9E43-AB07-807CDFEA8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7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– 8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5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dl.dropbox.com</a:t>
            </a:r>
            <a:r>
              <a:rPr lang="en-US" dirty="0" smtClean="0"/>
              <a:t>/u/41609448/art329/assignments/index.html#schedule_class3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8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20 -</a:t>
            </a:r>
            <a:r>
              <a:rPr lang="en-US" baseline="0" dirty="0" smtClean="0"/>
              <a:t> 30</a:t>
            </a:r>
            <a:r>
              <a:rPr lang="en-US" dirty="0" smtClean="0"/>
              <a:t>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B357A-3C6D-9E43-AB07-807CDFEA83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68948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1614322"/>
            <a:ext cx="2939521" cy="53621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1614321"/>
            <a:ext cx="2944368" cy="53801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302933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303378"/>
            <a:ext cx="3227832" cy="3421211"/>
          </a:xfrm>
        </p:spPr>
        <p:txBody>
          <a:bodyPr/>
          <a:lstStyle>
            <a:lvl1pPr marL="274320" indent="-274320">
              <a:buFont typeface="Wingdings" charset="2"/>
              <a:buChar char="v"/>
              <a:defRPr/>
            </a:lvl1pPr>
            <a:lvl2pPr marL="640080" indent="-274320">
              <a:buFont typeface="Wingdings" charset="2"/>
              <a:buChar char="v"/>
              <a:defRPr/>
            </a:lvl2pPr>
            <a:lvl3pPr marL="914400" indent="-228600">
              <a:buFont typeface="Wingdings" charset="2"/>
              <a:buChar char="v"/>
              <a:defRPr/>
            </a:lvl3pPr>
            <a:lvl4pPr marL="1280160" indent="-228600">
              <a:buFont typeface="Wingdings" charset="2"/>
              <a:buChar char="v"/>
              <a:defRPr/>
            </a:lvl4pPr>
            <a:lvl5pPr marL="1645920" indent="-228600">
              <a:buFont typeface="Wingdings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 marL="274320" indent="-274320">
              <a:buFont typeface="Wingdings" charset="2"/>
              <a:buChar char="v"/>
              <a:defRPr sz="2200"/>
            </a:lvl1pPr>
            <a:lvl2pPr marL="640080" indent="-274320">
              <a:buFont typeface="Wingdings" charset="2"/>
              <a:buChar char="v"/>
              <a:defRPr sz="2000"/>
            </a:lvl2pPr>
            <a:lvl3pPr marL="914400" indent="-228600">
              <a:buFont typeface="Wingdings" charset="2"/>
              <a:buChar char="v"/>
              <a:defRPr sz="1800"/>
            </a:lvl3pPr>
            <a:lvl4pPr marL="1280160" indent="-228600">
              <a:buFont typeface="Wingdings" charset="2"/>
              <a:buChar char="v"/>
              <a:defRPr sz="1600"/>
            </a:lvl4pPr>
            <a:lvl5pPr marL="1645920" indent="-228600">
              <a:buFont typeface="Wingdings" charset="2"/>
              <a:buChar char="v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9/27/11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0220" indent="-3429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orschemedesigner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www.usiouxfalls.edu/" TargetMode="External"/><Relationship Id="rId5" Type="http://schemas.openxmlformats.org/officeDocument/2006/relationships/hyperlink" Target="http://www.apple.com/" TargetMode="External"/><Relationship Id="rId6" Type="http://schemas.openxmlformats.org/officeDocument/2006/relationships/hyperlink" Target="http://www.bing.com/" TargetMode="External"/><Relationship Id="rId7" Type="http://schemas.openxmlformats.org/officeDocument/2006/relationships/hyperlink" Target="http://l-s.com/" TargetMode="External"/><Relationship Id="rId8" Type="http://schemas.openxmlformats.org/officeDocument/2006/relationships/hyperlink" Target="http://www.microsoft.co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gusleader.com/" TargetMode="External"/><Relationship Id="rId4" Type="http://schemas.openxmlformats.org/officeDocument/2006/relationships/hyperlink" Target="http://vimeo.com" TargetMode="External"/><Relationship Id="rId5" Type="http://schemas.openxmlformats.org/officeDocument/2006/relationships/hyperlink" Target="http://thewildernessdowntow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Three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I)</a:t>
            </a:r>
          </a:p>
        </p:txBody>
      </p:sp>
    </p:spTree>
    <p:extLst>
      <p:ext uri="{BB962C8B-B14F-4D97-AF65-F5344CB8AC3E}">
        <p14:creationId xmlns:p14="http://schemas.microsoft.com/office/powerpoint/2010/main" val="85594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&lt;li&gt;Eat lunch&lt;/li&gt;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&lt;li&gt;Pick up groceries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li&gt;ramen </a:t>
            </a:r>
            <a:r>
              <a:rPr lang="en-US" sz="1800" dirty="0" smtClean="0">
                <a:latin typeface="Courier New"/>
                <a:cs typeface="Courier New"/>
              </a:rPr>
              <a:t>noodles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&lt;li&gt;shrimp&lt;/li&gt;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&lt;li&gt;chicken&lt;/li&gt;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	&lt;li&gt;beef&lt;/li&gt;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	&lt;</a:t>
            </a:r>
            <a:r>
              <a:rPr lang="en-US" sz="1800" dirty="0">
                <a:latin typeface="Courier New"/>
                <a:cs typeface="Courier New"/>
              </a:rPr>
              <a:t>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	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&lt;li&gt;Eat supper&lt;/li&gt;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&lt;li&gt;Sleep&lt;/li&gt;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</a:t>
            </a:r>
            <a:r>
              <a:rPr lang="en-US" sz="1800" dirty="0" err="1" smtClean="0">
                <a:latin typeface="Courier New"/>
                <a:cs typeface="Courier New"/>
              </a:rPr>
              <a:t>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5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cellspacing</a:t>
            </a:r>
            <a:r>
              <a:rPr lang="en-US" dirty="0" smtClean="0"/>
              <a:t> – spacing in between cells</a:t>
            </a:r>
          </a:p>
          <a:p>
            <a:r>
              <a:rPr lang="en-US" dirty="0" err="1" smtClean="0"/>
              <a:t>cellpadding</a:t>
            </a:r>
            <a:r>
              <a:rPr lang="en-US" dirty="0" smtClean="0"/>
              <a:t> – spacing within cells</a:t>
            </a:r>
          </a:p>
          <a:p>
            <a:r>
              <a:rPr lang="en-US" dirty="0" smtClean="0"/>
              <a:t>border – applies a border</a:t>
            </a:r>
          </a:p>
          <a:p>
            <a:r>
              <a:rPr lang="en-US" dirty="0" err="1" smtClean="0"/>
              <a:t>colspan</a:t>
            </a:r>
            <a:r>
              <a:rPr lang="en-US" dirty="0" smtClean="0"/>
              <a:t> – how many columns this cell should span</a:t>
            </a:r>
          </a:p>
          <a:p>
            <a:r>
              <a:rPr lang="en-US" dirty="0" err="1" smtClean="0"/>
              <a:t>rowspan</a:t>
            </a:r>
            <a:r>
              <a:rPr lang="en-US" dirty="0" smtClean="0"/>
              <a:t> – how many rows this cell should span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1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smtClean="0">
                <a:latin typeface="Courier New"/>
                <a:cs typeface="Courier New"/>
              </a:rPr>
              <a:t>table </a:t>
            </a:r>
            <a:r>
              <a:rPr lang="en-US" sz="1800" dirty="0" err="1" smtClean="0">
                <a:latin typeface="Courier New"/>
                <a:cs typeface="Courier New"/>
              </a:rPr>
              <a:t>cellspacing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 err="1" smtClean="0">
                <a:latin typeface="Courier New"/>
                <a:cs typeface="Courier New"/>
              </a:rPr>
              <a:t>cellpadding</a:t>
            </a:r>
            <a:r>
              <a:rPr lang="en-US" sz="1800" dirty="0" smtClean="0">
                <a:latin typeface="Courier New"/>
                <a:cs typeface="Courier New"/>
              </a:rPr>
              <a:t>="1" </a:t>
            </a:r>
            <a:r>
              <a:rPr lang="en-US" sz="1800" dirty="0">
                <a:latin typeface="Courier New"/>
                <a:cs typeface="Courier New"/>
              </a:rPr>
              <a:t>border="1"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1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2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>
                <a:latin typeface="Courier New"/>
                <a:cs typeface="Courier New"/>
              </a:rPr>
              <a:t>&gt;Column 3 heading&lt;/</a:t>
            </a:r>
            <a:r>
              <a:rPr lang="en-US" sz="1800" dirty="0" err="1">
                <a:latin typeface="Courier New"/>
                <a:cs typeface="Courier New"/>
              </a:rPr>
              <a:t>th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2,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colspan</a:t>
            </a:r>
            <a:r>
              <a:rPr lang="en-US" sz="1800" dirty="0">
                <a:latin typeface="Courier New"/>
                <a:cs typeface="Courier New"/>
              </a:rPr>
              <a:t>="2"&gt;Row 2, cell 2, also spanning Row 2,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 </a:t>
            </a:r>
            <a:r>
              <a:rPr lang="en-US" sz="1800" dirty="0" err="1">
                <a:latin typeface="Courier New"/>
                <a:cs typeface="Courier New"/>
              </a:rPr>
              <a:t>rowspan</a:t>
            </a:r>
            <a:r>
              <a:rPr lang="en-US" sz="1800" dirty="0">
                <a:latin typeface="Courier New"/>
                <a:cs typeface="Courier New"/>
              </a:rPr>
              <a:t>="2"&gt;Row 3, cell 1, also spanning Row 4, cell 1&lt;/td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3,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2&lt;/td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td&gt;Row 4, cell 3&lt;/td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</a:t>
            </a:r>
            <a:r>
              <a:rPr lang="en-US" sz="1800" dirty="0" err="1">
                <a:latin typeface="Courier New"/>
                <a:cs typeface="Courier New"/>
              </a:rPr>
              <a:t>tr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/table&gt;</a:t>
            </a:r>
          </a:p>
        </p:txBody>
      </p:sp>
    </p:spTree>
    <p:extLst>
      <p:ext uri="{BB962C8B-B14F-4D97-AF65-F5344CB8AC3E}">
        <p14:creationId xmlns:p14="http://schemas.microsoft.com/office/powerpoint/2010/main" val="130999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href</a:t>
            </a:r>
            <a:r>
              <a:rPr lang="en-US" dirty="0" smtClean="0"/>
              <a:t> – links to reference</a:t>
            </a:r>
          </a:p>
          <a:p>
            <a:r>
              <a:rPr lang="en-US" dirty="0" smtClean="0"/>
              <a:t>target – browser window</a:t>
            </a:r>
          </a:p>
          <a:p>
            <a:r>
              <a:rPr lang="en-US" dirty="0" smtClean="0"/>
              <a:t>title – </a:t>
            </a:r>
            <a:r>
              <a:rPr lang="en-US" smtClean="0"/>
              <a:t>popover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 – the source of the image (jpg, gif, 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 – alternate text</a:t>
            </a:r>
          </a:p>
          <a:p>
            <a:r>
              <a:rPr lang="en-US" dirty="0" smtClean="0"/>
              <a:t>width – width to display the image</a:t>
            </a:r>
          </a:p>
          <a:p>
            <a:r>
              <a:rPr lang="en-US" dirty="0" smtClean="0"/>
              <a:t>height – height to display the image</a:t>
            </a:r>
          </a:p>
          <a:p>
            <a:r>
              <a:rPr lang="en-US" dirty="0" smtClean="0"/>
              <a:t>title – popover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791085"/>
          </a:xfrm>
        </p:spPr>
        <p:txBody>
          <a:bodyPr/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7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Lesson: What is CSS?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0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CSS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Grew out of need for better presentation of HTML</a:t>
            </a:r>
          </a:p>
          <a:p>
            <a:r>
              <a:rPr lang="en-US" dirty="0" smtClean="0"/>
              <a:t>Specify rules for how different HTML elements should be presented</a:t>
            </a:r>
          </a:p>
          <a:p>
            <a:r>
              <a:rPr lang="en-US" dirty="0" smtClean="0"/>
              <a:t>Rules "cascade"; older rules replaced by newer ones</a:t>
            </a:r>
          </a:p>
          <a:p>
            <a:r>
              <a:rPr lang="en-US" dirty="0" smtClean="0"/>
              <a:t>Two flavors: CSS 2.1, CSS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http://en.wikipedia.org/wiki/Cascading_Style_Sheets#History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521200"/>
            <a:ext cx="6196405" cy="13931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selector</a:t>
            </a:r>
            <a:endParaRPr lang="en-US" dirty="0" smtClean="0">
              <a:solidFill>
                <a:srgbClr val="FDA023"/>
              </a:solidFill>
            </a:endParaRPr>
          </a:p>
          <a:p>
            <a:r>
              <a:rPr lang="en-US" dirty="0" smtClean="0">
                <a:solidFill>
                  <a:srgbClr val="64A73B"/>
                </a:solidFill>
              </a:rPr>
              <a:t>property</a:t>
            </a:r>
            <a:endParaRPr lang="en-US" dirty="0" smtClean="0">
              <a:solidFill>
                <a:srgbClr val="64A73B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property value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501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</a:t>
            </a:r>
            <a:r>
              <a:rPr lang="en-US" sz="2800" dirty="0" smtClean="0"/>
              <a:t> </a:t>
            </a:r>
            <a:r>
              <a:rPr lang="en-US" sz="2800" dirty="0" smtClean="0"/>
              <a:t>{ </a:t>
            </a:r>
            <a:r>
              <a:rPr lang="en-US" sz="2800" dirty="0" smtClean="0">
                <a:solidFill>
                  <a:schemeClr val="accent4"/>
                </a:solidFill>
              </a:rPr>
              <a:t>color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red</a:t>
            </a:r>
            <a:r>
              <a:rPr lang="en-US" sz="2800" dirty="0" smtClean="0"/>
              <a:t>;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p a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chemeClr val="accent4"/>
                </a:solidFill>
              </a:rPr>
              <a:t>text-decoration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none</a:t>
            </a:r>
            <a:r>
              <a:rPr lang="en-US" sz="2800" dirty="0" smtClean="0"/>
              <a:t>; </a:t>
            </a:r>
            <a:r>
              <a:rPr lang="en-US" sz="2800" dirty="0" smtClean="0">
                <a:solidFill>
                  <a:schemeClr val="accent4"/>
                </a:solidFill>
              </a:rPr>
              <a:t>font-style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italic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p &gt; </a:t>
            </a:r>
            <a:r>
              <a:rPr lang="en-US" sz="2800" dirty="0" err="1" smtClean="0">
                <a:solidFill>
                  <a:schemeClr val="accent1"/>
                </a:solidFill>
              </a:rPr>
              <a:t>a.big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font-size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200%</a:t>
            </a:r>
            <a:r>
              <a:rPr lang="en-US" sz="2800" dirty="0" smtClean="0"/>
              <a:t>; }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DA023"/>
                </a:solidFill>
              </a:rPr>
              <a:t>#</a:t>
            </a:r>
            <a:r>
              <a:rPr lang="en-US" sz="2800" dirty="0" err="1" smtClean="0">
                <a:solidFill>
                  <a:srgbClr val="FDA023"/>
                </a:solidFill>
              </a:rPr>
              <a:t>nav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ul</a:t>
            </a:r>
            <a:r>
              <a:rPr lang="en-US" sz="2800" dirty="0" smtClean="0">
                <a:solidFill>
                  <a:srgbClr val="FDA023"/>
                </a:solidFill>
              </a:rPr>
              <a:t> </a:t>
            </a:r>
            <a:r>
              <a:rPr lang="en-US" sz="2800" dirty="0" err="1" smtClean="0">
                <a:solidFill>
                  <a:srgbClr val="FDA023"/>
                </a:solidFill>
              </a:rPr>
              <a:t>li.active</a:t>
            </a:r>
            <a:r>
              <a:rPr lang="en-US" sz="2800" dirty="0" smtClean="0"/>
              <a:t> { </a:t>
            </a:r>
            <a:r>
              <a:rPr lang="en-US" sz="2800" dirty="0" smtClean="0">
                <a:solidFill>
                  <a:srgbClr val="64A73B"/>
                </a:solidFill>
              </a:rPr>
              <a:t>font-weight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465E9C"/>
                </a:solidFill>
              </a:rPr>
              <a:t>bold</a:t>
            </a:r>
            <a:r>
              <a:rPr lang="en-US" sz="2800" dirty="0" smtClean="0"/>
              <a:t>; 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6629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Attendance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Quiz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Autopsy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smtClean="0"/>
              <a:t>HTML 2?</a:t>
            </a:r>
          </a:p>
          <a:p>
            <a:r>
              <a:rPr lang="en-US" dirty="0" smtClean="0"/>
              <a:t>What is CSS?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 - matches any element</a:t>
            </a:r>
          </a:p>
          <a:p>
            <a:r>
              <a:rPr lang="en-US" dirty="0" smtClean="0"/>
              <a:t>E – matches any E element</a:t>
            </a:r>
          </a:p>
          <a:p>
            <a:r>
              <a:rPr lang="en-US" dirty="0" smtClean="0"/>
              <a:t>E F – matches any F element that is a descendent of an E element</a:t>
            </a:r>
          </a:p>
          <a:p>
            <a:r>
              <a:rPr lang="en-US" dirty="0" smtClean="0"/>
              <a:t>E &gt; F – matches any F element that is a child of an E element</a:t>
            </a:r>
          </a:p>
          <a:p>
            <a:r>
              <a:rPr lang="en-US" dirty="0" err="1" smtClean="0"/>
              <a:t>a:link</a:t>
            </a:r>
            <a:r>
              <a:rPr lang="en-US" dirty="0" smtClean="0"/>
              <a:t>, </a:t>
            </a:r>
            <a:r>
              <a:rPr lang="en-US" dirty="0" err="1" smtClean="0"/>
              <a:t>a:visited</a:t>
            </a:r>
            <a:r>
              <a:rPr lang="en-US" dirty="0" smtClean="0"/>
              <a:t>, </a:t>
            </a:r>
            <a:r>
              <a:rPr lang="en-US" dirty="0" err="1" smtClean="0"/>
              <a:t>a:active</a:t>
            </a:r>
            <a:r>
              <a:rPr lang="en-US" dirty="0" smtClean="0"/>
              <a:t>, </a:t>
            </a:r>
            <a:r>
              <a:rPr lang="en-US" dirty="0" err="1" smtClean="0"/>
              <a:t>a:hover</a:t>
            </a:r>
            <a:r>
              <a:rPr lang="en-US" dirty="0" smtClean="0"/>
              <a:t>, </a:t>
            </a:r>
            <a:r>
              <a:rPr lang="en-US" dirty="0" err="1" smtClean="0"/>
              <a:t>a:focus</a:t>
            </a:r>
            <a:endParaRPr lang="en-US" dirty="0" smtClean="0"/>
          </a:p>
          <a:p>
            <a:r>
              <a:rPr lang="en-US" dirty="0" smtClean="0"/>
              <a:t>.[class]– matches any element with a class attribute of [class]</a:t>
            </a:r>
          </a:p>
          <a:p>
            <a:r>
              <a:rPr lang="en-US" dirty="0" smtClean="0"/>
              <a:t>#[id] – matches any element with an id attribute of [id]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http://www.w3.org/TR/CSS2/selector.html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{ margin: 0; padding: 0;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576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{ padding-bottom: 10px;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p { color: green;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 &gt; p { color: blue;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a:link</a:t>
            </a:r>
            <a:r>
              <a:rPr lang="en-US" sz="3200" dirty="0"/>
              <a:t>, </a:t>
            </a:r>
            <a:r>
              <a:rPr lang="en-US" sz="3200" dirty="0" err="1"/>
              <a:t>a:visited</a:t>
            </a:r>
            <a:r>
              <a:rPr lang="en-US" sz="3200" dirty="0"/>
              <a:t>, </a:t>
            </a:r>
            <a:r>
              <a:rPr lang="en-US" sz="3200" dirty="0" err="1"/>
              <a:t>a:active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err="1" smtClean="0"/>
              <a:t>a:hover</a:t>
            </a:r>
            <a:r>
              <a:rPr lang="en-US" sz="3200" dirty="0"/>
              <a:t>, </a:t>
            </a:r>
            <a:r>
              <a:rPr lang="en-US" sz="3200" dirty="0" err="1"/>
              <a:t>a:focus</a:t>
            </a:r>
            <a:r>
              <a:rPr lang="en-US" sz="3200" dirty="0"/>
              <a:t> { color: black;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.message { background: red;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#content { width: 200px;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217" y="2119257"/>
            <a:ext cx="6998052" cy="36038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4841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&lt;body&gt;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&lt;p&gt;Welcome to our site.&lt;/p&gt;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&lt;div id="content"&gt;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&lt;p&gt;&lt;a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href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="http://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"&gt;Visit Google&lt;/a&gt; if you want a search engine.&lt;/p&gt;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&lt;span class="message"&gt;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	&lt;p&gt;For more details, keep reading.&lt;/p&gt;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&lt;/span&gt;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&lt;/div&gt;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&lt;/body&gt;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* { margin: 0; padding: 0;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p { padding-bottom: 10px;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p { color: green;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div &gt; p { color: blue; 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a:link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a:visited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a:active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a:hover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a:focus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 { color: black;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.message { background: red;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#content { width: 200px; }</a:t>
            </a:r>
          </a:p>
        </p:txBody>
      </p:sp>
    </p:spTree>
    <p:extLst>
      <p:ext uri="{BB962C8B-B14F-4D97-AF65-F5344CB8AC3E}">
        <p14:creationId xmlns:p14="http://schemas.microsoft.com/office/powerpoint/2010/main" val="194679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position – absolute, </a:t>
            </a:r>
            <a:r>
              <a:rPr lang="en-US" dirty="0"/>
              <a:t>relative, fixed, </a:t>
            </a:r>
            <a:r>
              <a:rPr lang="en-US" dirty="0" smtClean="0"/>
              <a:t>static</a:t>
            </a:r>
          </a:p>
          <a:p>
            <a:r>
              <a:rPr lang="en-US" dirty="0" smtClean="0"/>
              <a:t>top</a:t>
            </a:r>
            <a:r>
              <a:rPr lang="en-US" dirty="0"/>
              <a:t>, left, right, </a:t>
            </a:r>
            <a:r>
              <a:rPr lang="en-US" dirty="0" smtClean="0"/>
              <a:t>bottom</a:t>
            </a:r>
            <a:r>
              <a:rPr lang="en-US" dirty="0"/>
              <a:t> </a:t>
            </a:r>
            <a:r>
              <a:rPr lang="en-US" dirty="0" smtClean="0"/>
              <a:t>– where to position</a:t>
            </a:r>
          </a:p>
          <a:p>
            <a:r>
              <a:rPr lang="en-US" dirty="0"/>
              <a:t>z-</a:t>
            </a:r>
            <a:r>
              <a:rPr lang="en-US" dirty="0" smtClean="0"/>
              <a:t>index - number</a:t>
            </a:r>
          </a:p>
          <a:p>
            <a:r>
              <a:rPr lang="en-US" dirty="0" smtClean="0"/>
              <a:t>float – left, right, none</a:t>
            </a:r>
          </a:p>
          <a:p>
            <a:r>
              <a:rPr lang="en-US" dirty="0" smtClean="0"/>
              <a:t>display – block, inline, inline-block, none</a:t>
            </a:r>
          </a:p>
          <a:p>
            <a:r>
              <a:rPr lang="en-US" dirty="0" smtClean="0"/>
              <a:t>width</a:t>
            </a:r>
            <a:r>
              <a:rPr lang="en-US" dirty="0"/>
              <a:t>, </a:t>
            </a:r>
            <a:r>
              <a:rPr lang="en-US" dirty="0" smtClean="0"/>
              <a:t>height – number in pixels (usually)</a:t>
            </a:r>
          </a:p>
          <a:p>
            <a:r>
              <a:rPr lang="en-US" dirty="0" smtClean="0"/>
              <a:t>margin</a:t>
            </a:r>
            <a:r>
              <a:rPr lang="en-US" dirty="0"/>
              <a:t>, </a:t>
            </a:r>
            <a:r>
              <a:rPr lang="en-US" dirty="0" smtClean="0"/>
              <a:t>padding – number in pixels (usually)</a:t>
            </a:r>
            <a:endParaRPr lang="en-US" dirty="0"/>
          </a:p>
          <a:p>
            <a:r>
              <a:rPr lang="en-US" dirty="0" smtClean="0"/>
              <a:t>list-style: image, position, type</a:t>
            </a:r>
            <a:endParaRPr lang="en-US" dirty="0"/>
          </a:p>
          <a:p>
            <a:r>
              <a:rPr lang="en-US" dirty="0" smtClean="0"/>
              <a:t>overflow – auto, hidden, scroll, 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1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Colors &amp;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 – </a:t>
            </a:r>
            <a:r>
              <a:rPr lang="en-US" dirty="0" err="1" smtClean="0"/>
              <a:t>hexidecimal</a:t>
            </a:r>
            <a:r>
              <a:rPr lang="en-US" dirty="0" smtClean="0"/>
              <a:t> number with # in front</a:t>
            </a:r>
            <a:endParaRPr lang="en-US" dirty="0"/>
          </a:p>
          <a:p>
            <a:r>
              <a:rPr lang="en-US" dirty="0" smtClean="0"/>
              <a:t>background – color (like above) or image</a:t>
            </a:r>
          </a:p>
          <a:p>
            <a:r>
              <a:rPr lang="en-US" dirty="0" smtClean="0"/>
              <a:t>border – size, type, color</a:t>
            </a:r>
          </a:p>
          <a:p>
            <a:r>
              <a:rPr lang="en-US" dirty="0" smtClean="0"/>
              <a:t>font-style – normal, italic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variant – normal, small-caps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weight – normal, bold, number (100, 200, 300…)</a:t>
            </a:r>
          </a:p>
          <a:p>
            <a:r>
              <a:rPr lang="en-US" dirty="0" smtClean="0"/>
              <a:t>font</a:t>
            </a:r>
            <a:r>
              <a:rPr lang="en-US" dirty="0"/>
              <a:t>-</a:t>
            </a:r>
            <a:r>
              <a:rPr lang="en-US" dirty="0" smtClean="0"/>
              <a:t>size – number in pixels, %, </a:t>
            </a:r>
            <a:r>
              <a:rPr lang="en-US" dirty="0" err="1" smtClean="0"/>
              <a:t>em</a:t>
            </a:r>
            <a:r>
              <a:rPr lang="en-US" dirty="0" smtClean="0"/>
              <a:t>, in, </a:t>
            </a:r>
            <a:r>
              <a:rPr lang="en-US" dirty="0" err="1" smtClean="0"/>
              <a:t>pt</a:t>
            </a:r>
            <a:r>
              <a:rPr lang="en-US" dirty="0" smtClean="0"/>
              <a:t>, etc.</a:t>
            </a:r>
          </a:p>
          <a:p>
            <a:r>
              <a:rPr lang="en-US" dirty="0"/>
              <a:t>font-</a:t>
            </a:r>
            <a:r>
              <a:rPr lang="en-US" dirty="0" smtClean="0"/>
              <a:t>family – name of font family</a:t>
            </a:r>
          </a:p>
          <a:p>
            <a:r>
              <a:rPr lang="en-US" dirty="0" smtClean="0"/>
              <a:t>line</a:t>
            </a:r>
            <a:r>
              <a:rPr lang="en-US" dirty="0"/>
              <a:t>-</a:t>
            </a:r>
            <a:r>
              <a:rPr lang="en-US" dirty="0" smtClean="0"/>
              <a:t>height – number alone or as pixels</a:t>
            </a:r>
            <a:endParaRPr lang="en-US" dirty="0"/>
          </a:p>
          <a:p>
            <a:r>
              <a:rPr lang="en-US" dirty="0" smtClean="0"/>
              <a:t>text-align – left, right, center, justify</a:t>
            </a:r>
          </a:p>
          <a:p>
            <a:r>
              <a:rPr lang="en-US" dirty="0" smtClean="0"/>
              <a:t>text-decoration –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none</a:t>
            </a:r>
          </a:p>
          <a:p>
            <a:r>
              <a:rPr lang="en-US" dirty="0" smtClean="0"/>
              <a:t>text-transform – none, uppercase, lowercase, capitalize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Lesson: 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Pre-production (Part </a:t>
            </a:r>
            <a:r>
              <a:rPr lang="en-US" dirty="0" smtClean="0"/>
              <a:t>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familiar visual elements</a:t>
            </a:r>
          </a:p>
          <a:p>
            <a:r>
              <a:rPr lang="en-US" dirty="0" smtClean="0"/>
              <a:t>Reinforces the site's theme</a:t>
            </a:r>
          </a:p>
          <a:p>
            <a:r>
              <a:rPr lang="en-US" dirty="0" smtClean="0"/>
              <a:t>Literal interpretation or nuances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Corkboard for a job posting website</a:t>
            </a:r>
            <a:endParaRPr lang="en-US" dirty="0"/>
          </a:p>
          <a:p>
            <a:pPr lvl="1"/>
            <a:r>
              <a:rPr lang="en-US" dirty="0" err="1" smtClean="0"/>
              <a:t>Wirebound</a:t>
            </a:r>
            <a:r>
              <a:rPr lang="en-US" dirty="0" smtClean="0"/>
              <a:t> notebook for blog</a:t>
            </a:r>
          </a:p>
        </p:txBody>
      </p:sp>
    </p:spTree>
    <p:extLst>
      <p:ext uri="{BB962C8B-B14F-4D97-AF65-F5344CB8AC3E}">
        <p14:creationId xmlns:p14="http://schemas.microsoft.com/office/powerpoint/2010/main" val="2932359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your site's purpose and content</a:t>
            </a:r>
          </a:p>
          <a:p>
            <a:r>
              <a:rPr lang="en-US" dirty="0" err="1" smtClean="0"/>
              <a:t>Amazon.com</a:t>
            </a:r>
            <a:r>
              <a:rPr lang="en-US" dirty="0" smtClean="0"/>
              <a:t>: an online merchant that focuses on books</a:t>
            </a:r>
          </a:p>
          <a:p>
            <a:r>
              <a:rPr lang="en-US" dirty="0" smtClean="0"/>
              <a:t>Visual metaphor reinforces the theme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96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develop visual metaphor</a:t>
            </a:r>
          </a:p>
          <a:p>
            <a:r>
              <a:rPr lang="en-US" dirty="0" smtClean="0"/>
              <a:t>Free-flow writing of ideas and thoughts</a:t>
            </a:r>
          </a:p>
          <a:p>
            <a:r>
              <a:rPr lang="en-US" dirty="0" smtClean="0"/>
              <a:t>Don't hold back; write everything</a:t>
            </a:r>
          </a:p>
          <a:p>
            <a:r>
              <a:rPr lang="en-US" dirty="0" smtClean="0"/>
              <a:t>Can be done several times for </a:t>
            </a:r>
            <a:r>
              <a:rPr lang="en-US" smtClean="0"/>
              <a:t>one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2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some color palettes</a:t>
            </a:r>
          </a:p>
          <a:p>
            <a:pPr lvl="1"/>
            <a:r>
              <a:rPr lang="en-US" dirty="0">
                <a:hlinkClick r:id="rId2"/>
              </a:rPr>
              <a:t>http://colorschemedesigner.com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Design layouts based on content</a:t>
            </a:r>
          </a:p>
          <a:p>
            <a:pPr lvl="1"/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Illustrator / Photoshop</a:t>
            </a:r>
          </a:p>
          <a:p>
            <a:r>
              <a:rPr lang="en-US" dirty="0" smtClean="0"/>
              <a:t>Use visual elements to reinforce the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1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 – holds main text and images for page</a:t>
            </a:r>
          </a:p>
          <a:p>
            <a:r>
              <a:rPr lang="en-US" dirty="0" smtClean="0"/>
              <a:t>main navigation – important navigation</a:t>
            </a:r>
          </a:p>
          <a:p>
            <a:r>
              <a:rPr lang="en-US" dirty="0" smtClean="0"/>
              <a:t>sub navigation – navigation important, but not enough to be main</a:t>
            </a:r>
          </a:p>
          <a:p>
            <a:r>
              <a:rPr lang="en-US" dirty="0" smtClean="0"/>
              <a:t>sidebar – columns of html around content</a:t>
            </a:r>
          </a:p>
          <a:p>
            <a:r>
              <a:rPr lang="en-US" dirty="0" smtClean="0"/>
              <a:t>footer – block of html below content</a:t>
            </a:r>
          </a:p>
          <a:p>
            <a:r>
              <a:rPr lang="en-US" dirty="0" smtClean="0"/>
              <a:t>whitespace – negative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&amp;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Visual Metaphor: </a:t>
            </a:r>
            <a:r>
              <a:rPr lang="en-US" dirty="0" smtClean="0">
                <a:hlinkClick r:id="rId3"/>
              </a:rPr>
              <a:t>http://google.com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http://www.usiouxfalls.edu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Interface elements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http://www.apple.com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Visual Metaphor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http://www.bing.com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Theme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http://l-s.com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Interface elements: </a:t>
            </a: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www.microsoft.com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60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Four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Pre-production (Part II)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r>
              <a:rPr lang="en-US" dirty="0"/>
              <a:t>: Read Chapter 2 (pages </a:t>
            </a:r>
            <a:r>
              <a:rPr lang="en-US" dirty="0" smtClean="0"/>
              <a:t>56 </a:t>
            </a:r>
            <a:r>
              <a:rPr lang="en-US" dirty="0"/>
              <a:t>– </a:t>
            </a:r>
            <a:r>
              <a:rPr lang="en-US" dirty="0" smtClean="0"/>
              <a:t>67),</a:t>
            </a:r>
          </a:p>
          <a:p>
            <a:r>
              <a:rPr lang="en-US" dirty="0" smtClean="0"/>
              <a:t>visualize your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4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Autopsy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Hannah - </a:t>
            </a:r>
            <a:r>
              <a:rPr lang="en-US" dirty="0">
                <a:hlinkClick r:id="rId3"/>
              </a:rPr>
              <a:t>http://www.argusleader.com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Tyler – </a:t>
            </a:r>
            <a:r>
              <a:rPr lang="en-US" dirty="0" smtClean="0">
                <a:hlinkClick r:id="rId4"/>
              </a:rPr>
              <a:t>http://vimeo.com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Miles - </a:t>
            </a:r>
            <a:r>
              <a:rPr lang="en-US" dirty="0">
                <a:hlinkClick r:id="rId5"/>
              </a:rPr>
              <a:t>http://thewildernessdowntown.com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Lesson: What is HTML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4030133"/>
            <a:ext cx="6196405" cy="18842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DA023"/>
                </a:solidFill>
              </a:rPr>
              <a:t>tag name</a:t>
            </a:r>
          </a:p>
          <a:p>
            <a:r>
              <a:rPr lang="en-US" dirty="0" smtClean="0">
                <a:solidFill>
                  <a:srgbClr val="64A73B"/>
                </a:solidFill>
              </a:rPr>
              <a:t>attribute name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attribute value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tag content or text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63040" y="2020067"/>
            <a:ext cx="6196405" cy="20100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v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&lt;</a:t>
            </a:r>
            <a:r>
              <a:rPr lang="en-US" sz="2800" dirty="0">
                <a:solidFill>
                  <a:srgbClr val="FDA023"/>
                </a:solidFill>
              </a:rPr>
              <a:t>p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3"/>
                </a:solidFill>
              </a:rPr>
              <a:t>Hello!</a:t>
            </a:r>
            <a:r>
              <a:rPr lang="en-US" sz="2800" dirty="0"/>
              <a:t>&lt;/</a:t>
            </a:r>
            <a:r>
              <a:rPr lang="en-US" sz="2800" dirty="0">
                <a:solidFill>
                  <a:schemeClr val="accent1"/>
                </a:solidFill>
              </a:rPr>
              <a:t>p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href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index.html</a:t>
            </a:r>
            <a:r>
              <a:rPr lang="en-US" sz="2800" dirty="0" smtClean="0"/>
              <a:t>”&gt;</a:t>
            </a:r>
            <a:r>
              <a:rPr lang="en-US" sz="2800" dirty="0" smtClean="0">
                <a:solidFill>
                  <a:srgbClr val="71685C"/>
                </a:solidFill>
              </a:rPr>
              <a:t>Homepage</a:t>
            </a:r>
            <a:r>
              <a:rPr lang="en-US" sz="2800" dirty="0" smtClean="0"/>
              <a:t>&lt;/</a:t>
            </a:r>
            <a:r>
              <a:rPr lang="en-US" sz="2800" dirty="0" smtClean="0">
                <a:solidFill>
                  <a:srgbClr val="FDA023"/>
                </a:solidFill>
              </a:rPr>
              <a:t>a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FDA023"/>
                </a:solidFill>
              </a:rPr>
              <a:t>img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accent4"/>
                </a:solidFill>
              </a:rPr>
              <a:t>src</a:t>
            </a:r>
            <a:r>
              <a:rPr lang="en-US" sz="2800" dirty="0" smtClean="0"/>
              <a:t>=“</a:t>
            </a:r>
            <a:r>
              <a:rPr lang="en-US" sz="2800" dirty="0" err="1" smtClean="0">
                <a:solidFill>
                  <a:schemeClr val="tx2"/>
                </a:solidFill>
              </a:rPr>
              <a:t>logo.jpg</a:t>
            </a:r>
            <a:r>
              <a:rPr lang="en-US" sz="2800" dirty="0" smtClean="0"/>
              <a:t>” </a:t>
            </a:r>
            <a:r>
              <a:rPr lang="en-US" sz="2800" dirty="0" smtClean="0">
                <a:solidFill>
                  <a:srgbClr val="64A73B"/>
                </a:solidFill>
              </a:rPr>
              <a:t>height</a:t>
            </a:r>
            <a:r>
              <a:rPr lang="en-US" sz="2800" dirty="0" smtClean="0"/>
              <a:t>=“</a:t>
            </a:r>
            <a:r>
              <a:rPr lang="en-US" sz="2800" dirty="0" smtClean="0">
                <a:solidFill>
                  <a:srgbClr val="465E9C"/>
                </a:solidFill>
              </a:rPr>
              <a:t>100</a:t>
            </a:r>
            <a:r>
              <a:rPr lang="en-US" sz="2800" dirty="0" smtClean="0"/>
              <a:t>” /&gt;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49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Document: </a:t>
            </a:r>
            <a:r>
              <a:rPr lang="en-US" dirty="0" err="1" smtClean="0"/>
              <a:t>Doctype</a:t>
            </a:r>
            <a:r>
              <a:rPr lang="en-US" dirty="0" smtClean="0"/>
              <a:t>, &lt;html&gt;, &lt;head&gt;, &lt;body&gt;</a:t>
            </a:r>
          </a:p>
          <a:p>
            <a:r>
              <a:rPr lang="en-US" dirty="0" smtClean="0"/>
              <a:t>Head: &lt;link&gt;, &lt;meta&gt;, &lt;script&gt;, &lt;style&gt;, &lt;title&gt;</a:t>
            </a:r>
          </a:p>
          <a:p>
            <a:r>
              <a:rPr lang="en-US" dirty="0" smtClean="0"/>
              <a:t>Block elements: &lt;p&gt;, &lt;h1&gt; - &lt;h6&gt;,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&lt;li&gt;, &lt;div&gt;</a:t>
            </a:r>
          </a:p>
          <a:p>
            <a:r>
              <a:rPr lang="en-US" dirty="0" smtClean="0"/>
              <a:t>Inline elements: &lt;a&gt;, &lt;</a:t>
            </a:r>
            <a:r>
              <a:rPr lang="en-US" dirty="0" err="1" smtClean="0"/>
              <a:t>em</a:t>
            </a:r>
            <a:r>
              <a:rPr lang="en-US" dirty="0" smtClean="0"/>
              <a:t>&gt;, &lt;strong&gt;, &lt;span&gt;, &lt;</a:t>
            </a:r>
            <a:r>
              <a:rPr lang="en-US" dirty="0" err="1" smtClean="0"/>
              <a:t>br</a:t>
            </a:r>
            <a:r>
              <a:rPr lang="en-US" dirty="0" smtClean="0"/>
              <a:t>&gt;, &lt;sup&gt;, &lt;sub&gt;</a:t>
            </a:r>
          </a:p>
          <a:p>
            <a:r>
              <a:rPr lang="en-US" dirty="0" smtClean="0"/>
              <a:t>Media elements: &lt;</a:t>
            </a:r>
            <a:r>
              <a:rPr lang="en-US" dirty="0" err="1" smtClean="0"/>
              <a:t>img</a:t>
            </a:r>
            <a:r>
              <a:rPr lang="en-US" dirty="0" smtClean="0"/>
              <a:t>&gt;, &lt;object&gt;, &lt;embed&gt;</a:t>
            </a:r>
          </a:p>
          <a:p>
            <a:r>
              <a:rPr lang="en-US" dirty="0" smtClean="0"/>
              <a:t>Table elements: &lt;table&gt;, &lt;</a:t>
            </a:r>
            <a:r>
              <a:rPr lang="en-US" dirty="0" err="1" smtClean="0"/>
              <a:t>thead</a:t>
            </a:r>
            <a:r>
              <a:rPr lang="en-US" dirty="0" smtClean="0"/>
              <a:t>&gt;, &lt;</a:t>
            </a:r>
            <a:r>
              <a:rPr lang="en-US" dirty="0" err="1" smtClean="0"/>
              <a:t>tbody</a:t>
            </a:r>
            <a:r>
              <a:rPr lang="en-US" dirty="0" smtClean="0"/>
              <a:t>&gt;, &lt;td&gt;, &lt;</a:t>
            </a:r>
            <a:r>
              <a:rPr lang="en-US" dirty="0" err="1" smtClean="0"/>
              <a:t>th</a:t>
            </a:r>
            <a:r>
              <a:rPr lang="en-US" dirty="0" smtClean="0"/>
              <a:t>&gt;,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http://en.wikipedia.org/wiki/List_of_HTML_elements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&lt;meta&gt;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&lt;meta name="…" content="…" /&gt;</a:t>
            </a:r>
          </a:p>
          <a:p>
            <a:r>
              <a:rPr lang="en-US" dirty="0" smtClean="0"/>
              <a:t>description – a text description</a:t>
            </a:r>
          </a:p>
          <a:p>
            <a:r>
              <a:rPr lang="en-US" i="1" dirty="0" smtClean="0"/>
              <a:t>keywords</a:t>
            </a:r>
            <a:r>
              <a:rPr lang="en-US" dirty="0" smtClean="0"/>
              <a:t> – a list of keywords</a:t>
            </a:r>
          </a:p>
          <a:p>
            <a:r>
              <a:rPr lang="en-US" dirty="0" smtClean="0"/>
              <a:t>robots – tells search engines the rules</a:t>
            </a:r>
          </a:p>
          <a:p>
            <a:pPr lvl="1"/>
            <a:r>
              <a:rPr lang="en-US" dirty="0" smtClean="0"/>
              <a:t>index – add this page to your search index</a:t>
            </a:r>
          </a:p>
          <a:p>
            <a:pPr lvl="1"/>
            <a:r>
              <a:rPr lang="en-US" dirty="0" err="1" smtClean="0"/>
              <a:t>noindex</a:t>
            </a:r>
            <a:r>
              <a:rPr lang="en-US" dirty="0" smtClean="0"/>
              <a:t> – do not index</a:t>
            </a:r>
          </a:p>
          <a:p>
            <a:pPr lvl="1"/>
            <a:r>
              <a:rPr lang="en-US" dirty="0" smtClean="0"/>
              <a:t>follow – follow the links on the page</a:t>
            </a:r>
          </a:p>
          <a:p>
            <a:pPr lvl="1"/>
            <a:r>
              <a:rPr lang="en-US" dirty="0" err="1" smtClean="0"/>
              <a:t>nofollow</a:t>
            </a:r>
            <a:r>
              <a:rPr lang="en-US" dirty="0" smtClean="0"/>
              <a:t> – do not follow links on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Ordered Lists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Unordered Lists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lunch&lt;/li&gt;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li&gt;Pick up groceries&lt;/li&gt;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li&gt;Eat supper&lt;/li&gt;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li&gt;Sleep&lt;/li&gt;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&lt;/</a:t>
            </a:r>
            <a:r>
              <a:rPr lang="en-US" sz="1800" dirty="0" err="1">
                <a:latin typeface="Courier New"/>
                <a:cs typeface="Courier New"/>
              </a:rPr>
              <a:t>ol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&lt;li&gt;milk&lt;/li&gt;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&lt;li&gt;butter&lt;/li&gt;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&lt;li&gt;Chex Mix&lt;/li&gt;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&lt;li&gt;ramen noodles&lt;/li&gt;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&lt;/</a:t>
            </a:r>
            <a:r>
              <a:rPr lang="en-US" sz="1800" dirty="0" err="1" smtClean="0">
                <a:latin typeface="Courier New"/>
                <a:cs typeface="Courier New"/>
              </a:rPr>
              <a:t>ul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2282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Custom 2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400080"/>
      </a:hlink>
      <a:folHlink>
        <a:srgbClr val="400080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2168</TotalTime>
  <Words>1643</Words>
  <Application>Microsoft Macintosh PowerPoint</Application>
  <PresentationFormat>On-screen Show (4:3)</PresentationFormat>
  <Paragraphs>327</Paragraphs>
  <Slides>39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Pushpin</vt:lpstr>
      <vt:lpstr>Class Three</vt:lpstr>
      <vt:lpstr>Overview</vt:lpstr>
      <vt:lpstr>Quiz Time</vt:lpstr>
      <vt:lpstr>Website Autopsy</vt:lpstr>
      <vt:lpstr>Lesson: What is HTML 2?</vt:lpstr>
      <vt:lpstr>Anatomy of a Tag</vt:lpstr>
      <vt:lpstr>Lots of Tags</vt:lpstr>
      <vt:lpstr>&lt;meta&gt; Tags</vt:lpstr>
      <vt:lpstr>Lists</vt:lpstr>
      <vt:lpstr>Nested Lists</vt:lpstr>
      <vt:lpstr>Tables</vt:lpstr>
      <vt:lpstr>Tables</vt:lpstr>
      <vt:lpstr>Anchor Elements</vt:lpstr>
      <vt:lpstr>Image Elements</vt:lpstr>
      <vt:lpstr>Exercise &amp; Activity</vt:lpstr>
      <vt:lpstr>Break</vt:lpstr>
      <vt:lpstr>Lesson: What is CSS?</vt:lpstr>
      <vt:lpstr>About CSS</vt:lpstr>
      <vt:lpstr>Anatomy of a Rule</vt:lpstr>
      <vt:lpstr>Selectors</vt:lpstr>
      <vt:lpstr>* { margin: 0; padding: 0; }</vt:lpstr>
      <vt:lpstr>p { padding-bottom: 10px; }</vt:lpstr>
      <vt:lpstr>div p { color: green; }</vt:lpstr>
      <vt:lpstr>div &gt; p { color: blue; }</vt:lpstr>
      <vt:lpstr>a:link, a:visited, a:active, a:hover, a:focus { color: black; }</vt:lpstr>
      <vt:lpstr>.message { background: red; }</vt:lpstr>
      <vt:lpstr>#content { width: 200px; }</vt:lpstr>
      <vt:lpstr>Example</vt:lpstr>
      <vt:lpstr>Layout</vt:lpstr>
      <vt:lpstr>Colors &amp; Typography</vt:lpstr>
      <vt:lpstr>Break</vt:lpstr>
      <vt:lpstr>Lesson: Chapter 2</vt:lpstr>
      <vt:lpstr>Visual Metaphor</vt:lpstr>
      <vt:lpstr>Theme</vt:lpstr>
      <vt:lpstr>Brainstorming</vt:lpstr>
      <vt:lpstr>Develop Theme</vt:lpstr>
      <vt:lpstr>Interface Elements</vt:lpstr>
      <vt:lpstr>Exercise &amp; Activity</vt:lpstr>
      <vt:lpstr>Class Four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One</dc:title>
  <dc:creator>Holli Rausch</dc:creator>
  <cp:lastModifiedBy>Miles Rausch</cp:lastModifiedBy>
  <cp:revision>139</cp:revision>
  <dcterms:created xsi:type="dcterms:W3CDTF">2011-09-17T02:58:40Z</dcterms:created>
  <dcterms:modified xsi:type="dcterms:W3CDTF">2011-09-27T18:27:26Z</dcterms:modified>
</cp:coreProperties>
</file>