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257" r:id="rId3"/>
    <p:sldId id="386" r:id="rId4"/>
    <p:sldId id="384" r:id="rId5"/>
    <p:sldId id="385" r:id="rId6"/>
    <p:sldId id="342" r:id="rId7"/>
    <p:sldId id="258" r:id="rId8"/>
    <p:sldId id="259" r:id="rId9"/>
    <p:sldId id="387" r:id="rId10"/>
    <p:sldId id="311" r:id="rId11"/>
    <p:sldId id="315" r:id="rId12"/>
    <p:sldId id="367" r:id="rId13"/>
    <p:sldId id="382" r:id="rId14"/>
    <p:sldId id="366" r:id="rId15"/>
    <p:sldId id="368" r:id="rId16"/>
    <p:sldId id="369" r:id="rId17"/>
    <p:sldId id="370" r:id="rId18"/>
    <p:sldId id="371" r:id="rId19"/>
    <p:sldId id="383" r:id="rId20"/>
    <p:sldId id="372" r:id="rId21"/>
    <p:sldId id="373" r:id="rId22"/>
    <p:sldId id="381" r:id="rId23"/>
    <p:sldId id="374" r:id="rId24"/>
    <p:sldId id="375" r:id="rId25"/>
    <p:sldId id="376" r:id="rId26"/>
    <p:sldId id="378" r:id="rId27"/>
    <p:sldId id="356" r:id="rId28"/>
    <p:sldId id="379" r:id="rId29"/>
    <p:sldId id="380" r:id="rId30"/>
    <p:sldId id="377" r:id="rId31"/>
    <p:sldId id="312" r:id="rId32"/>
    <p:sldId id="268" r:id="rId33"/>
    <p:sldId id="361" r:id="rId34"/>
    <p:sldId id="362" r:id="rId35"/>
    <p:sldId id="363" r:id="rId36"/>
    <p:sldId id="364" r:id="rId37"/>
    <p:sldId id="365" r:id="rId38"/>
    <p:sldId id="267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1" autoAdjust="0"/>
    <p:restoredTop sz="99623" autoAdjust="0"/>
  </p:normalViewPr>
  <p:slideViewPr>
    <p:cSldViewPr snapToGrid="0" snapToObjects="1">
      <p:cViewPr>
        <p:scale>
          <a:sx n="100" d="100"/>
          <a:sy n="100" d="100"/>
        </p:scale>
        <p:origin x="-1344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D41C8-0A92-DD47-AB00-F0EFFD66679B}" type="datetimeFigureOut">
              <a:rPr lang="en-US" smtClean="0"/>
              <a:t>10/14/11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AB357A-3C6D-9E43-AB07-807CDFEA8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02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67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86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20 -</a:t>
            </a:r>
            <a:r>
              <a:rPr lang="en-US" baseline="0" dirty="0" smtClean="0"/>
              <a:t> 30</a:t>
            </a:r>
            <a:r>
              <a:rPr lang="en-US" dirty="0" smtClean="0"/>
              <a:t>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80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Break – 8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57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55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24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Break – 8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57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Break – 8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57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35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444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dl.dropbox.com</a:t>
            </a:r>
            <a:r>
              <a:rPr lang="en-US" dirty="0" smtClean="0"/>
              <a:t>/u/41609448/art329/assignments/index.html#schedule_class4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89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10/14/11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10/14/11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68948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1614322"/>
            <a:ext cx="2939521" cy="53621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1614321"/>
            <a:ext cx="2944368" cy="53801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10/14/11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302933"/>
            <a:ext cx="3227832" cy="3421211"/>
          </a:xfrm>
        </p:spPr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303378"/>
            <a:ext cx="3227832" cy="3421211"/>
          </a:xfrm>
        </p:spPr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10/14/11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10/14/11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 marL="274320" indent="-274320">
              <a:buFont typeface="Wingdings" charset="2"/>
              <a:buChar char="v"/>
              <a:defRPr sz="2200"/>
            </a:lvl1pPr>
            <a:lvl2pPr marL="640080" indent="-274320">
              <a:buFont typeface="Wingdings" charset="2"/>
              <a:buChar char="v"/>
              <a:defRPr sz="2000"/>
            </a:lvl2pPr>
            <a:lvl3pPr marL="914400" indent="-228600">
              <a:buFont typeface="Wingdings" charset="2"/>
              <a:buChar char="v"/>
              <a:defRPr sz="1800"/>
            </a:lvl3pPr>
            <a:lvl4pPr marL="1280160" indent="-228600">
              <a:buFont typeface="Wingdings" charset="2"/>
              <a:buChar char="v"/>
              <a:defRPr sz="1600"/>
            </a:lvl4pPr>
            <a:lvl5pPr marL="1645920" indent="-228600">
              <a:buFont typeface="Wingdings" charset="2"/>
              <a:buChar char="v"/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10/14/11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10/14/11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jpeg"/><Relationship Id="rId1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7C3F878-F5E8-489B-AC8A-64F2A7E22C28}" type="datetimeFigureOut">
              <a:rPr lang="en-US" smtClean="0"/>
              <a:pPr/>
              <a:t>10/14/11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57200" indent="-4572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4572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4572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3429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0220" indent="-3429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CSS21/visuren.html%23propdef-display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CSS21/generate.html%23propdef-list-style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CSS21/visuren.html%23propdef-position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CSS21/visuren.html%23position-props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CSS21/visuren.html%23z-index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CSS21/visuren.html%23propdef-float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CSS21/visuren.html%23flow-control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CSS21/visudet.html%23the-width-property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CSS21/visudet.html%23the-height-property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CSS21/visufx.html%23propdef-overflow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CSS21/visudet.html%23propdef-vertical-align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CSS21/box.html%23propdef-padding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CSS21/box.html%23border-properties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CSS21/box.html%23propdef-border-top-width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CSS21/box.html%23propdef-border-top-color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CSS21/box.html%23propdef-border-top-styl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CSS21/box.html%23propdef-margin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cidchart.com/" TargetMode="External"/><Relationship Id="rId4" Type="http://schemas.openxmlformats.org/officeDocument/2006/relationships/hyperlink" Target="https://trello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omnigroup.com/products/omnigraffle/download/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thewildernessdowntown.com/" TargetMode="External"/><Relationship Id="rId4" Type="http://schemas.openxmlformats.org/officeDocument/2006/relationships/hyperlink" Target="http://www.jango.com/" TargetMode="External"/><Relationship Id="rId5" Type="http://schemas.openxmlformats.org/officeDocument/2006/relationships/hyperlink" Target="http://www.dakotachiropractic.com/" TargetMode="External"/><Relationship Id="rId6" Type="http://schemas.openxmlformats.org/officeDocument/2006/relationships/hyperlink" Target="https://twitter.com/" TargetMode="External"/><Relationship Id="rId7" Type="http://schemas.openxmlformats.org/officeDocument/2006/relationships/hyperlink" Target="http://apple.com" TargetMode="External"/><Relationship Id="rId8" Type="http://schemas.openxmlformats.org/officeDocument/2006/relationships/hyperlink" Target="http://havedominion.com/" TargetMode="External"/><Relationship Id="rId9" Type="http://schemas.openxmlformats.org/officeDocument/2006/relationships/hyperlink" Target="http://minnesota.twins.mlb.com/index.jsp?c_id=min" TargetMode="External"/><Relationship Id="rId10" Type="http://schemas.openxmlformats.org/officeDocument/2006/relationships/hyperlink" Target="http://shop.advanceautoparts.com/webapp/wcs/stores/servlet/home___" TargetMode="External"/><Relationship Id="rId11" Type="http://schemas.openxmlformats.org/officeDocument/2006/relationships/hyperlink" Target="http://artflavours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 Five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Organizing Your Site (Part 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943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Lesson: CSS Layout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307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display</a:t>
            </a:r>
          </a:p>
          <a:p>
            <a:r>
              <a:rPr lang="en-US" dirty="0"/>
              <a:t>list-</a:t>
            </a:r>
            <a:r>
              <a:rPr lang="en-US" dirty="0" smtClean="0"/>
              <a:t>style</a:t>
            </a:r>
          </a:p>
          <a:p>
            <a:r>
              <a:rPr lang="en-US" dirty="0" smtClean="0"/>
              <a:t>position</a:t>
            </a:r>
          </a:p>
          <a:p>
            <a:r>
              <a:rPr lang="en-US" dirty="0" smtClean="0"/>
              <a:t>top</a:t>
            </a:r>
            <a:r>
              <a:rPr lang="en-US" dirty="0"/>
              <a:t>, left, right, </a:t>
            </a:r>
            <a:r>
              <a:rPr lang="en-US" dirty="0" smtClean="0"/>
              <a:t>bottom</a:t>
            </a:r>
          </a:p>
          <a:p>
            <a:r>
              <a:rPr lang="en-US" dirty="0"/>
              <a:t>z-</a:t>
            </a:r>
            <a:r>
              <a:rPr lang="en-US" dirty="0" smtClean="0"/>
              <a:t>index</a:t>
            </a:r>
          </a:p>
          <a:p>
            <a:r>
              <a:rPr lang="en-US" dirty="0" smtClean="0"/>
              <a:t>float</a:t>
            </a:r>
          </a:p>
          <a:p>
            <a:r>
              <a:rPr lang="en-US" dirty="0" smtClean="0"/>
              <a:t>clear</a:t>
            </a:r>
          </a:p>
          <a:p>
            <a:r>
              <a:rPr lang="en-US" dirty="0" smtClean="0"/>
              <a:t>width, min-width, max-width</a:t>
            </a:r>
          </a:p>
          <a:p>
            <a:r>
              <a:rPr lang="en-US" dirty="0" smtClean="0"/>
              <a:t>height, min-height, max-height</a:t>
            </a:r>
          </a:p>
          <a:p>
            <a:r>
              <a:rPr lang="en-US" dirty="0" smtClean="0"/>
              <a:t>overflow</a:t>
            </a:r>
          </a:p>
          <a:p>
            <a:r>
              <a:rPr lang="en-US" dirty="0" smtClean="0"/>
              <a:t>vertical-align</a:t>
            </a:r>
          </a:p>
          <a:p>
            <a:r>
              <a:rPr lang="en-US" dirty="0"/>
              <a:t>padding</a:t>
            </a:r>
            <a:endParaRPr lang="en-US" dirty="0" smtClean="0"/>
          </a:p>
          <a:p>
            <a:r>
              <a:rPr lang="en-US" dirty="0" smtClean="0"/>
              <a:t>border</a:t>
            </a:r>
            <a:endParaRPr lang="en-US" dirty="0"/>
          </a:p>
          <a:p>
            <a:r>
              <a:rPr lang="en-US" dirty="0" smtClean="0"/>
              <a:t>margin</a:t>
            </a:r>
          </a:p>
        </p:txBody>
      </p:sp>
    </p:spTree>
    <p:extLst>
      <p:ext uri="{BB962C8B-B14F-4D97-AF65-F5344CB8AC3E}">
        <p14:creationId xmlns:p14="http://schemas.microsoft.com/office/powerpoint/2010/main" val="1293711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more: </a:t>
            </a:r>
            <a:r>
              <a:rPr lang="en-US" dirty="0" smtClean="0">
                <a:hlinkClick r:id="rId2"/>
              </a:rPr>
              <a:t>http://www.w3.org/TR/CSS21/visuren.html - propdef-display</a:t>
            </a:r>
            <a:endParaRPr lang="en-US" dirty="0" smtClean="0"/>
          </a:p>
          <a:p>
            <a:r>
              <a:rPr lang="en-US" dirty="0" smtClean="0"/>
              <a:t>Sets the type of a box an element lives in</a:t>
            </a:r>
          </a:p>
          <a:p>
            <a:r>
              <a:rPr lang="en-US" dirty="0" smtClean="0"/>
              <a:t>Can be inline, block, list-item, inline-block, none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display: block;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http://dl.dropbox.com/u/41609448/art329/slides/classfive/slides/display/index.html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4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list-style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Learn more: </a:t>
            </a:r>
            <a:r>
              <a:rPr lang="en-US" dirty="0" smtClean="0">
                <a:hlinkClick r:id="rId2"/>
              </a:rPr>
              <a:t>http://www.w3.org/TR/CSS21/generate.html - propdef-list-style</a:t>
            </a:r>
            <a:endParaRPr lang="en-US" dirty="0" smtClean="0"/>
          </a:p>
          <a:p>
            <a:r>
              <a:rPr lang="en-US" dirty="0" smtClean="0"/>
              <a:t>Sets the style properties of the list: type, position, image</a:t>
            </a:r>
          </a:p>
          <a:p>
            <a:r>
              <a:rPr lang="en-US" dirty="0" smtClean="0"/>
              <a:t>list-style</a:t>
            </a:r>
            <a:r>
              <a:rPr lang="en-US" dirty="0"/>
              <a:t>-type: </a:t>
            </a:r>
            <a:r>
              <a:rPr lang="en-US" dirty="0" smtClean="0"/>
              <a:t>disc, circle, square, decimal, </a:t>
            </a:r>
            <a:r>
              <a:rPr lang="en-US" dirty="0"/>
              <a:t>decimal-leading-</a:t>
            </a:r>
            <a:r>
              <a:rPr lang="en-US" dirty="0" smtClean="0"/>
              <a:t>zero, </a:t>
            </a:r>
            <a:r>
              <a:rPr lang="en-US" dirty="0"/>
              <a:t>lower-</a:t>
            </a:r>
            <a:r>
              <a:rPr lang="en-US" dirty="0" smtClean="0"/>
              <a:t>roman, </a:t>
            </a:r>
            <a:r>
              <a:rPr lang="en-US" dirty="0"/>
              <a:t>upper-</a:t>
            </a:r>
            <a:r>
              <a:rPr lang="en-US" dirty="0" smtClean="0"/>
              <a:t>roman, </a:t>
            </a:r>
            <a:r>
              <a:rPr lang="en-US" dirty="0"/>
              <a:t>lower-</a:t>
            </a:r>
            <a:r>
              <a:rPr lang="en-US" dirty="0" err="1" smtClean="0"/>
              <a:t>greek</a:t>
            </a:r>
            <a:r>
              <a:rPr lang="en-US" dirty="0" smtClean="0"/>
              <a:t>, lower-</a:t>
            </a:r>
            <a:r>
              <a:rPr lang="en-US" dirty="0" err="1" smtClean="0"/>
              <a:t>latin</a:t>
            </a:r>
            <a:r>
              <a:rPr lang="en-US" dirty="0"/>
              <a:t>,</a:t>
            </a:r>
            <a:r>
              <a:rPr lang="en-US" dirty="0" smtClean="0"/>
              <a:t> upper-</a:t>
            </a:r>
            <a:r>
              <a:rPr lang="en-US" dirty="0" err="1" smtClean="0"/>
              <a:t>latin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armenian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georgian</a:t>
            </a:r>
            <a:r>
              <a:rPr lang="en-US" dirty="0"/>
              <a:t>,</a:t>
            </a:r>
            <a:r>
              <a:rPr lang="en-US" dirty="0" smtClean="0"/>
              <a:t> lower-alpha, upper-alpha, none</a:t>
            </a:r>
          </a:p>
          <a:p>
            <a:r>
              <a:rPr lang="en-US" dirty="0" smtClean="0"/>
              <a:t>list-style-position: inside, outside</a:t>
            </a:r>
          </a:p>
          <a:p>
            <a:r>
              <a:rPr lang="en-US" dirty="0" smtClean="0"/>
              <a:t>List-style-image: </a:t>
            </a:r>
            <a:r>
              <a:rPr lang="en-US" dirty="0" err="1" smtClean="0"/>
              <a:t>url</a:t>
            </a:r>
            <a:r>
              <a:rPr lang="en-US" dirty="0" smtClean="0"/>
              <a:t>('</a:t>
            </a:r>
            <a:r>
              <a:rPr lang="en-US" dirty="0" err="1" smtClean="0"/>
              <a:t>bullet.png</a:t>
            </a:r>
            <a:r>
              <a:rPr lang="en-US" dirty="0" smtClean="0"/>
              <a:t>'), none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list-style: disc inside none;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dl.dropbox.com</a:t>
            </a:r>
            <a:r>
              <a:rPr lang="en-US" dirty="0"/>
              <a:t>/u/41609448/art329/slides/</a:t>
            </a:r>
            <a:r>
              <a:rPr lang="en-US" dirty="0" err="1"/>
              <a:t>classfour</a:t>
            </a:r>
            <a:r>
              <a:rPr lang="en-US" dirty="0"/>
              <a:t>/slides</a:t>
            </a:r>
            <a:r>
              <a:rPr lang="en-US" dirty="0" smtClean="0"/>
              <a:t>/</a:t>
            </a:r>
            <a:r>
              <a:rPr lang="en-US" dirty="0" err="1" smtClean="0"/>
              <a:t>liststyle</a:t>
            </a:r>
            <a:r>
              <a:rPr lang="en-US" dirty="0" smtClean="0"/>
              <a:t>/</a:t>
            </a:r>
            <a:r>
              <a:rPr lang="en-US" dirty="0" err="1"/>
              <a:t>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415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more: </a:t>
            </a:r>
            <a:r>
              <a:rPr lang="en-US" dirty="0" smtClean="0">
                <a:hlinkClick r:id="rId2"/>
              </a:rPr>
              <a:t>http://www.w3.org/TR/CSS21/visuren.html - propdef-position</a:t>
            </a:r>
            <a:endParaRPr lang="en-US" dirty="0" smtClean="0"/>
          </a:p>
          <a:p>
            <a:r>
              <a:rPr lang="en-US" dirty="0" smtClean="0"/>
              <a:t>Positions an element</a:t>
            </a:r>
          </a:p>
          <a:p>
            <a:r>
              <a:rPr lang="en-US" dirty="0" smtClean="0"/>
              <a:t>Can be static, relative, absolute, fixed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position: absolute;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dl.dropbox.com</a:t>
            </a:r>
            <a:r>
              <a:rPr lang="en-US" dirty="0" smtClean="0"/>
              <a:t>/u/41609448/art329/slides/</a:t>
            </a:r>
            <a:r>
              <a:rPr lang="en-US" dirty="0" err="1" smtClean="0"/>
              <a:t>classfive</a:t>
            </a:r>
            <a:r>
              <a:rPr lang="en-US" dirty="0" smtClean="0"/>
              <a:t>/slides/position/</a:t>
            </a:r>
            <a:r>
              <a:rPr lang="en-US" dirty="0" err="1" smtClean="0"/>
              <a:t>index.html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961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top, right, bottom, left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more: </a:t>
            </a:r>
            <a:r>
              <a:rPr lang="en-US" dirty="0" smtClean="0">
                <a:hlinkClick r:id="rId2"/>
              </a:rPr>
              <a:t>http://www.w3.org/TR/CSS21/visuren.html - position-props</a:t>
            </a:r>
            <a:endParaRPr lang="en-US" dirty="0" smtClean="0"/>
          </a:p>
          <a:p>
            <a:r>
              <a:rPr lang="en-US" dirty="0" smtClean="0"/>
              <a:t>Sets how much to offset the position</a:t>
            </a:r>
          </a:p>
          <a:p>
            <a:r>
              <a:rPr lang="en-US" dirty="0" smtClean="0"/>
              <a:t>Can be length, %, or auto</a:t>
            </a:r>
          </a:p>
          <a:p>
            <a:r>
              <a:rPr lang="en-US" dirty="0" smtClean="0"/>
              <a:t>Can be negative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top: 8px; right: -20%;</a:t>
            </a: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dl.dropbox.com</a:t>
            </a:r>
            <a:r>
              <a:rPr lang="en-US" dirty="0" smtClean="0"/>
              <a:t>/u/41609448/art329/slides/</a:t>
            </a:r>
            <a:r>
              <a:rPr lang="en-US" dirty="0" err="1" smtClean="0"/>
              <a:t>classfive</a:t>
            </a:r>
            <a:r>
              <a:rPr lang="en-US" dirty="0" smtClean="0"/>
              <a:t>/slides/</a:t>
            </a:r>
            <a:r>
              <a:rPr lang="en-US" dirty="0" err="1" smtClean="0"/>
              <a:t>position_offset</a:t>
            </a:r>
            <a:r>
              <a:rPr lang="en-US" dirty="0" smtClean="0"/>
              <a:t>/</a:t>
            </a:r>
            <a:r>
              <a:rPr lang="en-US" dirty="0" err="1" smtClean="0"/>
              <a:t>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923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z-index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 more: </a:t>
            </a:r>
            <a:r>
              <a:rPr lang="en-US" dirty="0" smtClean="0">
                <a:hlinkClick r:id="rId2"/>
              </a:rPr>
              <a:t>http://www.w3.org/TR/CSS21/visuren.html - z-index</a:t>
            </a:r>
            <a:endParaRPr lang="en-US" dirty="0" smtClean="0"/>
          </a:p>
          <a:p>
            <a:r>
              <a:rPr lang="en-US" dirty="0" smtClean="0"/>
              <a:t>Sets the "stack level" of a positioned element</a:t>
            </a:r>
          </a:p>
          <a:p>
            <a:r>
              <a:rPr lang="en-US" dirty="0" smtClean="0"/>
              <a:t>Can be auto, integer</a:t>
            </a:r>
          </a:p>
          <a:p>
            <a:r>
              <a:rPr lang="en-US" dirty="0" smtClean="0"/>
              <a:t>Higher numbers are "in front of" lower numbers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z-index: 99;</a:t>
            </a: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dl.dropbox.com</a:t>
            </a:r>
            <a:r>
              <a:rPr lang="en-US" dirty="0" smtClean="0"/>
              <a:t>/u/41609448/art329/slides/</a:t>
            </a:r>
            <a:r>
              <a:rPr lang="en-US" dirty="0" err="1" smtClean="0"/>
              <a:t>classfive</a:t>
            </a:r>
            <a:r>
              <a:rPr lang="en-US" dirty="0" smtClean="0"/>
              <a:t>/slides/</a:t>
            </a:r>
            <a:r>
              <a:rPr lang="en-US" dirty="0" err="1" smtClean="0"/>
              <a:t>zindex</a:t>
            </a:r>
            <a:r>
              <a:rPr lang="en-US" dirty="0" smtClean="0"/>
              <a:t>/</a:t>
            </a:r>
            <a:r>
              <a:rPr lang="en-US" dirty="0" err="1" smtClean="0"/>
              <a:t>index.html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848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more: </a:t>
            </a:r>
            <a:r>
              <a:rPr lang="en-US" dirty="0" smtClean="0">
                <a:hlinkClick r:id="rId2"/>
              </a:rPr>
              <a:t>http://www.w3.org/TR/CSS21/visuren.html - propdef-float</a:t>
            </a:r>
            <a:endParaRPr lang="en-US" dirty="0" smtClean="0"/>
          </a:p>
          <a:p>
            <a:r>
              <a:rPr lang="en-US" dirty="0" smtClean="0"/>
              <a:t>Used to float an element along other elements</a:t>
            </a:r>
          </a:p>
          <a:p>
            <a:r>
              <a:rPr lang="en-US" dirty="0" smtClean="0"/>
              <a:t>Can be left, right, none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float: left;</a:t>
            </a: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http://dl.dropbox.com/u/41609448/art329/slides/classfive/slides/float/index.html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8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more: </a:t>
            </a:r>
            <a:r>
              <a:rPr lang="en-US" dirty="0" smtClean="0">
                <a:hlinkClick r:id="rId2"/>
              </a:rPr>
              <a:t>http://www.w3.org/TR/CSS21/visuren.html - flow-control</a:t>
            </a:r>
            <a:endParaRPr lang="en-US" dirty="0" smtClean="0"/>
          </a:p>
          <a:p>
            <a:r>
              <a:rPr lang="en-US" dirty="0" smtClean="0"/>
              <a:t>Clears previous floated elements</a:t>
            </a:r>
          </a:p>
          <a:p>
            <a:r>
              <a:rPr lang="en-US" dirty="0" smtClean="0"/>
              <a:t>Can be none, left, right, both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clear: left;</a:t>
            </a: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dl.dropbox.com</a:t>
            </a:r>
            <a:r>
              <a:rPr lang="en-US" dirty="0" smtClean="0"/>
              <a:t>/u/41609448/art329/slides/</a:t>
            </a:r>
            <a:r>
              <a:rPr lang="en-US" dirty="0" err="1" smtClean="0"/>
              <a:t>classfive</a:t>
            </a:r>
            <a:r>
              <a:rPr lang="en-US" dirty="0" smtClean="0"/>
              <a:t>/slides/clear/</a:t>
            </a:r>
            <a:r>
              <a:rPr lang="en-US" dirty="0" err="1" smtClean="0"/>
              <a:t>index.html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433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192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v"/>
            </a:pPr>
            <a:r>
              <a:rPr lang="en-US" dirty="0" smtClean="0"/>
              <a:t>Review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Attendance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Quiz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Autopsy</a:t>
            </a:r>
            <a:endParaRPr lang="en-US" dirty="0"/>
          </a:p>
          <a:p>
            <a:r>
              <a:rPr lang="en-US" dirty="0" smtClean="0"/>
              <a:t>CSS Layout</a:t>
            </a:r>
            <a:endParaRPr lang="en-US" dirty="0"/>
          </a:p>
          <a:p>
            <a:pPr>
              <a:buFont typeface="Wingdings" charset="2"/>
              <a:buChar char="v"/>
            </a:pPr>
            <a:r>
              <a:rPr lang="en-US" dirty="0" smtClean="0"/>
              <a:t>The Chapter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961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width,</a:t>
            </a:r>
            <a:br>
              <a:rPr lang="en-US" dirty="0" smtClean="0"/>
            </a:br>
            <a:r>
              <a:rPr lang="en-US" dirty="0" smtClean="0"/>
              <a:t>min-width, max-width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more: </a:t>
            </a:r>
            <a:r>
              <a:rPr lang="en-US" dirty="0" smtClean="0">
                <a:hlinkClick r:id="rId2"/>
              </a:rPr>
              <a:t>http://www.w3.org/TR/CSS21/visudet.html - the-width-property</a:t>
            </a:r>
            <a:endParaRPr lang="en-US" dirty="0" smtClean="0"/>
          </a:p>
          <a:p>
            <a:r>
              <a:rPr lang="en-US" dirty="0" smtClean="0"/>
              <a:t>Sets the width of the element</a:t>
            </a:r>
          </a:p>
          <a:p>
            <a:r>
              <a:rPr lang="en-US" dirty="0" smtClean="0"/>
              <a:t>Can also set the minimum width and maximum width</a:t>
            </a:r>
          </a:p>
          <a:p>
            <a:r>
              <a:rPr lang="en-US" dirty="0" smtClean="0"/>
              <a:t>Can be length, %, auto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width: 100px</a:t>
            </a:r>
            <a:r>
              <a:rPr lang="en-US" sz="20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min</a:t>
            </a:r>
            <a:r>
              <a:rPr lang="en-US" sz="2000" dirty="0" smtClean="0">
                <a:latin typeface="Courier New"/>
                <a:cs typeface="Courier New"/>
              </a:rPr>
              <a:t>-width: 50px; max-width: 150px;</a:t>
            </a: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http://dl.dropbox.com/u/41609448/art329/slides/classfive/slides/width/index.html 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737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height,</a:t>
            </a:r>
            <a:br>
              <a:rPr lang="en-US" dirty="0" smtClean="0"/>
            </a:br>
            <a:r>
              <a:rPr lang="en-US" dirty="0" smtClean="0"/>
              <a:t>min-height, max-height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more: </a:t>
            </a:r>
            <a:r>
              <a:rPr lang="en-US" dirty="0" smtClean="0">
                <a:hlinkClick r:id="rId2"/>
              </a:rPr>
              <a:t>http://www.w3.org/TR/CSS21/visudet.html - the-height-property</a:t>
            </a:r>
            <a:endParaRPr lang="en-US" dirty="0" smtClean="0"/>
          </a:p>
          <a:p>
            <a:r>
              <a:rPr lang="en-US" dirty="0" smtClean="0"/>
              <a:t>Sets the height of the element</a:t>
            </a:r>
          </a:p>
          <a:p>
            <a:r>
              <a:rPr lang="en-US" dirty="0" smtClean="0"/>
              <a:t>Can also set the minimum height and maximum height</a:t>
            </a:r>
          </a:p>
          <a:p>
            <a:r>
              <a:rPr lang="en-US" dirty="0" smtClean="0"/>
              <a:t>Can be length, %, auto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height: 100px</a:t>
            </a:r>
            <a:r>
              <a:rPr lang="en-US" sz="20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min</a:t>
            </a:r>
            <a:r>
              <a:rPr lang="en-US" sz="2000" dirty="0" smtClean="0">
                <a:latin typeface="Courier New"/>
                <a:cs typeface="Courier New"/>
              </a:rPr>
              <a:t>-height: 50px; max-height: 150px;</a:t>
            </a: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dl.dropbox.com</a:t>
            </a:r>
            <a:r>
              <a:rPr lang="en-US" dirty="0" smtClean="0"/>
              <a:t>/u/41609448/art329/slides/</a:t>
            </a:r>
            <a:r>
              <a:rPr lang="en-US" dirty="0" err="1" smtClean="0"/>
              <a:t>classfive</a:t>
            </a:r>
            <a:r>
              <a:rPr lang="en-US" dirty="0" smtClean="0"/>
              <a:t>/slides/height/</a:t>
            </a:r>
            <a:r>
              <a:rPr lang="en-US" dirty="0" err="1" smtClean="0"/>
              <a:t>index.html</a:t>
            </a:r>
            <a:r>
              <a:rPr lang="en-US" dirty="0" smtClean="0"/>
              <a:t>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147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 more: </a:t>
            </a:r>
            <a:r>
              <a:rPr lang="en-US" dirty="0" smtClean="0">
                <a:hlinkClick r:id="rId2"/>
              </a:rPr>
              <a:t>http://www.w3.org/TR/CSS21/visufx.html - propdef-overflow</a:t>
            </a:r>
            <a:endParaRPr lang="en-US" dirty="0" smtClean="0"/>
          </a:p>
          <a:p>
            <a:r>
              <a:rPr lang="en-US" dirty="0" smtClean="0"/>
              <a:t>Handles content that overflows the box</a:t>
            </a:r>
          </a:p>
          <a:p>
            <a:r>
              <a:rPr lang="en-US" dirty="0" smtClean="0"/>
              <a:t>Can be visible, hidden, scroll, auto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overflow: scroll;</a:t>
            </a: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dl.dropbox.com</a:t>
            </a:r>
            <a:r>
              <a:rPr lang="en-US" dirty="0" smtClean="0"/>
              <a:t>/u/41609448/art329/slides/</a:t>
            </a:r>
            <a:r>
              <a:rPr lang="en-US" dirty="0" err="1" smtClean="0"/>
              <a:t>classfive</a:t>
            </a:r>
            <a:r>
              <a:rPr lang="en-US" dirty="0" smtClean="0"/>
              <a:t>/slides/overflow/</a:t>
            </a:r>
            <a:r>
              <a:rPr lang="en-US" dirty="0" err="1" smtClean="0"/>
              <a:t>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560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vertical-align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more: </a:t>
            </a:r>
            <a:r>
              <a:rPr lang="en-US" dirty="0" smtClean="0">
                <a:hlinkClick r:id="rId2"/>
              </a:rPr>
              <a:t>http://www.w3.org/TR/CSS21/visudet.html - propdef-vertical-align</a:t>
            </a:r>
            <a:endParaRPr lang="en-US" dirty="0" smtClean="0"/>
          </a:p>
          <a:p>
            <a:r>
              <a:rPr lang="en-US" dirty="0" smtClean="0"/>
              <a:t>Sets the vertical positioning for inline boxes</a:t>
            </a:r>
          </a:p>
          <a:p>
            <a:r>
              <a:rPr lang="en-US" dirty="0" smtClean="0"/>
              <a:t>Can be baseline, sub, super, top, </a:t>
            </a:r>
            <a:r>
              <a:rPr lang="en-US" dirty="0"/>
              <a:t>text-</a:t>
            </a:r>
            <a:r>
              <a:rPr lang="en-US" dirty="0" smtClean="0"/>
              <a:t>top, middle, bottom, text</a:t>
            </a:r>
            <a:r>
              <a:rPr lang="en-US" dirty="0"/>
              <a:t>-</a:t>
            </a:r>
            <a:r>
              <a:rPr lang="en-US" dirty="0" smtClean="0"/>
              <a:t>bottom, %, length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vertical-align: top;</a:t>
            </a: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http://dl.dropbox.com/u/41609448/art329/slides/classfive/slides/verticalalign/index.html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01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 more: </a:t>
            </a:r>
            <a:r>
              <a:rPr lang="en-US" dirty="0" smtClean="0">
                <a:hlinkClick r:id="rId2"/>
              </a:rPr>
              <a:t>http://www.w3.org/TR/CSS21/box.html - propdef-padding</a:t>
            </a:r>
            <a:endParaRPr lang="en-US" dirty="0" smtClean="0"/>
          </a:p>
          <a:p>
            <a:r>
              <a:rPr lang="en-US" dirty="0" smtClean="0"/>
              <a:t>Pads the inside of an element</a:t>
            </a:r>
          </a:p>
          <a:p>
            <a:r>
              <a:rPr lang="en-US" dirty="0" smtClean="0"/>
              <a:t>Can be a length, %</a:t>
            </a:r>
          </a:p>
          <a:p>
            <a:r>
              <a:rPr lang="en-US" dirty="0" smtClean="0"/>
              <a:t>Use "clock" shorthand or use padding-top, padding-right, padding-bottom, padding-left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padding: 8px;</a:t>
            </a: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http://dl.dropbox.com/u/41609448/art329/slides/classfive/slides/padding/index.html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82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"Clock" Shorthand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Goes clockwise</a:t>
            </a:r>
          </a:p>
          <a:p>
            <a:r>
              <a:rPr lang="en-US" dirty="0" smtClean="0"/>
              <a:t>Used by padding, margin, and border</a:t>
            </a:r>
          </a:p>
          <a:p>
            <a:r>
              <a:rPr lang="en-US" dirty="0" smtClean="0"/>
              <a:t>1 value: applies to all sides</a:t>
            </a:r>
          </a:p>
          <a:p>
            <a:r>
              <a:rPr lang="en-US" dirty="0" smtClean="0"/>
              <a:t>2 values: 1</a:t>
            </a:r>
            <a:r>
              <a:rPr lang="en-US" baseline="30000" dirty="0" smtClean="0"/>
              <a:t>st</a:t>
            </a:r>
            <a:r>
              <a:rPr lang="en-US" dirty="0" smtClean="0"/>
              <a:t> number is top/bottom, 2</a:t>
            </a:r>
            <a:r>
              <a:rPr lang="en-US" baseline="30000" dirty="0" smtClean="0"/>
              <a:t>nd</a:t>
            </a:r>
            <a:r>
              <a:rPr lang="en-US" dirty="0" smtClean="0"/>
              <a:t> is right/left</a:t>
            </a:r>
          </a:p>
          <a:p>
            <a:r>
              <a:rPr lang="en-US" dirty="0" smtClean="0"/>
              <a:t>3 values: 1</a:t>
            </a:r>
            <a:r>
              <a:rPr lang="en-US" baseline="30000" dirty="0" smtClean="0"/>
              <a:t>st</a:t>
            </a:r>
            <a:r>
              <a:rPr lang="en-US" dirty="0" smtClean="0"/>
              <a:t> number is top, 2</a:t>
            </a:r>
            <a:r>
              <a:rPr lang="en-US" baseline="30000" dirty="0" smtClean="0"/>
              <a:t>nd</a:t>
            </a:r>
            <a:r>
              <a:rPr lang="en-US" dirty="0" smtClean="0"/>
              <a:t> is right/left, 3</a:t>
            </a:r>
            <a:r>
              <a:rPr lang="en-US" baseline="30000" dirty="0" smtClean="0"/>
              <a:t>rd</a:t>
            </a:r>
            <a:r>
              <a:rPr lang="en-US" dirty="0" smtClean="0"/>
              <a:t> is bottom</a:t>
            </a:r>
          </a:p>
          <a:p>
            <a:r>
              <a:rPr lang="en-US" dirty="0" smtClean="0"/>
              <a:t>4 values: 1</a:t>
            </a:r>
            <a:r>
              <a:rPr lang="en-US" baseline="30000" dirty="0" smtClean="0"/>
              <a:t>st</a:t>
            </a:r>
            <a:r>
              <a:rPr lang="en-US" dirty="0" smtClean="0"/>
              <a:t> number is top, 2</a:t>
            </a:r>
            <a:r>
              <a:rPr lang="en-US" baseline="30000" dirty="0" smtClean="0"/>
              <a:t>nd</a:t>
            </a:r>
            <a:r>
              <a:rPr lang="en-US" dirty="0" smtClean="0"/>
              <a:t> is right, 3</a:t>
            </a:r>
            <a:r>
              <a:rPr lang="en-US" baseline="30000" dirty="0" smtClean="0"/>
              <a:t>rd</a:t>
            </a:r>
            <a:r>
              <a:rPr lang="en-US" dirty="0" smtClean="0"/>
              <a:t> is bottom, 4</a:t>
            </a:r>
            <a:r>
              <a:rPr lang="en-US" baseline="30000" dirty="0" smtClean="0"/>
              <a:t>th</a:t>
            </a:r>
            <a:r>
              <a:rPr lang="en-US" dirty="0" smtClean="0"/>
              <a:t> is left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856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 more: </a:t>
            </a:r>
            <a:r>
              <a:rPr lang="en-US" dirty="0" smtClean="0">
                <a:hlinkClick r:id="rId2"/>
              </a:rPr>
              <a:t>http://www.w3.org/TR/CSS21/box.html - border-properties</a:t>
            </a:r>
            <a:endParaRPr lang="en-US" dirty="0" smtClean="0"/>
          </a:p>
          <a:p>
            <a:r>
              <a:rPr lang="en-US" dirty="0" smtClean="0"/>
              <a:t>Sets the border properties: width, style, color</a:t>
            </a:r>
          </a:p>
          <a:p>
            <a:r>
              <a:rPr lang="en-US" dirty="0"/>
              <a:t>Use "clock" shorthand or use border-</a:t>
            </a:r>
            <a:r>
              <a:rPr lang="en-US" dirty="0" smtClean="0"/>
              <a:t>top, </a:t>
            </a:r>
            <a:r>
              <a:rPr lang="en-US" dirty="0"/>
              <a:t>border-</a:t>
            </a:r>
            <a:r>
              <a:rPr lang="en-US" dirty="0" smtClean="0"/>
              <a:t>right, </a:t>
            </a:r>
            <a:r>
              <a:rPr lang="en-US" dirty="0"/>
              <a:t>border-</a:t>
            </a:r>
            <a:r>
              <a:rPr lang="en-US" dirty="0" smtClean="0"/>
              <a:t>bottom, </a:t>
            </a:r>
            <a:r>
              <a:rPr lang="en-US" dirty="0"/>
              <a:t>border-</a:t>
            </a:r>
            <a:r>
              <a:rPr lang="en-US" dirty="0" smtClean="0"/>
              <a:t>left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border: 1px solid #000;</a:t>
            </a: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dl.dropbox.com</a:t>
            </a:r>
            <a:r>
              <a:rPr lang="en-US" dirty="0" smtClean="0"/>
              <a:t>/u/41609448/art329/slides/</a:t>
            </a:r>
            <a:r>
              <a:rPr lang="en-US" dirty="0" err="1" smtClean="0"/>
              <a:t>classfour</a:t>
            </a:r>
            <a:r>
              <a:rPr lang="en-US" dirty="0" smtClean="0"/>
              <a:t>/slides/border/</a:t>
            </a:r>
            <a:r>
              <a:rPr lang="en-US" dirty="0" err="1" smtClean="0"/>
              <a:t>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035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border-width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 more: </a:t>
            </a:r>
            <a:r>
              <a:rPr lang="en-US" dirty="0" smtClean="0">
                <a:hlinkClick r:id="rId2"/>
              </a:rPr>
              <a:t>http://www.w3.org/TR/CSS21/box.html - propdef-border-top-width</a:t>
            </a:r>
            <a:endParaRPr lang="en-US" dirty="0" smtClean="0"/>
          </a:p>
          <a:p>
            <a:r>
              <a:rPr lang="en-US" dirty="0" smtClean="0"/>
              <a:t>Sets the border width</a:t>
            </a:r>
          </a:p>
          <a:p>
            <a:r>
              <a:rPr lang="en-US" dirty="0" smtClean="0"/>
              <a:t>Can be thin, medium, thick, length</a:t>
            </a:r>
          </a:p>
          <a:p>
            <a:r>
              <a:rPr lang="en-US" dirty="0"/>
              <a:t>Use </a:t>
            </a:r>
            <a:r>
              <a:rPr lang="en-US" dirty="0" smtClean="0"/>
              <a:t>"clock" shorthand </a:t>
            </a:r>
            <a:r>
              <a:rPr lang="en-US" dirty="0"/>
              <a:t>or use </a:t>
            </a:r>
            <a:r>
              <a:rPr lang="en-US" dirty="0" smtClean="0"/>
              <a:t>border-top-width, </a:t>
            </a:r>
            <a:r>
              <a:rPr lang="en-US" dirty="0"/>
              <a:t>border</a:t>
            </a:r>
            <a:r>
              <a:rPr lang="en-US" dirty="0" smtClean="0"/>
              <a:t>-right-</a:t>
            </a:r>
            <a:r>
              <a:rPr lang="en-US" dirty="0"/>
              <a:t>width</a:t>
            </a:r>
            <a:r>
              <a:rPr lang="en-US" dirty="0" smtClean="0"/>
              <a:t>, </a:t>
            </a:r>
            <a:r>
              <a:rPr lang="en-US" dirty="0"/>
              <a:t>border</a:t>
            </a:r>
            <a:r>
              <a:rPr lang="en-US" dirty="0" smtClean="0"/>
              <a:t>-bottom-</a:t>
            </a:r>
            <a:r>
              <a:rPr lang="en-US" dirty="0"/>
              <a:t>width</a:t>
            </a:r>
            <a:r>
              <a:rPr lang="en-US" dirty="0" smtClean="0"/>
              <a:t>, </a:t>
            </a:r>
            <a:r>
              <a:rPr lang="en-US" dirty="0"/>
              <a:t>border</a:t>
            </a:r>
            <a:r>
              <a:rPr lang="en-US" dirty="0" smtClean="0"/>
              <a:t>-left-</a:t>
            </a:r>
            <a:r>
              <a:rPr lang="en-US" dirty="0"/>
              <a:t>width</a:t>
            </a:r>
          </a:p>
          <a:p>
            <a:r>
              <a:rPr lang="en-US" sz="2000" dirty="0">
                <a:latin typeface="Courier New"/>
                <a:cs typeface="Courier New"/>
              </a:rPr>
              <a:t>b</a:t>
            </a:r>
            <a:r>
              <a:rPr lang="en-US" sz="2000" dirty="0" smtClean="0">
                <a:latin typeface="Courier New"/>
                <a:cs typeface="Courier New"/>
              </a:rPr>
              <a:t>order-width: medium;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dl.dropbox.com</a:t>
            </a:r>
            <a:r>
              <a:rPr lang="en-US" dirty="0" smtClean="0"/>
              <a:t>/u/41609448/art329/slides/</a:t>
            </a:r>
            <a:r>
              <a:rPr lang="en-US" dirty="0" err="1" smtClean="0"/>
              <a:t>classfour</a:t>
            </a:r>
            <a:r>
              <a:rPr lang="en-US" dirty="0" smtClean="0"/>
              <a:t>/slides/border/</a:t>
            </a:r>
            <a:r>
              <a:rPr lang="en-US" dirty="0" err="1" smtClean="0"/>
              <a:t>index.html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305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border-color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 more: </a:t>
            </a:r>
            <a:r>
              <a:rPr lang="en-US" dirty="0" smtClean="0">
                <a:hlinkClick r:id="rId2"/>
              </a:rPr>
              <a:t>http://www.w3.org/TR/CSS21/box.html - propdef-border-top-color</a:t>
            </a:r>
            <a:endParaRPr lang="en-US" dirty="0" smtClean="0"/>
          </a:p>
          <a:p>
            <a:r>
              <a:rPr lang="en-US" dirty="0" smtClean="0"/>
              <a:t>Sets the border color</a:t>
            </a:r>
          </a:p>
          <a:p>
            <a:r>
              <a:rPr lang="en-US" dirty="0" smtClean="0"/>
              <a:t>Can be color, transparent</a:t>
            </a:r>
          </a:p>
          <a:p>
            <a:r>
              <a:rPr lang="en-US" dirty="0"/>
              <a:t>Use </a:t>
            </a:r>
            <a:r>
              <a:rPr lang="en-US" dirty="0" smtClean="0"/>
              <a:t>"clock" shorthand </a:t>
            </a:r>
            <a:r>
              <a:rPr lang="en-US" dirty="0"/>
              <a:t>or use </a:t>
            </a:r>
            <a:r>
              <a:rPr lang="en-US" dirty="0" smtClean="0"/>
              <a:t>border-top-color, </a:t>
            </a:r>
            <a:r>
              <a:rPr lang="en-US" dirty="0"/>
              <a:t>border</a:t>
            </a:r>
            <a:r>
              <a:rPr lang="en-US" dirty="0" smtClean="0"/>
              <a:t>-right-color, </a:t>
            </a:r>
            <a:r>
              <a:rPr lang="en-US" dirty="0"/>
              <a:t>border</a:t>
            </a:r>
            <a:r>
              <a:rPr lang="en-US" dirty="0" smtClean="0"/>
              <a:t>-bottom-color, </a:t>
            </a:r>
            <a:r>
              <a:rPr lang="en-US" dirty="0"/>
              <a:t>border</a:t>
            </a:r>
            <a:r>
              <a:rPr lang="en-US" dirty="0" smtClean="0"/>
              <a:t>-left-color</a:t>
            </a:r>
            <a:endParaRPr lang="en-US" dirty="0"/>
          </a:p>
          <a:p>
            <a:r>
              <a:rPr lang="en-US" sz="2000" dirty="0">
                <a:latin typeface="Courier New"/>
                <a:cs typeface="Courier New"/>
              </a:rPr>
              <a:t>b</a:t>
            </a:r>
            <a:r>
              <a:rPr lang="en-US" sz="2000" dirty="0" smtClean="0">
                <a:latin typeface="Courier New"/>
                <a:cs typeface="Courier New"/>
              </a:rPr>
              <a:t>order-color: red;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dl.dropbox.com</a:t>
            </a:r>
            <a:r>
              <a:rPr lang="en-US" dirty="0" smtClean="0"/>
              <a:t>/u/41609448/art329/slides/</a:t>
            </a:r>
            <a:r>
              <a:rPr lang="en-US" dirty="0" err="1" smtClean="0"/>
              <a:t>classfour</a:t>
            </a:r>
            <a:r>
              <a:rPr lang="en-US" dirty="0" smtClean="0"/>
              <a:t>/slides/border/</a:t>
            </a:r>
            <a:r>
              <a:rPr lang="en-US" dirty="0" err="1" smtClean="0"/>
              <a:t>index.html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313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border-style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Learn more: </a:t>
            </a:r>
            <a:r>
              <a:rPr lang="en-US" dirty="0" smtClean="0">
                <a:hlinkClick r:id="rId2"/>
              </a:rPr>
              <a:t>http://www.w3.org/TR/CSS21/box.html - propdef-border-top-style</a:t>
            </a:r>
            <a:endParaRPr lang="en-US" dirty="0" smtClean="0"/>
          </a:p>
          <a:p>
            <a:r>
              <a:rPr lang="en-US" dirty="0" smtClean="0"/>
              <a:t>Sets the border style</a:t>
            </a:r>
          </a:p>
          <a:p>
            <a:r>
              <a:rPr lang="en-US" dirty="0" smtClean="0"/>
              <a:t>Can be none, hidden, dotted, dashed, solid, double, groove, ridge, inset, outset</a:t>
            </a:r>
          </a:p>
          <a:p>
            <a:r>
              <a:rPr lang="en-US" dirty="0"/>
              <a:t>Use </a:t>
            </a:r>
            <a:r>
              <a:rPr lang="en-US" dirty="0" smtClean="0"/>
              <a:t>"clock" shorthand </a:t>
            </a:r>
            <a:r>
              <a:rPr lang="en-US" dirty="0"/>
              <a:t>or use </a:t>
            </a:r>
            <a:r>
              <a:rPr lang="en-US" dirty="0" smtClean="0"/>
              <a:t>border-top-style, </a:t>
            </a:r>
            <a:r>
              <a:rPr lang="en-US" dirty="0"/>
              <a:t>border</a:t>
            </a:r>
            <a:r>
              <a:rPr lang="en-US" dirty="0" smtClean="0"/>
              <a:t>-right</a:t>
            </a:r>
            <a:r>
              <a:rPr lang="en-US" dirty="0"/>
              <a:t>-style, border</a:t>
            </a:r>
            <a:r>
              <a:rPr lang="en-US" dirty="0" smtClean="0"/>
              <a:t>-bottom</a:t>
            </a:r>
            <a:r>
              <a:rPr lang="en-US" dirty="0"/>
              <a:t>-style, border</a:t>
            </a:r>
            <a:r>
              <a:rPr lang="en-US" dirty="0" smtClean="0"/>
              <a:t>-left</a:t>
            </a:r>
            <a:r>
              <a:rPr lang="en-US" dirty="0"/>
              <a:t>-style</a:t>
            </a:r>
          </a:p>
          <a:p>
            <a:r>
              <a:rPr lang="en-US" sz="2000" dirty="0">
                <a:latin typeface="Courier New"/>
                <a:cs typeface="Courier New"/>
              </a:rPr>
              <a:t>b</a:t>
            </a:r>
            <a:r>
              <a:rPr lang="en-US" sz="2000" dirty="0" smtClean="0">
                <a:latin typeface="Courier New"/>
                <a:cs typeface="Courier New"/>
              </a:rPr>
              <a:t>order-style: solid;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dl.dropbox.com</a:t>
            </a:r>
            <a:r>
              <a:rPr lang="en-US" dirty="0" smtClean="0"/>
              <a:t>/u/41609448/art329/slides/</a:t>
            </a:r>
            <a:r>
              <a:rPr lang="en-US" dirty="0" err="1" smtClean="0"/>
              <a:t>classfour</a:t>
            </a:r>
            <a:r>
              <a:rPr lang="en-US" dirty="0" smtClean="0"/>
              <a:t>/slides/border/</a:t>
            </a:r>
            <a:r>
              <a:rPr lang="en-US" dirty="0" err="1" smtClean="0"/>
              <a:t>index.html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145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- Redo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I've reopened some assignments</a:t>
            </a:r>
          </a:p>
          <a:p>
            <a:r>
              <a:rPr lang="en-US" dirty="0" smtClean="0"/>
              <a:t>Friday at 10pm is the new due date</a:t>
            </a:r>
          </a:p>
          <a:p>
            <a:r>
              <a:rPr lang="en-US" dirty="0" smtClean="0"/>
              <a:t>Can't get </a:t>
            </a:r>
            <a:r>
              <a:rPr lang="en-US" smtClean="0"/>
              <a:t>full credit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6952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 more: </a:t>
            </a:r>
            <a:r>
              <a:rPr lang="en-US" dirty="0" smtClean="0">
                <a:hlinkClick r:id="rId2"/>
              </a:rPr>
              <a:t>http://www.w3.org/TR/CSS21/box.html - propdef-margin</a:t>
            </a:r>
            <a:endParaRPr lang="en-US" dirty="0" smtClean="0"/>
          </a:p>
          <a:p>
            <a:r>
              <a:rPr lang="en-US" dirty="0" smtClean="0"/>
              <a:t>Pads the outside of an element</a:t>
            </a:r>
          </a:p>
          <a:p>
            <a:r>
              <a:rPr lang="en-US" dirty="0" smtClean="0"/>
              <a:t>Can be a length, %, auto</a:t>
            </a:r>
          </a:p>
          <a:p>
            <a:r>
              <a:rPr lang="en-US" dirty="0" smtClean="0"/>
              <a:t>Use "clock" shorthand or use margin-top, margin-right, margin-bottom, margin-left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margin: 8px;</a:t>
            </a: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dl.dropbox.com</a:t>
            </a:r>
            <a:r>
              <a:rPr lang="en-US" dirty="0" smtClean="0"/>
              <a:t>/u/41609448/art329/slides/</a:t>
            </a:r>
            <a:r>
              <a:rPr lang="en-US" dirty="0" err="1" smtClean="0"/>
              <a:t>classfive</a:t>
            </a:r>
            <a:r>
              <a:rPr lang="en-US" dirty="0" smtClean="0"/>
              <a:t>/slides/margin/</a:t>
            </a:r>
            <a:r>
              <a:rPr lang="en-US" dirty="0" err="1" smtClean="0"/>
              <a:t>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118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379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Lesson: Chapter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Pre-production (Part </a:t>
            </a:r>
            <a:r>
              <a:rPr lang="en-US" dirty="0" smtClean="0"/>
              <a:t>II)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543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 are impatient</a:t>
            </a:r>
          </a:p>
          <a:p>
            <a:r>
              <a:rPr lang="en-US" dirty="0" smtClean="0"/>
              <a:t>Google increased page load from .4 to .9 and lost 20% traffic</a:t>
            </a:r>
          </a:p>
          <a:p>
            <a:r>
              <a:rPr lang="en-US" dirty="0" smtClean="0"/>
              <a:t>If they can't find their way around your website, they will leave</a:t>
            </a:r>
          </a:p>
          <a:p>
            <a:r>
              <a:rPr lang="en-US" dirty="0" smtClean="0"/>
              <a:t>Navigation is key to answering this impatience</a:t>
            </a:r>
          </a:p>
        </p:txBody>
      </p:sp>
    </p:spTree>
    <p:extLst>
      <p:ext uri="{BB962C8B-B14F-4D97-AF65-F5344CB8AC3E}">
        <p14:creationId xmlns:p14="http://schemas.microsoft.com/office/powerpoint/2010/main" val="584142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Organize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chunks of content</a:t>
            </a:r>
          </a:p>
          <a:p>
            <a:r>
              <a:rPr lang="en-US" dirty="0" smtClean="0"/>
              <a:t>Organize into categories</a:t>
            </a:r>
          </a:p>
          <a:p>
            <a:r>
              <a:rPr lang="en-US" dirty="0" smtClean="0"/>
              <a:t>Update categories if need be</a:t>
            </a:r>
          </a:p>
          <a:p>
            <a:r>
              <a:rPr lang="en-US" dirty="0" smtClean="0"/>
              <a:t>Organize chunks of content into categories</a:t>
            </a:r>
          </a:p>
          <a:p>
            <a:r>
              <a:rPr lang="en-US" dirty="0" smtClean="0"/>
              <a:t>Repeat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404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Card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Get a stack of 3x5 cards</a:t>
            </a:r>
          </a:p>
          <a:p>
            <a:r>
              <a:rPr lang="en-US" dirty="0" smtClean="0"/>
              <a:t>Create a card for each chunk of content</a:t>
            </a:r>
          </a:p>
          <a:p>
            <a:pPr lvl="1"/>
            <a:r>
              <a:rPr lang="en-US" dirty="0" smtClean="0"/>
              <a:t>Title of content</a:t>
            </a:r>
          </a:p>
          <a:p>
            <a:pPr lvl="1"/>
            <a:r>
              <a:rPr lang="en-US" dirty="0" smtClean="0"/>
              <a:t>Brief description of content</a:t>
            </a:r>
          </a:p>
          <a:p>
            <a:r>
              <a:rPr lang="en-US" dirty="0" smtClean="0"/>
              <a:t>Write down everything</a:t>
            </a:r>
          </a:p>
          <a:p>
            <a:r>
              <a:rPr lang="en-US" dirty="0" smtClean="0"/>
              <a:t>Write down stack names</a:t>
            </a:r>
          </a:p>
          <a:p>
            <a:r>
              <a:rPr lang="en-US" dirty="0" smtClean="0"/>
              <a:t>Sort cards into stacks</a:t>
            </a:r>
          </a:p>
          <a:p>
            <a:r>
              <a:rPr lang="en-US" dirty="0" smtClean="0"/>
              <a:t>Take a picture</a:t>
            </a:r>
          </a:p>
          <a:p>
            <a:r>
              <a:rPr lang="en-US" dirty="0" smtClean="0"/>
              <a:t>Repeat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906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Card Sort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Pick the sort you like best</a:t>
            </a:r>
          </a:p>
          <a:p>
            <a:r>
              <a:rPr lang="en-US" dirty="0" smtClean="0"/>
              <a:t>Create "Homepage" card</a:t>
            </a:r>
          </a:p>
          <a:p>
            <a:r>
              <a:rPr lang="en-US" dirty="0" smtClean="0"/>
              <a:t>Move stack name cards to main navigation</a:t>
            </a:r>
          </a:p>
          <a:p>
            <a:r>
              <a:rPr lang="en-US" dirty="0" smtClean="0"/>
              <a:t>Move remaining cards below stacks</a:t>
            </a:r>
          </a:p>
          <a:p>
            <a:r>
              <a:rPr lang="en-US" dirty="0" smtClean="0"/>
              <a:t>Organize cards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314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</a:t>
            </a:r>
            <a:r>
              <a:rPr lang="en-US" dirty="0" err="1" smtClean="0"/>
              <a:t>Omnigraffle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http://www.omnigroup.com/products/omnigraffle/download/</a:t>
            </a:r>
            <a:endParaRPr lang="en-US" dirty="0" smtClean="0"/>
          </a:p>
          <a:p>
            <a:r>
              <a:rPr lang="en-US" dirty="0" smtClean="0"/>
              <a:t>Or use </a:t>
            </a:r>
            <a:r>
              <a:rPr lang="en-US" dirty="0" err="1" smtClean="0"/>
              <a:t>LucidChart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http://www.lucidchart.com/</a:t>
            </a:r>
            <a:endParaRPr lang="en-US" dirty="0" smtClean="0"/>
          </a:p>
          <a:p>
            <a:r>
              <a:rPr lang="en-US" dirty="0" smtClean="0"/>
              <a:t>Or use </a:t>
            </a:r>
            <a:r>
              <a:rPr lang="en-US" dirty="0" err="1" smtClean="0"/>
              <a:t>Trello</a:t>
            </a:r>
            <a:r>
              <a:rPr lang="en-US" dirty="0" smtClean="0"/>
              <a:t>: </a:t>
            </a:r>
            <a:r>
              <a:rPr lang="en-US" dirty="0" smtClean="0">
                <a:hlinkClick r:id="rId4"/>
              </a:rPr>
              <a:t>https://trello.com/</a:t>
            </a:r>
            <a:endParaRPr lang="en-US" dirty="0" smtClean="0"/>
          </a:p>
          <a:p>
            <a:r>
              <a:rPr lang="en-US" dirty="0" smtClean="0"/>
              <a:t>Or use Microsoft Word or PowerPoint</a:t>
            </a:r>
          </a:p>
          <a:p>
            <a:r>
              <a:rPr lang="en-US" dirty="0" smtClean="0"/>
              <a:t>Diagram!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591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Six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Organizing Your Site (Part </a:t>
            </a:r>
            <a:r>
              <a:rPr lang="en-US" dirty="0" smtClean="0"/>
              <a:t>II)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Assignment: Read Chapter 3 (pages 100 – 107)</a:t>
            </a:r>
            <a:r>
              <a:rPr lang="en-US" dirty="0" smtClean="0"/>
              <a:t>,</a:t>
            </a:r>
          </a:p>
          <a:p>
            <a:r>
              <a:rPr lang="en-US" dirty="0" smtClean="0"/>
              <a:t>markup </a:t>
            </a:r>
            <a:r>
              <a:rPr lang="en-US" dirty="0"/>
              <a:t>your storyboard</a:t>
            </a:r>
          </a:p>
        </p:txBody>
      </p:sp>
    </p:spTree>
    <p:extLst>
      <p:ext uri="{BB962C8B-B14F-4D97-AF65-F5344CB8AC3E}">
        <p14:creationId xmlns:p14="http://schemas.microsoft.com/office/powerpoint/2010/main" val="472547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- Theme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Represents your site's purpose and content</a:t>
            </a:r>
          </a:p>
          <a:p>
            <a:r>
              <a:rPr lang="en-US" dirty="0" err="1" smtClean="0"/>
              <a:t>Amazon.com</a:t>
            </a:r>
            <a:r>
              <a:rPr lang="en-US" dirty="0" smtClean="0"/>
              <a:t>: an online merchant that focuses on books</a:t>
            </a:r>
          </a:p>
          <a:p>
            <a:r>
              <a:rPr lang="en-US" dirty="0" smtClean="0"/>
              <a:t>Visual metaphor reinforces the theme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346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- Brainstorming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Helps develop visual metaphor</a:t>
            </a:r>
          </a:p>
          <a:p>
            <a:r>
              <a:rPr lang="en-US" dirty="0" smtClean="0"/>
              <a:t>Free-flow writing of ideas and thoughts</a:t>
            </a:r>
          </a:p>
          <a:p>
            <a:r>
              <a:rPr lang="en-US" dirty="0" smtClean="0"/>
              <a:t>Don't hold back; write everything</a:t>
            </a:r>
          </a:p>
          <a:p>
            <a:r>
              <a:rPr lang="en-US" dirty="0" smtClean="0"/>
              <a:t>Can be done several times for </a:t>
            </a:r>
            <a:r>
              <a:rPr lang="en-US" smtClean="0"/>
              <a:t>one project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8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-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Theme</a:t>
            </a:r>
          </a:p>
          <a:p>
            <a:pPr lvl="1"/>
            <a:r>
              <a:rPr lang="en-US" dirty="0" smtClean="0"/>
              <a:t>What is the purpose?</a:t>
            </a:r>
          </a:p>
          <a:p>
            <a:pPr lvl="1"/>
            <a:r>
              <a:rPr lang="en-US" dirty="0" smtClean="0"/>
              <a:t>What is the content?</a:t>
            </a:r>
          </a:p>
          <a:p>
            <a:pPr lvl="1"/>
            <a:r>
              <a:rPr lang="en-US" dirty="0" smtClean="0"/>
              <a:t>Make it a complete sentence</a:t>
            </a:r>
          </a:p>
          <a:p>
            <a:r>
              <a:rPr lang="en-US" dirty="0" smtClean="0"/>
              <a:t>Brainstorming</a:t>
            </a:r>
          </a:p>
          <a:p>
            <a:pPr lvl="1"/>
            <a:r>
              <a:rPr lang="en-US" dirty="0" smtClean="0"/>
              <a:t>Start with a word</a:t>
            </a:r>
          </a:p>
          <a:p>
            <a:pPr lvl="1"/>
            <a:r>
              <a:rPr lang="en-US" dirty="0" smtClean="0"/>
              <a:t>Write another word</a:t>
            </a:r>
          </a:p>
          <a:p>
            <a:pPr lvl="1"/>
            <a:r>
              <a:rPr lang="en-US" dirty="0" smtClean="0"/>
              <a:t>Repeat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553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428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Autopsy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Miles - </a:t>
            </a:r>
            <a:r>
              <a:rPr lang="en-US" dirty="0" smtClean="0">
                <a:hlinkClick r:id="rId3"/>
              </a:rPr>
              <a:t>http://thewildernessdowntown.com/</a:t>
            </a:r>
            <a:endParaRPr lang="en-US" dirty="0" smtClean="0"/>
          </a:p>
          <a:p>
            <a:r>
              <a:rPr lang="en-US" dirty="0"/>
              <a:t>Beth - </a:t>
            </a:r>
            <a:r>
              <a:rPr lang="en-US" dirty="0">
                <a:hlinkClick r:id="rId4"/>
              </a:rPr>
              <a:t>http://www.jango.com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Hannah - </a:t>
            </a:r>
            <a:r>
              <a:rPr lang="en-US" dirty="0" smtClean="0">
                <a:hlinkClick r:id="rId5"/>
              </a:rPr>
              <a:t>http://www.dakotachiropractic.com/</a:t>
            </a:r>
            <a:endParaRPr lang="en-US" dirty="0" smtClean="0"/>
          </a:p>
          <a:p>
            <a:r>
              <a:rPr lang="en-US" dirty="0" err="1" smtClean="0"/>
              <a:t>Kamie</a:t>
            </a:r>
            <a:r>
              <a:rPr lang="en-US" dirty="0" smtClean="0"/>
              <a:t> - </a:t>
            </a:r>
            <a:r>
              <a:rPr lang="en-US" dirty="0" smtClean="0">
                <a:hlinkClick r:id="rId6"/>
              </a:rPr>
              <a:t>https://twitter.com/</a:t>
            </a:r>
            <a:endParaRPr lang="en-US" dirty="0" smtClean="0"/>
          </a:p>
          <a:p>
            <a:r>
              <a:rPr lang="en-US" dirty="0" smtClean="0"/>
              <a:t>Kendra – </a:t>
            </a:r>
            <a:r>
              <a:rPr lang="en-US" dirty="0" smtClean="0">
                <a:hlinkClick r:id="rId7"/>
              </a:rPr>
              <a:t>http://apple.com</a:t>
            </a:r>
            <a:endParaRPr lang="en-US" dirty="0" smtClean="0"/>
          </a:p>
          <a:p>
            <a:r>
              <a:rPr lang="en-US" dirty="0"/>
              <a:t>Lindsey - </a:t>
            </a:r>
            <a:r>
              <a:rPr lang="en-US" dirty="0">
                <a:hlinkClick r:id="rId8"/>
              </a:rPr>
              <a:t>http://havedominion.com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r>
              <a:rPr lang="en-US" dirty="0"/>
              <a:t>Sam - </a:t>
            </a:r>
            <a:r>
              <a:rPr lang="en-US" dirty="0">
                <a:hlinkClick r:id="rId9"/>
              </a:rPr>
              <a:t>http://minnesota.twins.mlb.com/index.jsp?c_id=</a:t>
            </a:r>
            <a:r>
              <a:rPr lang="en-US" dirty="0" smtClean="0">
                <a:hlinkClick r:id="rId9"/>
              </a:rPr>
              <a:t>min</a:t>
            </a:r>
            <a:endParaRPr lang="en-US" dirty="0" smtClean="0"/>
          </a:p>
          <a:p>
            <a:r>
              <a:rPr lang="en-US" dirty="0"/>
              <a:t>Thomas - </a:t>
            </a:r>
            <a:r>
              <a:rPr lang="en-US" dirty="0">
                <a:hlinkClick r:id="rId10"/>
              </a:rPr>
              <a:t>http://shop.advanceautoparts.com/webapp/wcs/stores/servlet/</a:t>
            </a:r>
            <a:r>
              <a:rPr lang="en-US" dirty="0" smtClean="0">
                <a:hlinkClick r:id="rId10"/>
              </a:rPr>
              <a:t>home___</a:t>
            </a:r>
            <a:endParaRPr lang="en-US" dirty="0" smtClean="0"/>
          </a:p>
          <a:p>
            <a:r>
              <a:rPr lang="en-US" dirty="0"/>
              <a:t>Leah - </a:t>
            </a:r>
            <a:r>
              <a:rPr lang="en-US" dirty="0">
                <a:hlinkClick r:id="rId11"/>
              </a:rPr>
              <a:t>http://artflavours.com</a:t>
            </a:r>
            <a:r>
              <a:rPr lang="en-US" dirty="0" smtClean="0">
                <a:hlinkClick r:id="rId11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880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75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ushpin">
  <a:themeElements>
    <a:clrScheme name="Custom 2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400080"/>
      </a:hlink>
      <a:folHlink>
        <a:srgbClr val="400080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Pushpin.thmx</Template>
  <TotalTime>3863</TotalTime>
  <Words>1979</Words>
  <Application>Microsoft Macintosh PowerPoint</Application>
  <PresentationFormat>On-screen Show (4:3)</PresentationFormat>
  <Paragraphs>240</Paragraphs>
  <Slides>38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Pushpin</vt:lpstr>
      <vt:lpstr>Class Five</vt:lpstr>
      <vt:lpstr>Overview</vt:lpstr>
      <vt:lpstr>Review - Redo</vt:lpstr>
      <vt:lpstr>Review - Theme</vt:lpstr>
      <vt:lpstr>Review - Brainstorming</vt:lpstr>
      <vt:lpstr>Review - Activity</vt:lpstr>
      <vt:lpstr>Quiz Time</vt:lpstr>
      <vt:lpstr>Website Autopsy</vt:lpstr>
      <vt:lpstr>Break</vt:lpstr>
      <vt:lpstr>Lesson: CSS Layout</vt:lpstr>
      <vt:lpstr>Layout</vt:lpstr>
      <vt:lpstr>display</vt:lpstr>
      <vt:lpstr>list-style</vt:lpstr>
      <vt:lpstr>position</vt:lpstr>
      <vt:lpstr>top, right, bottom, left</vt:lpstr>
      <vt:lpstr>z-index</vt:lpstr>
      <vt:lpstr>float</vt:lpstr>
      <vt:lpstr>clear</vt:lpstr>
      <vt:lpstr>Break</vt:lpstr>
      <vt:lpstr>width, min-width, max-width</vt:lpstr>
      <vt:lpstr>height, min-height, max-height</vt:lpstr>
      <vt:lpstr>overflow</vt:lpstr>
      <vt:lpstr>vertical-align</vt:lpstr>
      <vt:lpstr>padding</vt:lpstr>
      <vt:lpstr>"Clock" Shorthand</vt:lpstr>
      <vt:lpstr>border</vt:lpstr>
      <vt:lpstr>border-width</vt:lpstr>
      <vt:lpstr>border-color</vt:lpstr>
      <vt:lpstr>border-style</vt:lpstr>
      <vt:lpstr>margin</vt:lpstr>
      <vt:lpstr>Break</vt:lpstr>
      <vt:lpstr>Lesson: Chapter 2</vt:lpstr>
      <vt:lpstr>Navigation</vt:lpstr>
      <vt:lpstr>Organize Content</vt:lpstr>
      <vt:lpstr>Card Sorting</vt:lpstr>
      <vt:lpstr>Card Sort Hierarchy</vt:lpstr>
      <vt:lpstr>Exercise</vt:lpstr>
      <vt:lpstr>Class Six</vt:lpstr>
    </vt:vector>
  </TitlesOfParts>
  <Company>University of Sioux Falls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One</dc:title>
  <dc:creator>Holli Rausch</dc:creator>
  <cp:lastModifiedBy>Miles Rausch</cp:lastModifiedBy>
  <cp:revision>258</cp:revision>
  <dcterms:created xsi:type="dcterms:W3CDTF">2011-09-17T02:58:40Z</dcterms:created>
  <dcterms:modified xsi:type="dcterms:W3CDTF">2011-10-14T21:33:41Z</dcterms:modified>
</cp:coreProperties>
</file>