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42" r:id="rId4"/>
    <p:sldId id="258" r:id="rId5"/>
    <p:sldId id="259" r:id="rId6"/>
    <p:sldId id="311" r:id="rId7"/>
    <p:sldId id="315" r:id="rId8"/>
    <p:sldId id="367" r:id="rId9"/>
    <p:sldId id="382" r:id="rId10"/>
    <p:sldId id="366" r:id="rId11"/>
    <p:sldId id="368" r:id="rId12"/>
    <p:sldId id="369" r:id="rId13"/>
    <p:sldId id="370" r:id="rId14"/>
    <p:sldId id="371" r:id="rId15"/>
    <p:sldId id="383" r:id="rId16"/>
    <p:sldId id="372" r:id="rId17"/>
    <p:sldId id="373" r:id="rId18"/>
    <p:sldId id="381" r:id="rId19"/>
    <p:sldId id="374" r:id="rId20"/>
    <p:sldId id="375" r:id="rId21"/>
    <p:sldId id="376" r:id="rId22"/>
    <p:sldId id="378" r:id="rId23"/>
    <p:sldId id="356" r:id="rId24"/>
    <p:sldId id="379" r:id="rId25"/>
    <p:sldId id="380" r:id="rId26"/>
    <p:sldId id="377" r:id="rId27"/>
    <p:sldId id="312" r:id="rId28"/>
    <p:sldId id="268" r:id="rId29"/>
    <p:sldId id="361" r:id="rId30"/>
    <p:sldId id="362" r:id="rId31"/>
    <p:sldId id="363" r:id="rId32"/>
    <p:sldId id="364" r:id="rId33"/>
    <p:sldId id="365" r:id="rId34"/>
    <p:sldId id="26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623" autoAdjust="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10/7/11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10/7/11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propdef-posit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position-prop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z-inde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propdef-floa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flow-contro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det.html%23the-width-propert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det.html%23the-height-propert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fx.html%23propdef-overflow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det.html%23propdef-vertical-al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propdef-paddi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border-propertie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propdef-border-top-width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propdef-border-top-color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propdef-border-top-styl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propdef-margi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mnigroup.com/products/omnigraffle/download/" TargetMode="External"/><Relationship Id="rId3" Type="http://schemas.openxmlformats.org/officeDocument/2006/relationships/hyperlink" Target="http://www.lucidchart.co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propdef-displa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generate.html%23propdef-list-sty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Five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Organizing Your Site (Part 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propdef-position</a:t>
            </a:r>
            <a:endParaRPr lang="en-US" dirty="0" smtClean="0"/>
          </a:p>
          <a:p>
            <a:r>
              <a:rPr lang="en-US" dirty="0" smtClean="0"/>
              <a:t>Positions an element</a:t>
            </a:r>
          </a:p>
          <a:p>
            <a:r>
              <a:rPr lang="en-US" dirty="0" smtClean="0"/>
              <a:t>Can be static, relative, absolute, fixed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position: absolute;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/slides/position/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6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top, right, bottom,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position-props</a:t>
            </a:r>
            <a:endParaRPr lang="en-US" dirty="0" smtClean="0"/>
          </a:p>
          <a:p>
            <a:r>
              <a:rPr lang="en-US" dirty="0" smtClean="0"/>
              <a:t>Sets how much to offset the position</a:t>
            </a:r>
          </a:p>
          <a:p>
            <a:r>
              <a:rPr lang="en-US" dirty="0" smtClean="0"/>
              <a:t>Can be length, %, or auto</a:t>
            </a:r>
          </a:p>
          <a:p>
            <a:r>
              <a:rPr lang="en-US" dirty="0" smtClean="0"/>
              <a:t>Can be negative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top: 8px; right: -20%;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</a:t>
            </a:r>
            <a:r>
              <a:rPr lang="en-US" dirty="0" err="1" smtClean="0"/>
              <a:t>position_offset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2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z-index</a:t>
            </a:r>
            <a:endParaRPr lang="en-US" dirty="0" smtClean="0"/>
          </a:p>
          <a:p>
            <a:r>
              <a:rPr lang="en-US" dirty="0" smtClean="0"/>
              <a:t>Sets the "stack level" of a positioned element</a:t>
            </a:r>
          </a:p>
          <a:p>
            <a:r>
              <a:rPr lang="en-US" dirty="0" smtClean="0"/>
              <a:t>Can be auto, integer</a:t>
            </a:r>
          </a:p>
          <a:p>
            <a:r>
              <a:rPr lang="en-US" dirty="0" smtClean="0"/>
              <a:t>Higher numbers are "in front of" lower numbers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z-index: 99;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</a:t>
            </a:r>
            <a:r>
              <a:rPr lang="en-US" dirty="0" err="1" smtClean="0"/>
              <a:t>zindex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4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propdef-float</a:t>
            </a:r>
            <a:endParaRPr lang="en-US" dirty="0" smtClean="0"/>
          </a:p>
          <a:p>
            <a:r>
              <a:rPr lang="en-US" dirty="0" smtClean="0"/>
              <a:t>Used to float an element along other elements</a:t>
            </a:r>
          </a:p>
          <a:p>
            <a:r>
              <a:rPr lang="en-US" dirty="0" smtClean="0"/>
              <a:t>Can be left, right, none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float: left;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http://dl.dropbox.com/u/41609448/art329/slides/classfive/slides/float/index.html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flow-control</a:t>
            </a:r>
            <a:endParaRPr lang="en-US" dirty="0" smtClean="0"/>
          </a:p>
          <a:p>
            <a:r>
              <a:rPr lang="en-US" dirty="0" smtClean="0"/>
              <a:t>Clears previous floated elements</a:t>
            </a:r>
          </a:p>
          <a:p>
            <a:r>
              <a:rPr lang="en-US" dirty="0" smtClean="0"/>
              <a:t>Can be none, left, right, both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clear: left;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/slides/clear/</a:t>
            </a:r>
            <a:r>
              <a:rPr lang="en-US" dirty="0" err="1" smtClean="0"/>
              <a:t>index.html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3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9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width,</a:t>
            </a:r>
            <a:br>
              <a:rPr lang="en-US" dirty="0" smtClean="0"/>
            </a:br>
            <a:r>
              <a:rPr lang="en-US" dirty="0" smtClean="0"/>
              <a:t>min-width, max-width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http://www.w3.org/TR/CSS21/visudet.html - the-width-property</a:t>
            </a:r>
            <a:endParaRPr lang="en-US" dirty="0" smtClean="0"/>
          </a:p>
          <a:p>
            <a:r>
              <a:rPr lang="en-US" dirty="0" smtClean="0"/>
              <a:t>Sets the width of the element</a:t>
            </a:r>
          </a:p>
          <a:p>
            <a:r>
              <a:rPr lang="en-US" dirty="0" smtClean="0"/>
              <a:t>Can also set the minimum width and maximum width</a:t>
            </a:r>
          </a:p>
          <a:p>
            <a:r>
              <a:rPr lang="en-US" dirty="0" smtClean="0"/>
              <a:t>Can be length, %, auto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width: 100px; min-width: 50px; max-width: 150px;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http://dl.dropbox.com/u/41609448/art329/slides/classfive/slides/width/index.html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3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height,</a:t>
            </a:r>
            <a:br>
              <a:rPr lang="en-US" dirty="0" smtClean="0"/>
            </a:br>
            <a:r>
              <a:rPr lang="en-US" dirty="0" smtClean="0"/>
              <a:t>min-height, max-height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http://www.w3.org/TR/CSS21/visudet.html - the-height-property</a:t>
            </a:r>
            <a:endParaRPr lang="en-US" dirty="0" smtClean="0"/>
          </a:p>
          <a:p>
            <a:r>
              <a:rPr lang="en-US" dirty="0" smtClean="0"/>
              <a:t>Sets the height of the element</a:t>
            </a:r>
          </a:p>
          <a:p>
            <a:r>
              <a:rPr lang="en-US" dirty="0" smtClean="0"/>
              <a:t>Can also set the minimum height and maximum height</a:t>
            </a:r>
          </a:p>
          <a:p>
            <a:r>
              <a:rPr lang="en-US" dirty="0" smtClean="0"/>
              <a:t>Can be length, %, auto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height: 100px; min-height: 50px; max-height: 150px;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/slides/height/</a:t>
            </a:r>
            <a:r>
              <a:rPr lang="en-US" dirty="0" err="1" smtClean="0"/>
              <a:t>index.html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47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http://www.w3.org/TR/CSS21/visufx.html - propdef-overflow</a:t>
            </a:r>
            <a:endParaRPr lang="en-US" dirty="0" smtClean="0"/>
          </a:p>
          <a:p>
            <a:r>
              <a:rPr lang="en-US" dirty="0" smtClean="0"/>
              <a:t>Handles content that overflows the box</a:t>
            </a:r>
          </a:p>
          <a:p>
            <a:r>
              <a:rPr lang="en-US" dirty="0" smtClean="0"/>
              <a:t>Can be visible, hidden, scroll, auto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overflow: scroll;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/slides/overflow/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60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vertical-align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http://www.w3.org/TR/CSS21/visudet.html - propdef-vertical-align</a:t>
            </a:r>
            <a:endParaRPr lang="en-US" dirty="0" smtClean="0"/>
          </a:p>
          <a:p>
            <a:r>
              <a:rPr lang="en-US" dirty="0" smtClean="0"/>
              <a:t>Sets the vertical positioning for inline boxes</a:t>
            </a:r>
          </a:p>
          <a:p>
            <a:r>
              <a:rPr lang="en-US" dirty="0" smtClean="0"/>
              <a:t>Can be baseline, sub, super, top, </a:t>
            </a:r>
            <a:r>
              <a:rPr lang="en-US" dirty="0"/>
              <a:t>text-</a:t>
            </a:r>
            <a:r>
              <a:rPr lang="en-US" dirty="0" smtClean="0"/>
              <a:t>top, middle, bottom, text</a:t>
            </a:r>
            <a:r>
              <a:rPr lang="en-US" dirty="0"/>
              <a:t>-</a:t>
            </a:r>
            <a:r>
              <a:rPr lang="en-US" dirty="0" smtClean="0"/>
              <a:t>bottom, %, length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vertical-align: top;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http://dl.dropbox.com/u/41609448/art329/slides/classfive/slides/verticalalign/index.html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What's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r>
              <a:rPr lang="en-US" dirty="0" smtClean="0"/>
              <a:t>CSS Layout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propdef-padding</a:t>
            </a:r>
            <a:endParaRPr lang="en-US" dirty="0" smtClean="0"/>
          </a:p>
          <a:p>
            <a:r>
              <a:rPr lang="en-US" dirty="0" smtClean="0"/>
              <a:t>Pads the inside of an element</a:t>
            </a:r>
          </a:p>
          <a:p>
            <a:r>
              <a:rPr lang="en-US" dirty="0" smtClean="0"/>
              <a:t>Can be a length, %</a:t>
            </a:r>
          </a:p>
          <a:p>
            <a:r>
              <a:rPr lang="en-US" dirty="0" smtClean="0"/>
              <a:t>Use "clock" shorthand or use padding-top, padding-right, padding-bottom, padding-left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padding: 8px;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http://dl.dropbox.com/u/41609448/art329/slides/classfive/slides/padding/index.html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"Clock"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Goes clockwise</a:t>
            </a:r>
          </a:p>
          <a:p>
            <a:r>
              <a:rPr lang="en-US" dirty="0" smtClean="0"/>
              <a:t>Used by padding, margin, and border</a:t>
            </a:r>
          </a:p>
          <a:p>
            <a:r>
              <a:rPr lang="en-US" dirty="0" smtClean="0"/>
              <a:t>1 value: applies to all sides</a:t>
            </a:r>
          </a:p>
          <a:p>
            <a:r>
              <a:rPr lang="en-US" dirty="0" smtClean="0"/>
              <a:t>2 values: 1</a:t>
            </a:r>
            <a:r>
              <a:rPr lang="en-US" baseline="30000" dirty="0" smtClean="0"/>
              <a:t>st</a:t>
            </a:r>
            <a:r>
              <a:rPr lang="en-US" dirty="0" smtClean="0"/>
              <a:t> number is top/bottom, 2</a:t>
            </a:r>
            <a:r>
              <a:rPr lang="en-US" baseline="30000" dirty="0" smtClean="0"/>
              <a:t>nd</a:t>
            </a:r>
            <a:r>
              <a:rPr lang="en-US" dirty="0" smtClean="0"/>
              <a:t> is right/left</a:t>
            </a:r>
          </a:p>
          <a:p>
            <a:r>
              <a:rPr lang="en-US" dirty="0" smtClean="0"/>
              <a:t>3 values: 1</a:t>
            </a:r>
            <a:r>
              <a:rPr lang="en-US" baseline="30000" dirty="0" smtClean="0"/>
              <a:t>st</a:t>
            </a:r>
            <a:r>
              <a:rPr lang="en-US" dirty="0" smtClean="0"/>
              <a:t> number is top, 2</a:t>
            </a:r>
            <a:r>
              <a:rPr lang="en-US" baseline="30000" dirty="0" smtClean="0"/>
              <a:t>nd</a:t>
            </a:r>
            <a:r>
              <a:rPr lang="en-US" dirty="0" smtClean="0"/>
              <a:t> is right/left, 3</a:t>
            </a:r>
            <a:r>
              <a:rPr lang="en-US" baseline="30000" dirty="0" smtClean="0"/>
              <a:t>rd</a:t>
            </a:r>
            <a:r>
              <a:rPr lang="en-US" dirty="0" smtClean="0"/>
              <a:t> is bottom</a:t>
            </a:r>
          </a:p>
          <a:p>
            <a:r>
              <a:rPr lang="en-US" dirty="0" smtClean="0"/>
              <a:t>4 values: 1</a:t>
            </a:r>
            <a:r>
              <a:rPr lang="en-US" baseline="30000" dirty="0" smtClean="0"/>
              <a:t>st</a:t>
            </a:r>
            <a:r>
              <a:rPr lang="en-US" dirty="0" smtClean="0"/>
              <a:t> number is top, 2</a:t>
            </a:r>
            <a:r>
              <a:rPr lang="en-US" baseline="30000" dirty="0" smtClean="0"/>
              <a:t>nd</a:t>
            </a:r>
            <a:r>
              <a:rPr lang="en-US" dirty="0" smtClean="0"/>
              <a:t> is right, 3</a:t>
            </a:r>
            <a:r>
              <a:rPr lang="en-US" baseline="30000" dirty="0" smtClean="0"/>
              <a:t>rd</a:t>
            </a:r>
            <a:r>
              <a:rPr lang="en-US" dirty="0" smtClean="0"/>
              <a:t> is bottom, 4</a:t>
            </a:r>
            <a:r>
              <a:rPr lang="en-US" baseline="30000" dirty="0" smtClean="0"/>
              <a:t>th</a:t>
            </a:r>
            <a:r>
              <a:rPr lang="en-US" dirty="0" smtClean="0"/>
              <a:t> is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56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border-properties</a:t>
            </a:r>
            <a:endParaRPr lang="en-US" dirty="0" smtClean="0"/>
          </a:p>
          <a:p>
            <a:r>
              <a:rPr lang="en-US" dirty="0" smtClean="0"/>
              <a:t>Sets the border properties: width, style, color</a:t>
            </a:r>
          </a:p>
          <a:p>
            <a:r>
              <a:rPr lang="en-US" dirty="0"/>
              <a:t>Use "clock" shorthand or use border-</a:t>
            </a:r>
            <a:r>
              <a:rPr lang="en-US" dirty="0" smtClean="0"/>
              <a:t>top, </a:t>
            </a:r>
            <a:r>
              <a:rPr lang="en-US" dirty="0"/>
              <a:t>border-</a:t>
            </a:r>
            <a:r>
              <a:rPr lang="en-US" dirty="0" smtClean="0"/>
              <a:t>right, </a:t>
            </a:r>
            <a:r>
              <a:rPr lang="en-US" dirty="0"/>
              <a:t>border-</a:t>
            </a:r>
            <a:r>
              <a:rPr lang="en-US" dirty="0" smtClean="0"/>
              <a:t>bottom, </a:t>
            </a:r>
            <a:r>
              <a:rPr lang="en-US" dirty="0"/>
              <a:t>border-</a:t>
            </a:r>
            <a:r>
              <a:rPr lang="en-US" dirty="0" smtClean="0"/>
              <a:t>left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border: 1px solid #000;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/slides/border/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35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propdef-border-top-width</a:t>
            </a:r>
            <a:endParaRPr lang="en-US" dirty="0" smtClean="0"/>
          </a:p>
          <a:p>
            <a:r>
              <a:rPr lang="en-US" dirty="0" smtClean="0"/>
              <a:t>Sets the border width</a:t>
            </a:r>
          </a:p>
          <a:p>
            <a:r>
              <a:rPr lang="en-US" dirty="0" smtClean="0"/>
              <a:t>Can be thin, medium, thick, length</a:t>
            </a:r>
          </a:p>
          <a:p>
            <a:r>
              <a:rPr lang="en-US" dirty="0"/>
              <a:t>Use </a:t>
            </a:r>
            <a:r>
              <a:rPr lang="en-US" dirty="0" smtClean="0"/>
              <a:t>"clock" shorthand </a:t>
            </a:r>
            <a:r>
              <a:rPr lang="en-US" dirty="0"/>
              <a:t>or use </a:t>
            </a:r>
            <a:r>
              <a:rPr lang="en-US" dirty="0" smtClean="0"/>
              <a:t>border-top-width, </a:t>
            </a:r>
            <a:r>
              <a:rPr lang="en-US" dirty="0"/>
              <a:t>border</a:t>
            </a:r>
            <a:r>
              <a:rPr lang="en-US" dirty="0" smtClean="0"/>
              <a:t>-right-</a:t>
            </a:r>
            <a:r>
              <a:rPr lang="en-US" dirty="0"/>
              <a:t>width</a:t>
            </a:r>
            <a:r>
              <a:rPr lang="en-US" dirty="0" smtClean="0"/>
              <a:t>, </a:t>
            </a:r>
            <a:r>
              <a:rPr lang="en-US" dirty="0"/>
              <a:t>border</a:t>
            </a:r>
            <a:r>
              <a:rPr lang="en-US" dirty="0" smtClean="0"/>
              <a:t>-bottom-</a:t>
            </a:r>
            <a:r>
              <a:rPr lang="en-US" dirty="0"/>
              <a:t>width</a:t>
            </a:r>
            <a:r>
              <a:rPr lang="en-US" dirty="0" smtClean="0"/>
              <a:t>, </a:t>
            </a:r>
            <a:r>
              <a:rPr lang="en-US" dirty="0"/>
              <a:t>border</a:t>
            </a:r>
            <a:r>
              <a:rPr lang="en-US" dirty="0" smtClean="0"/>
              <a:t>-left-</a:t>
            </a:r>
            <a:r>
              <a:rPr lang="en-US" dirty="0"/>
              <a:t>width</a:t>
            </a:r>
          </a:p>
          <a:p>
            <a:r>
              <a:rPr lang="en-US" sz="2000" dirty="0">
                <a:latin typeface="Courier New"/>
                <a:cs typeface="Courier New"/>
              </a:rPr>
              <a:t>b</a:t>
            </a:r>
            <a:r>
              <a:rPr lang="en-US" sz="2000" dirty="0" smtClean="0">
                <a:latin typeface="Courier New"/>
                <a:cs typeface="Courier New"/>
              </a:rPr>
              <a:t>order-width: medium;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/slides/border/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05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propdef-border-top-color</a:t>
            </a:r>
            <a:endParaRPr lang="en-US" dirty="0" smtClean="0"/>
          </a:p>
          <a:p>
            <a:r>
              <a:rPr lang="en-US" dirty="0" smtClean="0"/>
              <a:t>Sets the border color</a:t>
            </a:r>
          </a:p>
          <a:p>
            <a:r>
              <a:rPr lang="en-US" dirty="0" smtClean="0"/>
              <a:t>Can be color, transparent</a:t>
            </a:r>
          </a:p>
          <a:p>
            <a:r>
              <a:rPr lang="en-US" dirty="0"/>
              <a:t>Use </a:t>
            </a:r>
            <a:r>
              <a:rPr lang="en-US" dirty="0" smtClean="0"/>
              <a:t>"clock" shorthand </a:t>
            </a:r>
            <a:r>
              <a:rPr lang="en-US" dirty="0"/>
              <a:t>or use </a:t>
            </a:r>
            <a:r>
              <a:rPr lang="en-US" dirty="0" smtClean="0"/>
              <a:t>border-top-color, </a:t>
            </a:r>
            <a:r>
              <a:rPr lang="en-US" dirty="0"/>
              <a:t>border</a:t>
            </a:r>
            <a:r>
              <a:rPr lang="en-US" dirty="0" smtClean="0"/>
              <a:t>-right-color, </a:t>
            </a:r>
            <a:r>
              <a:rPr lang="en-US" dirty="0"/>
              <a:t>border</a:t>
            </a:r>
            <a:r>
              <a:rPr lang="en-US" dirty="0" smtClean="0"/>
              <a:t>-bottom-color, </a:t>
            </a:r>
            <a:r>
              <a:rPr lang="en-US" dirty="0"/>
              <a:t>border</a:t>
            </a:r>
            <a:r>
              <a:rPr lang="en-US" dirty="0" smtClean="0"/>
              <a:t>-left-color</a:t>
            </a:r>
            <a:endParaRPr lang="en-US" dirty="0"/>
          </a:p>
          <a:p>
            <a:r>
              <a:rPr lang="en-US" sz="2000" dirty="0">
                <a:latin typeface="Courier New"/>
                <a:cs typeface="Courier New"/>
              </a:rPr>
              <a:t>b</a:t>
            </a:r>
            <a:r>
              <a:rPr lang="en-US" sz="2000" dirty="0" smtClean="0">
                <a:latin typeface="Courier New"/>
                <a:cs typeface="Courier New"/>
              </a:rPr>
              <a:t>order-color: red;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/slides/border/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13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propdef-border-top-style</a:t>
            </a:r>
            <a:endParaRPr lang="en-US" dirty="0" smtClean="0"/>
          </a:p>
          <a:p>
            <a:r>
              <a:rPr lang="en-US" dirty="0" smtClean="0"/>
              <a:t>Sets the border style</a:t>
            </a:r>
          </a:p>
          <a:p>
            <a:r>
              <a:rPr lang="en-US" dirty="0" smtClean="0"/>
              <a:t>Can be none, hidden, dotted, dashed, solid, double, groove, ridge, inset, outset</a:t>
            </a:r>
          </a:p>
          <a:p>
            <a:r>
              <a:rPr lang="en-US" dirty="0"/>
              <a:t>Use </a:t>
            </a:r>
            <a:r>
              <a:rPr lang="en-US" dirty="0" smtClean="0"/>
              <a:t>"clock" shorthand </a:t>
            </a:r>
            <a:r>
              <a:rPr lang="en-US" dirty="0"/>
              <a:t>or use </a:t>
            </a:r>
            <a:r>
              <a:rPr lang="en-US" dirty="0" smtClean="0"/>
              <a:t>border-top-color, </a:t>
            </a:r>
            <a:r>
              <a:rPr lang="en-US" dirty="0"/>
              <a:t>border</a:t>
            </a:r>
            <a:r>
              <a:rPr lang="en-US" dirty="0" smtClean="0"/>
              <a:t>-right-color, </a:t>
            </a:r>
            <a:r>
              <a:rPr lang="en-US" dirty="0"/>
              <a:t>border</a:t>
            </a:r>
            <a:r>
              <a:rPr lang="en-US" dirty="0" smtClean="0"/>
              <a:t>-bottom-color, </a:t>
            </a:r>
            <a:r>
              <a:rPr lang="en-US" dirty="0"/>
              <a:t>border</a:t>
            </a:r>
            <a:r>
              <a:rPr lang="en-US" dirty="0" smtClean="0"/>
              <a:t>-left-color</a:t>
            </a:r>
            <a:endParaRPr lang="en-US" dirty="0"/>
          </a:p>
          <a:p>
            <a:r>
              <a:rPr lang="en-US" sz="2000" dirty="0">
                <a:latin typeface="Courier New"/>
                <a:cs typeface="Courier New"/>
              </a:rPr>
              <a:t>b</a:t>
            </a:r>
            <a:r>
              <a:rPr lang="en-US" sz="2000" dirty="0" smtClean="0">
                <a:latin typeface="Courier New"/>
                <a:cs typeface="Courier New"/>
              </a:rPr>
              <a:t>order-style: solid;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/slides/border/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45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propdef-margin</a:t>
            </a:r>
            <a:endParaRPr lang="en-US" dirty="0" smtClean="0"/>
          </a:p>
          <a:p>
            <a:r>
              <a:rPr lang="en-US" dirty="0" smtClean="0"/>
              <a:t>Pads the outside of an element</a:t>
            </a:r>
          </a:p>
          <a:p>
            <a:r>
              <a:rPr lang="en-US" dirty="0" smtClean="0"/>
              <a:t>Can be a length, %, auto</a:t>
            </a:r>
          </a:p>
          <a:p>
            <a:r>
              <a:rPr lang="en-US" dirty="0" smtClean="0"/>
              <a:t>Use "clock" shorthand or use margin-top, margin-right, margin-bottom, margin-left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margin: 8px;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/slides/margin/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18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Lesson: 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</a:t>
            </a:r>
            <a:r>
              <a:rPr lang="en-US" dirty="0" smtClean="0"/>
              <a:t>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are impatient</a:t>
            </a:r>
          </a:p>
          <a:p>
            <a:r>
              <a:rPr lang="en-US" dirty="0" smtClean="0"/>
              <a:t>Google increased page load from .4 to .9 and lost 20% traffic</a:t>
            </a:r>
          </a:p>
          <a:p>
            <a:r>
              <a:rPr lang="en-US" dirty="0" smtClean="0"/>
              <a:t>If they can't find their way around your website, they will leave</a:t>
            </a:r>
          </a:p>
          <a:p>
            <a:r>
              <a:rPr lang="en-US" dirty="0" smtClean="0"/>
              <a:t>Navigation is key to answering this impatience</a:t>
            </a:r>
          </a:p>
        </p:txBody>
      </p:sp>
    </p:spTree>
    <p:extLst>
      <p:ext uri="{BB962C8B-B14F-4D97-AF65-F5344CB8AC3E}">
        <p14:creationId xmlns:p14="http://schemas.microsoft.com/office/powerpoint/2010/main" val="58414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chunks of content</a:t>
            </a:r>
          </a:p>
          <a:p>
            <a:r>
              <a:rPr lang="en-US" dirty="0" smtClean="0"/>
              <a:t>Organize into categories</a:t>
            </a:r>
          </a:p>
          <a:p>
            <a:r>
              <a:rPr lang="en-US" dirty="0" smtClean="0"/>
              <a:t>Update categories if need be</a:t>
            </a:r>
          </a:p>
          <a:p>
            <a:r>
              <a:rPr lang="en-US" dirty="0" smtClean="0"/>
              <a:t>Organize chunks of content into categories</a:t>
            </a:r>
          </a:p>
          <a:p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04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a stack of 3x5 cards</a:t>
            </a:r>
          </a:p>
          <a:p>
            <a:r>
              <a:rPr lang="en-US" dirty="0" smtClean="0"/>
              <a:t>Create a card for each chunk of content</a:t>
            </a:r>
          </a:p>
          <a:p>
            <a:pPr lvl="1"/>
            <a:r>
              <a:rPr lang="en-US" dirty="0" smtClean="0"/>
              <a:t>Title of content</a:t>
            </a:r>
          </a:p>
          <a:p>
            <a:pPr lvl="1"/>
            <a:r>
              <a:rPr lang="en-US" dirty="0" smtClean="0"/>
              <a:t>Brief description of content</a:t>
            </a:r>
          </a:p>
          <a:p>
            <a:r>
              <a:rPr lang="en-US" dirty="0" smtClean="0"/>
              <a:t>Write down everything</a:t>
            </a:r>
          </a:p>
          <a:p>
            <a:r>
              <a:rPr lang="en-US" dirty="0" smtClean="0"/>
              <a:t>Write down stack names</a:t>
            </a:r>
          </a:p>
          <a:p>
            <a:r>
              <a:rPr lang="en-US" dirty="0" smtClean="0"/>
              <a:t>Sort cards into stacks</a:t>
            </a:r>
          </a:p>
          <a:p>
            <a:r>
              <a:rPr lang="en-US" dirty="0" smtClean="0"/>
              <a:t>Take a picture</a:t>
            </a:r>
          </a:p>
          <a:p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06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Sort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the sort you like best</a:t>
            </a:r>
          </a:p>
          <a:p>
            <a:r>
              <a:rPr lang="en-US" dirty="0" smtClean="0"/>
              <a:t>Create "Homepage" card</a:t>
            </a:r>
          </a:p>
          <a:p>
            <a:r>
              <a:rPr lang="en-US" dirty="0" smtClean="0"/>
              <a:t>Move stack name cards to main navigation</a:t>
            </a:r>
          </a:p>
          <a:p>
            <a:r>
              <a:rPr lang="en-US" dirty="0" smtClean="0"/>
              <a:t>Move remaining cards below stacks</a:t>
            </a:r>
          </a:p>
          <a:p>
            <a:r>
              <a:rPr lang="en-US" dirty="0" smtClean="0"/>
              <a:t>Organize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14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Omnigraffle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http://www.omnigroup.com/products/omnigraffle/download/</a:t>
            </a:r>
            <a:endParaRPr lang="en-US" dirty="0" smtClean="0"/>
          </a:p>
          <a:p>
            <a:r>
              <a:rPr lang="en-US" dirty="0" smtClean="0"/>
              <a:t>Or use </a:t>
            </a:r>
            <a:r>
              <a:rPr lang="en-US" dirty="0" err="1" smtClean="0"/>
              <a:t>LucidChart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http://www.lucidchart.com/</a:t>
            </a:r>
            <a:endParaRPr lang="en-US" dirty="0" smtClean="0"/>
          </a:p>
          <a:p>
            <a:r>
              <a:rPr lang="en-US" dirty="0" smtClean="0"/>
              <a:t>Diagram!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91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Six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Organizing Your Site (Part </a:t>
            </a:r>
            <a:r>
              <a:rPr lang="en-US" dirty="0" smtClean="0"/>
              <a:t>II)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Assignment: Read Chapter 3 (pages 100 – 107)</a:t>
            </a:r>
            <a:r>
              <a:rPr lang="en-US" dirty="0" smtClean="0"/>
              <a:t>,</a:t>
            </a:r>
          </a:p>
          <a:p>
            <a:r>
              <a:rPr lang="en-US" dirty="0" smtClean="0"/>
              <a:t>markup </a:t>
            </a:r>
            <a:r>
              <a:rPr lang="en-US" dirty="0"/>
              <a:t>your storyboard</a:t>
            </a:r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Lesson: CSS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0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display</a:t>
            </a:r>
          </a:p>
          <a:p>
            <a:r>
              <a:rPr lang="en-US" dirty="0"/>
              <a:t>list-</a:t>
            </a:r>
            <a:r>
              <a:rPr lang="en-US" dirty="0" smtClean="0"/>
              <a:t>style</a:t>
            </a:r>
          </a:p>
          <a:p>
            <a:r>
              <a:rPr lang="en-US" dirty="0" smtClean="0"/>
              <a:t>position</a:t>
            </a:r>
          </a:p>
          <a:p>
            <a:r>
              <a:rPr lang="en-US" dirty="0" smtClean="0"/>
              <a:t>top</a:t>
            </a:r>
            <a:r>
              <a:rPr lang="en-US" dirty="0"/>
              <a:t>, left, right, </a:t>
            </a:r>
            <a:r>
              <a:rPr lang="en-US" dirty="0" smtClean="0"/>
              <a:t>bottom</a:t>
            </a:r>
          </a:p>
          <a:p>
            <a:r>
              <a:rPr lang="en-US" dirty="0"/>
              <a:t>z-</a:t>
            </a:r>
            <a:r>
              <a:rPr lang="en-US" dirty="0" smtClean="0"/>
              <a:t>index</a:t>
            </a:r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clear</a:t>
            </a:r>
          </a:p>
          <a:p>
            <a:r>
              <a:rPr lang="en-US" dirty="0" smtClean="0"/>
              <a:t>width, min-width, max-width</a:t>
            </a:r>
          </a:p>
          <a:p>
            <a:r>
              <a:rPr lang="en-US" dirty="0" smtClean="0"/>
              <a:t>height, min-height, max-height</a:t>
            </a:r>
          </a:p>
          <a:p>
            <a:r>
              <a:rPr lang="en-US" dirty="0" smtClean="0"/>
              <a:t>overflow</a:t>
            </a:r>
          </a:p>
          <a:p>
            <a:r>
              <a:rPr lang="en-US" dirty="0" smtClean="0"/>
              <a:t>vertical-align</a:t>
            </a:r>
          </a:p>
          <a:p>
            <a:r>
              <a:rPr lang="en-US" dirty="0"/>
              <a:t>padding</a:t>
            </a:r>
            <a:endParaRPr lang="en-US" dirty="0" smtClean="0"/>
          </a:p>
          <a:p>
            <a:r>
              <a:rPr lang="en-US" dirty="0" smtClean="0"/>
              <a:t>border</a:t>
            </a:r>
            <a:endParaRPr lang="en-US" dirty="0"/>
          </a:p>
          <a:p>
            <a:r>
              <a:rPr lang="en-US" dirty="0" smtClean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129371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propdef-display</a:t>
            </a:r>
            <a:endParaRPr lang="en-US" dirty="0" smtClean="0"/>
          </a:p>
          <a:p>
            <a:r>
              <a:rPr lang="en-US" dirty="0" smtClean="0"/>
              <a:t>Sets the type of a box an element lives in</a:t>
            </a:r>
          </a:p>
          <a:p>
            <a:r>
              <a:rPr lang="en-US" dirty="0" smtClean="0"/>
              <a:t>Can be inline, block, list-item, inline-block, none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display: block;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http://dl.dropbox.com/u/41609448/art329/slides/classfive/slides/display/index.html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http://www.w3.org/TR/CSS21/generate.html - propdef-list-style</a:t>
            </a:r>
            <a:endParaRPr lang="en-US" dirty="0" smtClean="0"/>
          </a:p>
          <a:p>
            <a:r>
              <a:rPr lang="en-US" dirty="0" smtClean="0"/>
              <a:t>Sets the style properties of the list: type, position, image</a:t>
            </a:r>
          </a:p>
          <a:p>
            <a:r>
              <a:rPr lang="en-US" dirty="0" smtClean="0"/>
              <a:t>list-style</a:t>
            </a:r>
            <a:r>
              <a:rPr lang="en-US" dirty="0"/>
              <a:t>-type: </a:t>
            </a:r>
            <a:r>
              <a:rPr lang="en-US" dirty="0" smtClean="0"/>
              <a:t>disc, circle, square, decimal, </a:t>
            </a:r>
            <a:r>
              <a:rPr lang="en-US" dirty="0"/>
              <a:t>decimal-leading-</a:t>
            </a:r>
            <a:r>
              <a:rPr lang="en-US" dirty="0" smtClean="0"/>
              <a:t>zero, </a:t>
            </a:r>
            <a:r>
              <a:rPr lang="en-US" dirty="0"/>
              <a:t>lower-</a:t>
            </a:r>
            <a:r>
              <a:rPr lang="en-US" dirty="0" smtClean="0"/>
              <a:t>roman, </a:t>
            </a:r>
            <a:r>
              <a:rPr lang="en-US" dirty="0"/>
              <a:t>upper-</a:t>
            </a:r>
            <a:r>
              <a:rPr lang="en-US" dirty="0" smtClean="0"/>
              <a:t>roman, </a:t>
            </a:r>
            <a:r>
              <a:rPr lang="en-US" dirty="0"/>
              <a:t>lower-</a:t>
            </a:r>
            <a:r>
              <a:rPr lang="en-US" dirty="0" err="1" smtClean="0"/>
              <a:t>greek</a:t>
            </a:r>
            <a:r>
              <a:rPr lang="en-US" dirty="0" smtClean="0"/>
              <a:t>, lower-</a:t>
            </a:r>
            <a:r>
              <a:rPr lang="en-US" dirty="0" err="1" smtClean="0"/>
              <a:t>latin</a:t>
            </a:r>
            <a:r>
              <a:rPr lang="en-US" dirty="0"/>
              <a:t>,</a:t>
            </a:r>
            <a:r>
              <a:rPr lang="en-US" dirty="0" smtClean="0"/>
              <a:t> upper-</a:t>
            </a:r>
            <a:r>
              <a:rPr lang="en-US" dirty="0" err="1" smtClean="0"/>
              <a:t>latin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armenian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georgian</a:t>
            </a:r>
            <a:r>
              <a:rPr lang="en-US" dirty="0"/>
              <a:t>,</a:t>
            </a:r>
            <a:r>
              <a:rPr lang="en-US" dirty="0" smtClean="0"/>
              <a:t> lower-alpha, upper-alpha, none</a:t>
            </a:r>
          </a:p>
          <a:p>
            <a:r>
              <a:rPr lang="en-US" dirty="0" smtClean="0"/>
              <a:t>list-style-position: inside, outside</a:t>
            </a:r>
          </a:p>
          <a:p>
            <a:r>
              <a:rPr lang="en-US" dirty="0" smtClean="0"/>
              <a:t>List-style-image: </a:t>
            </a:r>
            <a:r>
              <a:rPr lang="en-US" dirty="0" err="1" smtClean="0"/>
              <a:t>url</a:t>
            </a:r>
            <a:r>
              <a:rPr lang="en-US" dirty="0" smtClean="0"/>
              <a:t>('</a:t>
            </a:r>
            <a:r>
              <a:rPr lang="en-US" dirty="0" err="1" smtClean="0"/>
              <a:t>bullet.png</a:t>
            </a:r>
            <a:r>
              <a:rPr lang="en-US" dirty="0" smtClean="0"/>
              <a:t>'), none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list-style: disc inside none;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dl.dropbox.com</a:t>
            </a:r>
            <a:r>
              <a:rPr lang="en-US" dirty="0"/>
              <a:t>/u/41609448/art329/slides/</a:t>
            </a:r>
            <a:r>
              <a:rPr lang="en-US" dirty="0" err="1"/>
              <a:t>classfour</a:t>
            </a:r>
            <a:r>
              <a:rPr lang="en-US" dirty="0"/>
              <a:t>/slides</a:t>
            </a:r>
            <a:r>
              <a:rPr lang="en-US" dirty="0" smtClean="0"/>
              <a:t>/</a:t>
            </a:r>
            <a:r>
              <a:rPr lang="en-US" dirty="0" err="1" smtClean="0"/>
              <a:t>liststyle</a:t>
            </a:r>
            <a:r>
              <a:rPr lang="en-US" dirty="0" smtClean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15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3562</TotalTime>
  <Words>1778</Words>
  <Application>Microsoft Macintosh PowerPoint</Application>
  <PresentationFormat>On-screen Show (4:3)</PresentationFormat>
  <Paragraphs>203</Paragraphs>
  <Slides>34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Pushpin</vt:lpstr>
      <vt:lpstr>Class Five</vt:lpstr>
      <vt:lpstr>Overview</vt:lpstr>
      <vt:lpstr>What’s New?</vt:lpstr>
      <vt:lpstr>Quiz Time</vt:lpstr>
      <vt:lpstr>Website Autopsy</vt:lpstr>
      <vt:lpstr>Lesson: CSS Layout</vt:lpstr>
      <vt:lpstr>Layout</vt:lpstr>
      <vt:lpstr>display</vt:lpstr>
      <vt:lpstr>list-style</vt:lpstr>
      <vt:lpstr>position</vt:lpstr>
      <vt:lpstr>top, right, bottom, left</vt:lpstr>
      <vt:lpstr>z-index</vt:lpstr>
      <vt:lpstr>float</vt:lpstr>
      <vt:lpstr>clear</vt:lpstr>
      <vt:lpstr>Break</vt:lpstr>
      <vt:lpstr>width, min-width, max-width</vt:lpstr>
      <vt:lpstr>height, min-height, max-height</vt:lpstr>
      <vt:lpstr>overflow</vt:lpstr>
      <vt:lpstr>vertical-align</vt:lpstr>
      <vt:lpstr>padding</vt:lpstr>
      <vt:lpstr>"Clock" Shorthand</vt:lpstr>
      <vt:lpstr>border</vt:lpstr>
      <vt:lpstr>border-width</vt:lpstr>
      <vt:lpstr>border-color</vt:lpstr>
      <vt:lpstr>border-style</vt:lpstr>
      <vt:lpstr>margin</vt:lpstr>
      <vt:lpstr>Break</vt:lpstr>
      <vt:lpstr>Lesson: Chapter 2</vt:lpstr>
      <vt:lpstr>Navigation</vt:lpstr>
      <vt:lpstr>Organize Content</vt:lpstr>
      <vt:lpstr>Card Sorting</vt:lpstr>
      <vt:lpstr>Card Sort Hierarchy</vt:lpstr>
      <vt:lpstr>Exercise</vt:lpstr>
      <vt:lpstr>Class Six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243</cp:revision>
  <dcterms:created xsi:type="dcterms:W3CDTF">2011-09-17T02:58:40Z</dcterms:created>
  <dcterms:modified xsi:type="dcterms:W3CDTF">2011-10-08T04:44:53Z</dcterms:modified>
</cp:coreProperties>
</file>