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42" r:id="rId4"/>
    <p:sldId id="258" r:id="rId5"/>
    <p:sldId id="259" r:id="rId6"/>
    <p:sldId id="368" r:id="rId7"/>
    <p:sldId id="311" r:id="rId8"/>
    <p:sldId id="327" r:id="rId9"/>
    <p:sldId id="328" r:id="rId10"/>
    <p:sldId id="337" r:id="rId11"/>
    <p:sldId id="344" r:id="rId12"/>
    <p:sldId id="345" r:id="rId13"/>
    <p:sldId id="347" r:id="rId14"/>
    <p:sldId id="348" r:id="rId15"/>
    <p:sldId id="349" r:id="rId16"/>
    <p:sldId id="350" r:id="rId17"/>
    <p:sldId id="351" r:id="rId18"/>
    <p:sldId id="352" r:id="rId19"/>
    <p:sldId id="357" r:id="rId20"/>
    <p:sldId id="367" r:id="rId21"/>
    <p:sldId id="353" r:id="rId22"/>
    <p:sldId id="358" r:id="rId23"/>
    <p:sldId id="354" r:id="rId24"/>
    <p:sldId id="355" r:id="rId25"/>
    <p:sldId id="359" r:id="rId26"/>
    <p:sldId id="360" r:id="rId27"/>
    <p:sldId id="312" r:id="rId28"/>
    <p:sldId id="268" r:id="rId29"/>
    <p:sldId id="369" r:id="rId30"/>
    <p:sldId id="370" r:id="rId31"/>
    <p:sldId id="371" r:id="rId32"/>
    <p:sldId id="341" r:id="rId33"/>
    <p:sldId id="372" r:id="rId34"/>
    <p:sldId id="26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835" autoAdjust="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10/4/11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/u/41609448/art329/assignments/index.html#schedule_class4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4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10/4/11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colors.html%23propdef-colo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colors.html%23backgroun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fonts.html%23font-styli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fonts.html%23small-cap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fonts.html%23font-boldnes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fonts.html%23font-size-prop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fonts.html%23font-family-pro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visudet.html%23propdef-line-heigh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fonts.html%23font-shorthan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text.html%23indentation-pro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text.html%23alignment-pro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text.html%23decoration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text.html%23caps-pro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text.html%23propdef-letter-spacin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text.html%23propdef-word-spacing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le.com" TargetMode="External"/><Relationship Id="rId4" Type="http://schemas.openxmlformats.org/officeDocument/2006/relationships/hyperlink" Target="http://www.usiouxfalls.edu/" TargetMode="External"/><Relationship Id="rId5" Type="http://schemas.openxmlformats.org/officeDocument/2006/relationships/hyperlink" Target="http://google.com" TargetMode="External"/><Relationship Id="rId6" Type="http://schemas.openxmlformats.org/officeDocument/2006/relationships/hyperlink" Target="http://ls-unscripted.com/" TargetMode="External"/><Relationship Id="rId7" Type="http://schemas.openxmlformats.org/officeDocument/2006/relationships/hyperlink" Target="http://l-s.com/" TargetMode="External"/><Relationship Id="rId8" Type="http://schemas.openxmlformats.org/officeDocument/2006/relationships/hyperlink" Target="http://www.microsoft.com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dwestvirtualtour.com/tours/target%20field/target%20field_target%20field%20rough2.html" TargetMode="External"/><Relationship Id="rId4" Type="http://schemas.openxmlformats.org/officeDocument/2006/relationships/hyperlink" Target="http://www.huffingtonpost.com/" TargetMode="External"/><Relationship Id="rId5" Type="http://schemas.openxmlformats.org/officeDocument/2006/relationships/hyperlink" Target="http://www.flickr.com/" TargetMode="External"/><Relationship Id="rId6" Type="http://schemas.openxmlformats.org/officeDocument/2006/relationships/hyperlink" Target="http://www.nike.com/nikeos/p/nike/en_US/?ref" TargetMode="External"/><Relationship Id="rId7" Type="http://schemas.openxmlformats.org/officeDocument/2006/relationships/hyperlink" Target="http://www.nike.com/nikeos/p/nike/en_US/?ref=" TargetMode="External"/><Relationship Id="rId8" Type="http://schemas.openxmlformats.org/officeDocument/2006/relationships/hyperlink" Target="http://www.beachbody.com/product/fitness_programs/p90x.do" TargetMode="External"/><Relationship Id="rId9" Type="http://schemas.openxmlformats.org/officeDocument/2006/relationships/hyperlink" Target="http://www.jango.com" TargetMode="External"/><Relationship Id="rId10" Type="http://schemas.openxmlformats.org/officeDocument/2006/relationships/hyperlink" Target="http://www.theonion.com/" TargetMode="External"/><Relationship Id="rId11" Type="http://schemas.openxmlformats.org/officeDocument/2006/relationships/hyperlink" Target="http://thewildernessdowntow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Four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</a:t>
            </a:r>
            <a:r>
              <a:rPr lang="en-US" dirty="0" smtClean="0"/>
              <a:t>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&amp; 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color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font-style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variant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weight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size</a:t>
            </a:r>
          </a:p>
          <a:p>
            <a:r>
              <a:rPr lang="en-US" dirty="0"/>
              <a:t>font-</a:t>
            </a:r>
            <a:r>
              <a:rPr lang="en-US" dirty="0" smtClean="0"/>
              <a:t>family</a:t>
            </a:r>
          </a:p>
          <a:p>
            <a:r>
              <a:rPr lang="en-US" dirty="0" smtClean="0"/>
              <a:t>line</a:t>
            </a:r>
            <a:r>
              <a:rPr lang="en-US" dirty="0"/>
              <a:t>-</a:t>
            </a:r>
            <a:r>
              <a:rPr lang="en-US" dirty="0" smtClean="0"/>
              <a:t>height</a:t>
            </a:r>
          </a:p>
          <a:p>
            <a:r>
              <a:rPr lang="en-US" dirty="0" smtClean="0"/>
              <a:t>text-indent</a:t>
            </a:r>
            <a:endParaRPr lang="en-US" dirty="0"/>
          </a:p>
          <a:p>
            <a:r>
              <a:rPr lang="en-US" dirty="0" smtClean="0"/>
              <a:t>text-align</a:t>
            </a:r>
          </a:p>
          <a:p>
            <a:r>
              <a:rPr lang="en-US" dirty="0" smtClean="0"/>
              <a:t>text-decoration</a:t>
            </a:r>
          </a:p>
          <a:p>
            <a:r>
              <a:rPr lang="en-US" dirty="0" smtClean="0"/>
              <a:t>text-transform</a:t>
            </a:r>
          </a:p>
          <a:p>
            <a:r>
              <a:rPr lang="en-US" dirty="0" smtClean="0"/>
              <a:t>letter-spacing</a:t>
            </a:r>
          </a:p>
          <a:p>
            <a:r>
              <a:rPr lang="en-US" dirty="0" smtClean="0"/>
              <a:t>word-spacing</a:t>
            </a:r>
          </a:p>
        </p:txBody>
      </p:sp>
    </p:spTree>
    <p:extLst>
      <p:ext uri="{BB962C8B-B14F-4D97-AF65-F5344CB8AC3E}">
        <p14:creationId xmlns:p14="http://schemas.microsoft.com/office/powerpoint/2010/main" val="135330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Learn more: </a:t>
            </a:r>
            <a:r>
              <a:rPr lang="en-US" dirty="0">
                <a:hlinkClick r:id="rId2"/>
              </a:rPr>
              <a:t>http://www.w3.org/TR/CSS2/colors.html#propdef-</a:t>
            </a:r>
            <a:r>
              <a:rPr lang="en-US" dirty="0" smtClean="0">
                <a:hlinkClick r:id="rId2"/>
              </a:rPr>
              <a:t>color</a:t>
            </a:r>
            <a:endParaRPr lang="en-US" dirty="0" smtClean="0"/>
          </a:p>
          <a:p>
            <a:r>
              <a:rPr lang="en-US" dirty="0" smtClean="0"/>
              <a:t>Sets the foreground color</a:t>
            </a:r>
            <a:endParaRPr lang="en-US" dirty="0"/>
          </a:p>
          <a:p>
            <a:r>
              <a:rPr lang="en-US" dirty="0" smtClean="0"/>
              <a:t>Can be names</a:t>
            </a:r>
            <a:r>
              <a:rPr lang="en-US" dirty="0"/>
              <a:t>: aqua, black, blue, fuchsia, gray, green, lime, maroon, navy, olive, orange, purple, red, silver, teal, white, and </a:t>
            </a:r>
            <a:r>
              <a:rPr lang="en-US" dirty="0" smtClean="0"/>
              <a:t>yellow</a:t>
            </a:r>
          </a:p>
          <a:p>
            <a:r>
              <a:rPr lang="en-US" dirty="0"/>
              <a:t>Can be RGB: </a:t>
            </a:r>
            <a:r>
              <a:rPr lang="en-US" dirty="0" err="1"/>
              <a:t>rgb</a:t>
            </a:r>
            <a:r>
              <a:rPr lang="en-US" dirty="0"/>
              <a:t>(255, 0, 0), </a:t>
            </a:r>
            <a:r>
              <a:rPr lang="en-US" dirty="0" err="1"/>
              <a:t>rgb</a:t>
            </a:r>
            <a:r>
              <a:rPr lang="en-US" dirty="0"/>
              <a:t>(100%, 0%, 0%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be hexadecimal: #</a:t>
            </a:r>
            <a:r>
              <a:rPr lang="en-US" dirty="0" err="1" smtClean="0"/>
              <a:t>ffffff</a:t>
            </a:r>
            <a:r>
              <a:rPr lang="en-US" dirty="0" smtClean="0"/>
              <a:t>, #000000, #800000, #c0c0c0, #808080, #008080</a:t>
            </a:r>
          </a:p>
          <a:p>
            <a:r>
              <a:rPr lang="en-US" dirty="0" smtClean="0"/>
              <a:t>Shortcut: #</a:t>
            </a:r>
            <a:r>
              <a:rPr lang="en-US" dirty="0" err="1" smtClean="0"/>
              <a:t>fff</a:t>
            </a:r>
            <a:r>
              <a:rPr lang="en-US" dirty="0" smtClean="0"/>
              <a:t> = #</a:t>
            </a:r>
            <a:r>
              <a:rPr lang="en-US" dirty="0" err="1" smtClean="0"/>
              <a:t>ffffff</a:t>
            </a:r>
            <a:r>
              <a:rPr lang="en-US" dirty="0" smtClean="0"/>
              <a:t>, #0f0 = #00ff00, #123 = #112233</a:t>
            </a:r>
          </a:p>
          <a:p>
            <a:r>
              <a:rPr lang="en-US" dirty="0" smtClean="0">
                <a:latin typeface="Courier New"/>
                <a:cs typeface="Courier New"/>
              </a:rPr>
              <a:t>color: red;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http://dl.dropbox.com/u/41609448/art329/slides/classfour/slides/color/index.html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Learn more: </a:t>
            </a:r>
            <a:r>
              <a:rPr lang="en-US" dirty="0">
                <a:hlinkClick r:id="rId2"/>
              </a:rPr>
              <a:t>http://www.w3.org/TR/CSS2/colors.html#</a:t>
            </a:r>
            <a:r>
              <a:rPr lang="en-US" dirty="0" smtClean="0">
                <a:hlinkClick r:id="rId2"/>
              </a:rPr>
              <a:t>background</a:t>
            </a:r>
            <a:endParaRPr lang="en-US" dirty="0" smtClean="0"/>
          </a:p>
          <a:p>
            <a:r>
              <a:rPr lang="en-US" dirty="0" smtClean="0"/>
              <a:t>Sets the background for an element</a:t>
            </a:r>
          </a:p>
          <a:p>
            <a:r>
              <a:rPr lang="en-US" dirty="0" smtClean="0"/>
              <a:t>Can be a color or an image</a:t>
            </a:r>
            <a:endParaRPr lang="en-US" dirty="0"/>
          </a:p>
          <a:p>
            <a:r>
              <a:rPr lang="en-US" dirty="0" smtClean="0"/>
              <a:t>background-color: &lt;color&gt;</a:t>
            </a:r>
          </a:p>
          <a:p>
            <a:r>
              <a:rPr lang="en-US" dirty="0" smtClean="0"/>
              <a:t>background-image: </a:t>
            </a:r>
            <a:r>
              <a:rPr lang="en-US" dirty="0" err="1" smtClean="0"/>
              <a:t>url</a:t>
            </a:r>
            <a:r>
              <a:rPr lang="en-US" dirty="0" smtClean="0"/>
              <a:t>('</a:t>
            </a:r>
            <a:r>
              <a:rPr lang="en-US" dirty="0" err="1" smtClean="0"/>
              <a:t>background.png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background-repeat: repeat, repeat-x, repeat-y, no-repeat</a:t>
            </a:r>
          </a:p>
          <a:p>
            <a:r>
              <a:rPr lang="en-US" dirty="0" smtClean="0"/>
              <a:t>background-attachment: scroll, fixed</a:t>
            </a:r>
          </a:p>
          <a:p>
            <a:r>
              <a:rPr lang="en-US" dirty="0" smtClean="0"/>
              <a:t>background-position</a:t>
            </a:r>
            <a:r>
              <a:rPr lang="en-US" dirty="0" smtClean="0"/>
              <a:t>: x, y as </a:t>
            </a:r>
            <a:r>
              <a:rPr lang="en-US" dirty="0" smtClean="0"/>
              <a:t>%</a:t>
            </a:r>
            <a:r>
              <a:rPr lang="en-US" dirty="0" smtClean="0"/>
              <a:t>, length, keyword (left center, right and top</a:t>
            </a:r>
            <a:r>
              <a:rPr lang="en-US" dirty="0" smtClean="0"/>
              <a:t>, </a:t>
            </a:r>
            <a:r>
              <a:rPr lang="en-US" dirty="0" smtClean="0"/>
              <a:t>center, bottom)</a:t>
            </a:r>
            <a:endParaRPr lang="en-US" dirty="0" smtClean="0"/>
          </a:p>
          <a:p>
            <a:r>
              <a:rPr lang="en-US" dirty="0" smtClean="0"/>
              <a:t>background: color, image, repeat, attachment, position</a:t>
            </a:r>
          </a:p>
          <a:p>
            <a:r>
              <a:rPr lang="en-US" dirty="0" smtClean="0">
                <a:latin typeface="Courier New"/>
                <a:cs typeface="Courier New"/>
              </a:rPr>
              <a:t>background: red;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/slides/background/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6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://www.w3.org/TR/CSS2/fonts.html - font-styling</a:t>
            </a:r>
            <a:endParaRPr lang="en-US" dirty="0" smtClean="0"/>
          </a:p>
          <a:p>
            <a:r>
              <a:rPr lang="en-US" dirty="0" smtClean="0"/>
              <a:t>Sets the style for your font</a:t>
            </a:r>
          </a:p>
          <a:p>
            <a:r>
              <a:rPr lang="en-US" dirty="0" smtClean="0"/>
              <a:t>Can be normal, italic, oblique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font-style: italic;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http://dl.dropbox.com/u/41609448/art329/slides/classfour/slides/fontstyle/index.html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http://www.w3.org/TR/CSS2/fonts.html - small-caps</a:t>
            </a:r>
            <a:endParaRPr lang="en-US" dirty="0" smtClean="0"/>
          </a:p>
          <a:p>
            <a:r>
              <a:rPr lang="en-US" dirty="0" smtClean="0"/>
              <a:t>Chooses a variant of the font</a:t>
            </a:r>
          </a:p>
          <a:p>
            <a:r>
              <a:rPr lang="en-US" dirty="0" smtClean="0"/>
              <a:t>Can be normal</a:t>
            </a:r>
            <a:r>
              <a:rPr lang="en-US" dirty="0"/>
              <a:t>, small-</a:t>
            </a:r>
            <a:r>
              <a:rPr lang="en-US" dirty="0" smtClean="0"/>
              <a:t>caps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font-variant: small-caps;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fontvariant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0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://www.w3.org/TR/CSS2/fonts.html - font-boldness</a:t>
            </a:r>
            <a:endParaRPr lang="en-US" dirty="0" smtClean="0"/>
          </a:p>
          <a:p>
            <a:r>
              <a:rPr lang="en-US" dirty="0" smtClean="0"/>
              <a:t>Sets the weight, or boldness, of a font</a:t>
            </a:r>
          </a:p>
          <a:p>
            <a:r>
              <a:rPr lang="en-US" dirty="0" smtClean="0"/>
              <a:t>Can be normal, bold, bolder, lighter</a:t>
            </a:r>
          </a:p>
          <a:p>
            <a:r>
              <a:rPr lang="en-US" dirty="0" smtClean="0"/>
              <a:t>Can also be a number: 100</a:t>
            </a:r>
            <a:r>
              <a:rPr lang="en-US" dirty="0"/>
              <a:t>, 200, </a:t>
            </a:r>
            <a:r>
              <a:rPr lang="en-US" dirty="0" smtClean="0"/>
              <a:t>300, </a:t>
            </a:r>
            <a:r>
              <a:rPr lang="en-US" b="1" dirty="0" smtClean="0"/>
              <a:t>400</a:t>
            </a:r>
            <a:r>
              <a:rPr lang="en-US" dirty="0" smtClean="0"/>
              <a:t>, 500, 600, </a:t>
            </a:r>
            <a:r>
              <a:rPr lang="en-US" b="1" dirty="0" smtClean="0"/>
              <a:t>700</a:t>
            </a:r>
            <a:r>
              <a:rPr lang="en-US" dirty="0" smtClean="0"/>
              <a:t>, 800, 900</a:t>
            </a:r>
            <a:endParaRPr lang="en-US" dirty="0"/>
          </a:p>
          <a:p>
            <a:r>
              <a:rPr lang="en-US" sz="2000" dirty="0" smtClean="0">
                <a:latin typeface="Courier New"/>
                <a:cs typeface="Courier New"/>
              </a:rPr>
              <a:t>font-weight: bold;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fontweight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2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://www.w3.org/TR/CSS2/fonts.html - font-size-props</a:t>
            </a:r>
            <a:endParaRPr lang="en-US" dirty="0" smtClean="0"/>
          </a:p>
          <a:p>
            <a:r>
              <a:rPr lang="en-US" dirty="0" smtClean="0"/>
              <a:t>Sets the size of the font</a:t>
            </a:r>
          </a:p>
          <a:p>
            <a:r>
              <a:rPr lang="en-US" dirty="0" smtClean="0"/>
              <a:t>Can be absolute size, relative size, length, percentage</a:t>
            </a:r>
          </a:p>
          <a:p>
            <a:r>
              <a:rPr lang="en-US" dirty="0" smtClean="0"/>
              <a:t>Absolute sizes: xx-small, x-small, small, medium, large, x-large, xx-large</a:t>
            </a:r>
          </a:p>
          <a:p>
            <a:r>
              <a:rPr lang="en-US" dirty="0" smtClean="0"/>
              <a:t>Relative sizes: larger, smaller</a:t>
            </a:r>
          </a:p>
          <a:p>
            <a:r>
              <a:rPr lang="en-US" dirty="0" smtClean="0"/>
              <a:t>Length: </a:t>
            </a:r>
            <a:r>
              <a:rPr lang="en-US" dirty="0" err="1" smtClean="0"/>
              <a:t>em</a:t>
            </a:r>
            <a:r>
              <a:rPr lang="en-US" dirty="0" smtClean="0"/>
              <a:t>, ex, in, cm, mm, </a:t>
            </a:r>
            <a:r>
              <a:rPr lang="en-US" dirty="0" err="1" smtClean="0"/>
              <a:t>pt</a:t>
            </a:r>
            <a:r>
              <a:rPr lang="en-US" dirty="0" smtClean="0"/>
              <a:t>, pc, </a:t>
            </a:r>
            <a:r>
              <a:rPr lang="en-US" dirty="0" err="1" smtClean="0"/>
              <a:t>px</a:t>
            </a:r>
            <a:endParaRPr lang="en-US" dirty="0"/>
          </a:p>
          <a:p>
            <a:r>
              <a:rPr lang="en-US" sz="2000" dirty="0" smtClean="0">
                <a:latin typeface="Courier New"/>
                <a:cs typeface="Courier New"/>
              </a:rPr>
              <a:t>font-size: 1em;</a:t>
            </a:r>
            <a:endParaRPr lang="en-US" sz="2000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fontsize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://www.w3.org/TR/CSS2/fonts.html - font-family-prop</a:t>
            </a:r>
            <a:endParaRPr lang="en-US" dirty="0" smtClean="0"/>
          </a:p>
          <a:p>
            <a:r>
              <a:rPr lang="en-US" dirty="0" smtClean="0"/>
              <a:t>Sets the font family</a:t>
            </a:r>
          </a:p>
          <a:p>
            <a:r>
              <a:rPr lang="en-US" dirty="0" smtClean="0"/>
              <a:t>Can be a list of font families with including generic names (if previous font isn't available)</a:t>
            </a:r>
          </a:p>
          <a:p>
            <a:r>
              <a:rPr lang="en-US" dirty="0" smtClean="0"/>
              <a:t>Generics: serif, sans-serif, cursive, fantasy, </a:t>
            </a:r>
            <a:r>
              <a:rPr lang="en-US" dirty="0" err="1" smtClean="0"/>
              <a:t>monospace</a:t>
            </a:r>
            <a:endParaRPr lang="en-US" dirty="0" smtClean="0"/>
          </a:p>
          <a:p>
            <a:r>
              <a:rPr lang="en-US" dirty="0" smtClean="0"/>
              <a:t>Browser chooses font from left to right</a:t>
            </a:r>
          </a:p>
          <a:p>
            <a:r>
              <a:rPr lang="en-US" sz="2200" dirty="0" smtClean="0">
                <a:latin typeface="Courier New"/>
                <a:cs typeface="Courier New"/>
              </a:rPr>
              <a:t>font-family: Gill, Helvetica, sans-serif;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fontfamily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7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line-height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://www.w3.org/TR/CSS2/visudet.html - propdef-line-height</a:t>
            </a:r>
            <a:endParaRPr lang="en-US" dirty="0" smtClean="0"/>
          </a:p>
          <a:p>
            <a:r>
              <a:rPr lang="en-US" dirty="0" smtClean="0"/>
              <a:t>Sets the height of the line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be </a:t>
            </a:r>
            <a:r>
              <a:rPr lang="en-US" dirty="0" smtClean="0"/>
              <a:t>number, length, percentage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line-height: 1.5;</a:t>
            </a:r>
            <a:endParaRPr lang="en-US" sz="2000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lineheight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Shortcut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http://www.w3.org/TR/CSS2/fonts.html - font-shorthand</a:t>
            </a:r>
            <a:endParaRPr lang="en-US" dirty="0" smtClean="0"/>
          </a:p>
          <a:p>
            <a:r>
              <a:rPr lang="en-US" dirty="0" smtClean="0"/>
              <a:t>Sets all the font properties</a:t>
            </a:r>
          </a:p>
          <a:p>
            <a:r>
              <a:rPr lang="en-US" dirty="0" smtClean="0"/>
              <a:t>Set in this order: style, variant, weight, size/line-height, family</a:t>
            </a:r>
          </a:p>
          <a:p>
            <a:r>
              <a:rPr lang="en-US" sz="2200" dirty="0" smtClean="0">
                <a:latin typeface="Courier New"/>
                <a:cs typeface="Courier New"/>
              </a:rPr>
              <a:t>font: normal normal normal 1em/1.5 Gill, Helvetica, sans-serif;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fontfont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4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What's new?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r>
              <a:rPr lang="en-US" dirty="0" smtClean="0"/>
              <a:t>CSS Colors &amp; Typography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82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text-indent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 </a:t>
            </a:r>
            <a:r>
              <a:rPr lang="en-US" dirty="0" smtClean="0">
                <a:hlinkClick r:id="rId2"/>
              </a:rPr>
              <a:t>http://www.w3.org/TR/CSS2/text.html - indentation-prop</a:t>
            </a:r>
            <a:endParaRPr lang="en-US" dirty="0" smtClean="0"/>
          </a:p>
          <a:p>
            <a:r>
              <a:rPr lang="en-US" dirty="0" smtClean="0"/>
              <a:t>Indents the first line of text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be 0, </a:t>
            </a:r>
            <a:r>
              <a:rPr lang="en-US" dirty="0" smtClean="0"/>
              <a:t>length, percentage</a:t>
            </a:r>
          </a:p>
          <a:p>
            <a:r>
              <a:rPr lang="en-US" dirty="0" smtClean="0"/>
              <a:t>Can be negative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text-indent: 3em;</a:t>
            </a:r>
            <a:endParaRPr lang="en-US" sz="2000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textindent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1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text-align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://www.w3.org/TR/CSS2/text.html - alignment-prop</a:t>
            </a:r>
            <a:endParaRPr lang="en-US" dirty="0" smtClean="0"/>
          </a:p>
          <a:p>
            <a:r>
              <a:rPr lang="en-US" dirty="0" smtClean="0"/>
              <a:t>Aligns the text in the element</a:t>
            </a:r>
          </a:p>
          <a:p>
            <a:r>
              <a:rPr lang="en-US" dirty="0" smtClean="0"/>
              <a:t>Can be left</a:t>
            </a:r>
            <a:r>
              <a:rPr lang="en-US" dirty="0"/>
              <a:t>, right, center, </a:t>
            </a:r>
            <a:r>
              <a:rPr lang="en-US" dirty="0" smtClean="0"/>
              <a:t>justify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text-align: left;</a:t>
            </a:r>
            <a:endParaRPr lang="en-US" sz="2000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textalign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39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text-decoration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://www.w3.org/TR/CSS2/text.html - decoration</a:t>
            </a:r>
            <a:endParaRPr lang="en-US" dirty="0" smtClean="0"/>
          </a:p>
          <a:p>
            <a:r>
              <a:rPr lang="en-US" dirty="0" smtClean="0"/>
              <a:t>Decorates the text, usually as underline</a:t>
            </a:r>
          </a:p>
          <a:p>
            <a:r>
              <a:rPr lang="en-US" dirty="0" smtClean="0"/>
              <a:t>Can be none, underline</a:t>
            </a:r>
            <a:r>
              <a:rPr lang="en-US" dirty="0"/>
              <a:t>, </a:t>
            </a:r>
            <a:r>
              <a:rPr lang="en-US" dirty="0" err="1"/>
              <a:t>overline</a:t>
            </a:r>
            <a:r>
              <a:rPr lang="en-US" dirty="0"/>
              <a:t>, line-through, </a:t>
            </a:r>
            <a:r>
              <a:rPr lang="en-US" dirty="0" smtClean="0"/>
              <a:t>blink</a:t>
            </a:r>
            <a:endParaRPr lang="en-US" dirty="0"/>
          </a:p>
          <a:p>
            <a:r>
              <a:rPr lang="en-US" sz="2000" dirty="0" smtClean="0">
                <a:latin typeface="Courier New"/>
                <a:cs typeface="Courier New"/>
              </a:rPr>
              <a:t>text-decoration: underline;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textdecoration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9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://www.w3.org/TR/CSS2/text.html - caps-prop</a:t>
            </a:r>
            <a:endParaRPr lang="en-US" dirty="0" smtClean="0"/>
          </a:p>
          <a:p>
            <a:r>
              <a:rPr lang="en-US" dirty="0" smtClean="0"/>
              <a:t>Transforms the text to some case</a:t>
            </a:r>
          </a:p>
          <a:p>
            <a:r>
              <a:rPr lang="en-US" dirty="0" smtClean="0"/>
              <a:t>Can be none</a:t>
            </a:r>
            <a:r>
              <a:rPr lang="en-US" dirty="0"/>
              <a:t>, uppercase, lowercase, </a:t>
            </a:r>
            <a:r>
              <a:rPr lang="en-US" dirty="0" smtClean="0"/>
              <a:t>capitalize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text-transform: uppercase;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texttransform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7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letter-spacing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://www.w3.org/TR/CSS2/text.html - propdef-letter-spacing</a:t>
            </a:r>
            <a:endParaRPr lang="en-US" dirty="0" smtClean="0"/>
          </a:p>
          <a:p>
            <a:r>
              <a:rPr lang="en-US" dirty="0" smtClean="0"/>
              <a:t>Adds space between the letters</a:t>
            </a:r>
          </a:p>
          <a:p>
            <a:r>
              <a:rPr lang="en-US" dirty="0" smtClean="0"/>
              <a:t>Can be </a:t>
            </a:r>
            <a:r>
              <a:rPr lang="en-US" dirty="0" smtClean="0"/>
              <a:t>0, </a:t>
            </a:r>
            <a:r>
              <a:rPr lang="en-US" dirty="0" smtClean="0"/>
              <a:t>length</a:t>
            </a:r>
            <a:endParaRPr lang="en-US" dirty="0"/>
          </a:p>
          <a:p>
            <a:r>
              <a:rPr lang="en-US" sz="2000" dirty="0" smtClean="0">
                <a:latin typeface="Courier New"/>
                <a:cs typeface="Courier New"/>
              </a:rPr>
              <a:t>letter-spacing: 2px;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letterspacing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1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word-spacing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more: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://www.w3.org/TR/CSS2/text.html - propdef-word-spacing</a:t>
            </a:r>
            <a:endParaRPr lang="en-US" dirty="0" smtClean="0"/>
          </a:p>
          <a:p>
            <a:r>
              <a:rPr lang="en-US" dirty="0" smtClean="0"/>
              <a:t>Adds space between the words</a:t>
            </a:r>
          </a:p>
          <a:p>
            <a:r>
              <a:rPr lang="en-US" dirty="0" smtClean="0"/>
              <a:t>Can be </a:t>
            </a:r>
            <a:r>
              <a:rPr lang="en-US" dirty="0" smtClean="0"/>
              <a:t>0, </a:t>
            </a:r>
            <a:r>
              <a:rPr lang="en-US" dirty="0" smtClean="0"/>
              <a:t>length</a:t>
            </a:r>
            <a:endParaRPr lang="en-US" dirty="0"/>
          </a:p>
          <a:p>
            <a:r>
              <a:rPr lang="en-US" sz="2000" dirty="0" smtClean="0">
                <a:latin typeface="Courier New"/>
                <a:cs typeface="Courier New"/>
              </a:rPr>
              <a:t>word-spacing: 1em;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/u/41609448/art329/slides/</a:t>
            </a:r>
            <a:r>
              <a:rPr lang="en-US" dirty="0" err="1" smtClean="0"/>
              <a:t>classfour</a:t>
            </a:r>
            <a:r>
              <a:rPr lang="en-US" dirty="0" smtClean="0"/>
              <a:t>/slides/</a:t>
            </a:r>
            <a:r>
              <a:rPr lang="en-US" dirty="0" err="1" smtClean="0"/>
              <a:t>letterspacing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Lesson: 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</a:t>
            </a:r>
            <a:r>
              <a:rPr lang="en-US" dirty="0" smtClean="0"/>
              <a:t>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advantage of familiar visual elements</a:t>
            </a:r>
          </a:p>
          <a:p>
            <a:r>
              <a:rPr lang="en-US" dirty="0" smtClean="0"/>
              <a:t>Reinforces the site's theme</a:t>
            </a:r>
          </a:p>
          <a:p>
            <a:r>
              <a:rPr lang="en-US" dirty="0" smtClean="0"/>
              <a:t>Literal interpretation or nuances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Corkboard for a job posting website</a:t>
            </a:r>
            <a:endParaRPr lang="en-US" dirty="0"/>
          </a:p>
          <a:p>
            <a:pPr lvl="1"/>
            <a:r>
              <a:rPr lang="en-US" dirty="0" err="1" smtClean="0"/>
              <a:t>Wirebound</a:t>
            </a:r>
            <a:r>
              <a:rPr lang="en-US" dirty="0" smtClean="0"/>
              <a:t> notebook for blog</a:t>
            </a:r>
          </a:p>
        </p:txBody>
      </p:sp>
    </p:spTree>
    <p:extLst>
      <p:ext uri="{BB962C8B-B14F-4D97-AF65-F5344CB8AC3E}">
        <p14:creationId xmlns:p14="http://schemas.microsoft.com/office/powerpoint/2010/main" val="209286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Forgot to mention tutorials in </a:t>
            </a:r>
            <a:r>
              <a:rPr lang="en-US" dirty="0" err="1" smtClean="0"/>
              <a:t>My.USF</a:t>
            </a:r>
            <a:endParaRPr lang="en-US" dirty="0" smtClean="0"/>
          </a:p>
          <a:p>
            <a:r>
              <a:rPr lang="en-US" dirty="0" smtClean="0"/>
              <a:t>Fake assignment submission</a:t>
            </a:r>
          </a:p>
          <a:p>
            <a:r>
              <a:rPr lang="en-US" dirty="0" smtClean="0"/>
              <a:t>Discuss "theme"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your site's purpose and content</a:t>
            </a:r>
          </a:p>
          <a:p>
            <a:r>
              <a:rPr lang="en-US" dirty="0" err="1" smtClean="0"/>
              <a:t>Amazon.com</a:t>
            </a:r>
            <a:r>
              <a:rPr lang="en-US" dirty="0" smtClean="0"/>
              <a:t>: an online merchant that focuses on books</a:t>
            </a:r>
          </a:p>
          <a:p>
            <a:r>
              <a:rPr lang="en-US" dirty="0" smtClean="0"/>
              <a:t>Visual metaphor reinforces the theme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2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– holds main text and images for page</a:t>
            </a:r>
          </a:p>
          <a:p>
            <a:r>
              <a:rPr lang="en-US" dirty="0" smtClean="0"/>
              <a:t>main navigation – important navigation</a:t>
            </a:r>
          </a:p>
          <a:p>
            <a:r>
              <a:rPr lang="en-US" dirty="0" smtClean="0"/>
              <a:t>sub navigation – navigation important, but not enough to be main</a:t>
            </a:r>
          </a:p>
          <a:p>
            <a:r>
              <a:rPr lang="en-US" dirty="0" smtClean="0"/>
              <a:t>sidebar – columns of html around content</a:t>
            </a:r>
          </a:p>
          <a:p>
            <a:r>
              <a:rPr lang="en-US" dirty="0" smtClean="0"/>
              <a:t>footer – block of html below content</a:t>
            </a:r>
          </a:p>
          <a:p>
            <a:r>
              <a:rPr lang="en-US" dirty="0" smtClean="0"/>
              <a:t>whitespace – negative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3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some paper</a:t>
            </a:r>
          </a:p>
          <a:p>
            <a:r>
              <a:rPr lang="en-US" dirty="0" smtClean="0"/>
              <a:t>Make a grid (or use grid paper)</a:t>
            </a:r>
          </a:p>
          <a:p>
            <a:r>
              <a:rPr lang="en-US" dirty="0" smtClean="0"/>
              <a:t>Sketch your design</a:t>
            </a:r>
          </a:p>
          <a:p>
            <a:pPr lvl="1"/>
            <a:r>
              <a:rPr lang="en-US" dirty="0" smtClean="0"/>
              <a:t>Use scribble lines or filler for text</a:t>
            </a:r>
          </a:p>
          <a:p>
            <a:r>
              <a:rPr lang="en-US" dirty="0" smtClean="0"/>
              <a:t>Add color</a:t>
            </a:r>
          </a:p>
          <a:p>
            <a:r>
              <a:rPr lang="en-US" dirty="0" smtClean="0"/>
              <a:t>Can use digital tools instead of paper if you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&amp;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Visual Metaphor: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www.apple.com</a:t>
            </a:r>
            <a:endParaRPr lang="en-US" dirty="0"/>
          </a:p>
          <a:p>
            <a:r>
              <a:rPr lang="en-US" dirty="0" smtClean="0"/>
              <a:t>Theme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http://www.usiouxfalls.edu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Interface </a:t>
            </a:r>
            <a:r>
              <a:rPr lang="en-US" dirty="0" err="1" smtClean="0"/>
              <a:t>elements:</a:t>
            </a:r>
            <a:r>
              <a:rPr lang="en-US" dirty="0" err="1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://google.com</a:t>
            </a:r>
            <a:r>
              <a:rPr lang="en-US" dirty="0"/>
              <a:t>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Visual Metaphor: </a:t>
            </a:r>
            <a:r>
              <a:rPr lang="en-US" dirty="0" smtClean="0">
                <a:hlinkClick r:id="rId6"/>
              </a:rPr>
              <a:t>http://ls-unscripted.com/</a:t>
            </a:r>
            <a:endParaRPr lang="en-US" dirty="0" smtClean="0"/>
          </a:p>
          <a:p>
            <a:r>
              <a:rPr lang="en-US" dirty="0" smtClean="0"/>
              <a:t>Theme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http://l-s.com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Interface elements: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www.microsoft.com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1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Five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Organizing Your Site (Part 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Assignment: Read Chapter 3 (pages 69 – 99)</a:t>
            </a:r>
            <a:r>
              <a:rPr lang="en-US" dirty="0" smtClean="0"/>
              <a:t>,</a:t>
            </a:r>
          </a:p>
          <a:p>
            <a:r>
              <a:rPr lang="en-US" dirty="0" smtClean="0"/>
              <a:t>storyboard </a:t>
            </a:r>
            <a:r>
              <a:rPr lang="en-US" dirty="0"/>
              <a:t>your portfolio</a:t>
            </a:r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Tyler - </a:t>
            </a:r>
            <a:r>
              <a:rPr lang="en-US" u="sng" dirty="0">
                <a:hlinkClick r:id="rId3"/>
              </a:rPr>
              <a:t>http://www.midwestvirtualtour.com/tours/target%20field/target%20field_target%20field%20rough2.</a:t>
            </a:r>
            <a:r>
              <a:rPr lang="en-US" u="sng" dirty="0" smtClean="0">
                <a:hlinkClick r:id="rId3"/>
              </a:rPr>
              <a:t>html</a:t>
            </a:r>
            <a:endParaRPr lang="en-US" u="sng" dirty="0" smtClean="0"/>
          </a:p>
          <a:p>
            <a:r>
              <a:rPr lang="en-US" dirty="0" smtClean="0"/>
              <a:t>Hannah - </a:t>
            </a:r>
            <a:r>
              <a:rPr lang="en-US" u="sng" dirty="0">
                <a:hlinkClick r:id="rId4"/>
              </a:rPr>
              <a:t>http://www.huffingtonpost.com</a:t>
            </a:r>
            <a:r>
              <a:rPr lang="en-US" u="sng" dirty="0" smtClean="0">
                <a:hlinkClick r:id="rId4"/>
              </a:rPr>
              <a:t>/</a:t>
            </a:r>
            <a:endParaRPr lang="en-US" u="sng" dirty="0" smtClean="0"/>
          </a:p>
          <a:p>
            <a:r>
              <a:rPr lang="en-US" dirty="0" err="1" smtClean="0"/>
              <a:t>Kameron</a:t>
            </a:r>
            <a:r>
              <a:rPr lang="en-US" dirty="0" smtClean="0"/>
              <a:t> - </a:t>
            </a:r>
            <a:r>
              <a:rPr lang="en-US" dirty="0">
                <a:hlinkClick r:id="rId5"/>
              </a:rPr>
              <a:t>http://www.flickr.com/</a:t>
            </a:r>
            <a:endParaRPr lang="en-US" dirty="0" smtClean="0"/>
          </a:p>
          <a:p>
            <a:r>
              <a:rPr lang="en-US" dirty="0" smtClean="0"/>
              <a:t>Kendra - </a:t>
            </a:r>
            <a:r>
              <a:rPr lang="en-US" u="sng" dirty="0">
                <a:hlinkClick r:id="rId6"/>
              </a:rPr>
              <a:t>http://www.nike.com/nikeos/p/nike/en_US/?ref</a:t>
            </a:r>
            <a:r>
              <a:rPr lang="en-US" u="sng" dirty="0" smtClean="0">
                <a:hlinkClick r:id="rId7"/>
              </a:rPr>
              <a:t>=</a:t>
            </a:r>
            <a:endParaRPr lang="en-US" u="sng" dirty="0" smtClean="0"/>
          </a:p>
          <a:p>
            <a:r>
              <a:rPr lang="en-US" dirty="0" smtClean="0"/>
              <a:t>Sam - </a:t>
            </a:r>
            <a:r>
              <a:rPr lang="en-US" u="sng" dirty="0">
                <a:hlinkClick r:id="rId8"/>
              </a:rPr>
              <a:t>http://www.beachbody.com/product/fitness_programs/</a:t>
            </a:r>
            <a:r>
              <a:rPr lang="en-US" u="sng" dirty="0" smtClean="0">
                <a:hlinkClick r:id="rId8"/>
              </a:rPr>
              <a:t>p90x.do</a:t>
            </a:r>
            <a:endParaRPr lang="en-US" u="sng" dirty="0" smtClean="0"/>
          </a:p>
          <a:p>
            <a:r>
              <a:rPr lang="en-US" dirty="0" smtClean="0"/>
              <a:t>Beth – </a:t>
            </a:r>
            <a:r>
              <a:rPr lang="en-US" dirty="0" smtClean="0">
                <a:hlinkClick r:id="rId9"/>
              </a:rPr>
              <a:t>http://www.jango.com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Leah - </a:t>
            </a:r>
            <a:r>
              <a:rPr lang="en-US" u="sng" dirty="0">
                <a:hlinkClick r:id="rId10"/>
              </a:rPr>
              <a:t>http://www.theonion.com</a:t>
            </a:r>
            <a:endParaRPr lang="en-US" dirty="0" smtClean="0"/>
          </a:p>
          <a:p>
            <a:r>
              <a:rPr lang="en-US" dirty="0" smtClean="0"/>
              <a:t>Miles </a:t>
            </a:r>
            <a:r>
              <a:rPr lang="en-US" dirty="0"/>
              <a:t>- </a:t>
            </a:r>
            <a:r>
              <a:rPr lang="en-US" dirty="0">
                <a:hlinkClick r:id="rId11"/>
              </a:rPr>
              <a:t>http://thewildernessdowntown.com</a:t>
            </a:r>
            <a:r>
              <a:rPr lang="en-US" dirty="0" smtClean="0">
                <a:hlinkClick r:id="rId11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9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Lesson: CSS Colors</a:t>
            </a:r>
            <a:br>
              <a:rPr lang="en-US" dirty="0" smtClean="0"/>
            </a:br>
            <a:r>
              <a:rPr lang="en-US" dirty="0" smtClean="0"/>
              <a:t>&amp; Typography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0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4521200"/>
            <a:ext cx="6196405" cy="13931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DA023"/>
                </a:solidFill>
              </a:rPr>
              <a:t>selector</a:t>
            </a:r>
          </a:p>
          <a:p>
            <a:r>
              <a:rPr lang="en-US" dirty="0" smtClean="0">
                <a:solidFill>
                  <a:srgbClr val="64A73B"/>
                </a:solidFill>
              </a:rPr>
              <a:t>property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property 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63040" y="2020067"/>
            <a:ext cx="6196405" cy="2501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p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chemeClr val="accent4"/>
                </a:solidFill>
              </a:rPr>
              <a:t>color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red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p a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chemeClr val="accent4"/>
                </a:solidFill>
              </a:rPr>
              <a:t>text-decoration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none</a:t>
            </a:r>
            <a:r>
              <a:rPr lang="en-US" sz="2800" dirty="0" smtClean="0"/>
              <a:t>; </a:t>
            </a:r>
            <a:r>
              <a:rPr lang="en-US" sz="2800" dirty="0" smtClean="0">
                <a:solidFill>
                  <a:schemeClr val="accent4"/>
                </a:solidFill>
              </a:rPr>
              <a:t>font-style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italic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p &gt; </a:t>
            </a:r>
            <a:r>
              <a:rPr lang="en-US" sz="2800" dirty="0" err="1" smtClean="0">
                <a:solidFill>
                  <a:schemeClr val="accent1"/>
                </a:solidFill>
              </a:rPr>
              <a:t>a.big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rgbClr val="64A73B"/>
                </a:solidFill>
              </a:rPr>
              <a:t>font-size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200%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#</a:t>
            </a:r>
            <a:r>
              <a:rPr lang="en-US" sz="2800" dirty="0" err="1" smtClean="0">
                <a:solidFill>
                  <a:srgbClr val="FDA023"/>
                </a:solidFill>
              </a:rPr>
              <a:t>nav</a:t>
            </a:r>
            <a:r>
              <a:rPr lang="en-US" sz="2800" dirty="0" smtClean="0">
                <a:solidFill>
                  <a:srgbClr val="FDA023"/>
                </a:solidFill>
              </a:rPr>
              <a:t> </a:t>
            </a:r>
            <a:r>
              <a:rPr lang="en-US" sz="2800" dirty="0" err="1" smtClean="0">
                <a:solidFill>
                  <a:srgbClr val="FDA023"/>
                </a:solidFill>
              </a:rPr>
              <a:t>ul</a:t>
            </a:r>
            <a:r>
              <a:rPr lang="en-US" sz="2800" dirty="0" smtClean="0">
                <a:solidFill>
                  <a:srgbClr val="FDA023"/>
                </a:solidFill>
              </a:rPr>
              <a:t> </a:t>
            </a:r>
            <a:r>
              <a:rPr lang="en-US" sz="2800" dirty="0" err="1" smtClean="0">
                <a:solidFill>
                  <a:srgbClr val="FDA023"/>
                </a:solidFill>
              </a:rPr>
              <a:t>li.active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rgbClr val="64A73B"/>
                </a:solidFill>
              </a:rPr>
              <a:t>font-weight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465E9C"/>
                </a:solidFill>
              </a:rPr>
              <a:t>bold</a:t>
            </a:r>
            <a:r>
              <a:rPr lang="en-US" sz="2800" dirty="0" smtClean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06629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* - matches any element</a:t>
            </a:r>
          </a:p>
          <a:p>
            <a:r>
              <a:rPr lang="en-US" dirty="0" smtClean="0"/>
              <a:t>E – matches any E element</a:t>
            </a:r>
          </a:p>
          <a:p>
            <a:r>
              <a:rPr lang="en-US" dirty="0" smtClean="0"/>
              <a:t>E F – matches any F element that is a descendent of an E element</a:t>
            </a:r>
          </a:p>
          <a:p>
            <a:r>
              <a:rPr lang="en-US" dirty="0" smtClean="0"/>
              <a:t>E &gt; F – matches any F element that is a child of an E element</a:t>
            </a:r>
          </a:p>
          <a:p>
            <a:r>
              <a:rPr lang="en-US" dirty="0" err="1" smtClean="0"/>
              <a:t>a:link</a:t>
            </a:r>
            <a:r>
              <a:rPr lang="en-US" dirty="0" smtClean="0"/>
              <a:t>, </a:t>
            </a:r>
            <a:r>
              <a:rPr lang="en-US" dirty="0" err="1" smtClean="0"/>
              <a:t>a:visited</a:t>
            </a:r>
            <a:r>
              <a:rPr lang="en-US" dirty="0" smtClean="0"/>
              <a:t>, </a:t>
            </a:r>
            <a:r>
              <a:rPr lang="en-US" dirty="0" err="1" smtClean="0"/>
              <a:t>a:active</a:t>
            </a:r>
            <a:r>
              <a:rPr lang="en-US" dirty="0" smtClean="0"/>
              <a:t>, </a:t>
            </a:r>
            <a:r>
              <a:rPr lang="en-US" dirty="0" err="1" smtClean="0"/>
              <a:t>a:hover</a:t>
            </a:r>
            <a:r>
              <a:rPr lang="en-US" dirty="0" smtClean="0"/>
              <a:t>, </a:t>
            </a:r>
            <a:r>
              <a:rPr lang="en-US" dirty="0" err="1" smtClean="0"/>
              <a:t>a:focus</a:t>
            </a:r>
            <a:endParaRPr lang="en-US" dirty="0" smtClean="0"/>
          </a:p>
          <a:p>
            <a:r>
              <a:rPr lang="en-US" dirty="0" smtClean="0"/>
              <a:t>.[class]– matches any element with a class attribute of [class]</a:t>
            </a:r>
          </a:p>
          <a:p>
            <a:r>
              <a:rPr lang="en-US" dirty="0" smtClean="0"/>
              <a:t>#[id] – matches any element with an id attribute of [id]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http://www.w3.org/TR/CSS2/</a:t>
            </a:r>
            <a:r>
              <a:rPr lang="en-US" dirty="0" err="1" smtClean="0"/>
              <a:t>selector.html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1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3590</TotalTime>
  <Words>1846</Words>
  <Application>Microsoft Macintosh PowerPoint</Application>
  <PresentationFormat>On-screen Show (4:3)</PresentationFormat>
  <Paragraphs>225</Paragraphs>
  <Slides>34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Pushpin</vt:lpstr>
      <vt:lpstr>Class Four</vt:lpstr>
      <vt:lpstr>Overview</vt:lpstr>
      <vt:lpstr>What’s New?</vt:lpstr>
      <vt:lpstr>Quiz Time</vt:lpstr>
      <vt:lpstr>Website Autopsy</vt:lpstr>
      <vt:lpstr>Break</vt:lpstr>
      <vt:lpstr>Lesson: CSS Colors &amp; Typography</vt:lpstr>
      <vt:lpstr>Anatomy of a Rule</vt:lpstr>
      <vt:lpstr>Selectors</vt:lpstr>
      <vt:lpstr>Colors &amp; Typography</vt:lpstr>
      <vt:lpstr>color</vt:lpstr>
      <vt:lpstr>background</vt:lpstr>
      <vt:lpstr>font-style</vt:lpstr>
      <vt:lpstr>font-variant</vt:lpstr>
      <vt:lpstr>font-weight</vt:lpstr>
      <vt:lpstr>font-size</vt:lpstr>
      <vt:lpstr>font-family</vt:lpstr>
      <vt:lpstr>line-height</vt:lpstr>
      <vt:lpstr>font Shortcut</vt:lpstr>
      <vt:lpstr>Break</vt:lpstr>
      <vt:lpstr>text-indent</vt:lpstr>
      <vt:lpstr>text-align</vt:lpstr>
      <vt:lpstr>text-decoration</vt:lpstr>
      <vt:lpstr>text-transform</vt:lpstr>
      <vt:lpstr>letter-spacing</vt:lpstr>
      <vt:lpstr>word-spacing</vt:lpstr>
      <vt:lpstr>Break</vt:lpstr>
      <vt:lpstr>Lesson: Chapter 2</vt:lpstr>
      <vt:lpstr>Visual Metaphor</vt:lpstr>
      <vt:lpstr>Theme</vt:lpstr>
      <vt:lpstr>Interface Elements</vt:lpstr>
      <vt:lpstr>Storyboards</vt:lpstr>
      <vt:lpstr>Exercise &amp; Activity</vt:lpstr>
      <vt:lpstr>Class Five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212</cp:revision>
  <dcterms:created xsi:type="dcterms:W3CDTF">2011-09-17T02:58:40Z</dcterms:created>
  <dcterms:modified xsi:type="dcterms:W3CDTF">2011-10-05T04:14:01Z</dcterms:modified>
</cp:coreProperties>
</file>