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4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E38D8-3312-151F-9794-F9EBCAE243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74D089-90AF-0C72-0956-AC54690F88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DB647D-CC7A-A2F7-E4AE-44FB6A6BB3AB}"/>
              </a:ext>
            </a:extLst>
          </p:cNvPr>
          <p:cNvSpPr>
            <a:spLocks noGrp="1"/>
          </p:cNvSpPr>
          <p:nvPr>
            <p:ph type="dt" sz="half" idx="10"/>
          </p:nvPr>
        </p:nvSpPr>
        <p:spPr/>
        <p:txBody>
          <a:bodyPr/>
          <a:lstStyle/>
          <a:p>
            <a:fld id="{DDCA1F6C-589A-4897-B747-260EA958F698}" type="datetimeFigureOut">
              <a:rPr lang="en-US" smtClean="0"/>
              <a:t>4/25/2024</a:t>
            </a:fld>
            <a:endParaRPr lang="en-US"/>
          </a:p>
        </p:txBody>
      </p:sp>
      <p:sp>
        <p:nvSpPr>
          <p:cNvPr id="5" name="Footer Placeholder 4">
            <a:extLst>
              <a:ext uri="{FF2B5EF4-FFF2-40B4-BE49-F238E27FC236}">
                <a16:creationId xmlns:a16="http://schemas.microsoft.com/office/drawing/2014/main" id="{3F3B6240-52F0-9E1D-9624-FF1A2A0CD1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646D9-2277-DF7C-2B96-51098B2EF348}"/>
              </a:ext>
            </a:extLst>
          </p:cNvPr>
          <p:cNvSpPr>
            <a:spLocks noGrp="1"/>
          </p:cNvSpPr>
          <p:nvPr>
            <p:ph type="sldNum" sz="quarter" idx="12"/>
          </p:nvPr>
        </p:nvSpPr>
        <p:spPr/>
        <p:txBody>
          <a:bodyPr/>
          <a:lstStyle/>
          <a:p>
            <a:fld id="{D99E2D65-4A04-4083-8668-5B2E11F3B4C6}" type="slidenum">
              <a:rPr lang="en-US" smtClean="0"/>
              <a:t>‹#›</a:t>
            </a:fld>
            <a:endParaRPr lang="en-US"/>
          </a:p>
        </p:txBody>
      </p:sp>
    </p:spTree>
    <p:extLst>
      <p:ext uri="{BB962C8B-B14F-4D97-AF65-F5344CB8AC3E}">
        <p14:creationId xmlns:p14="http://schemas.microsoft.com/office/powerpoint/2010/main" val="4047788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A54B-F9CE-AF0F-6692-678D7E9FFE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00A597-D7AC-CE69-2887-9B97DBDF6E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A80FF8-4532-4D33-DD40-892FE84B869D}"/>
              </a:ext>
            </a:extLst>
          </p:cNvPr>
          <p:cNvSpPr>
            <a:spLocks noGrp="1"/>
          </p:cNvSpPr>
          <p:nvPr>
            <p:ph type="dt" sz="half" idx="10"/>
          </p:nvPr>
        </p:nvSpPr>
        <p:spPr/>
        <p:txBody>
          <a:bodyPr/>
          <a:lstStyle/>
          <a:p>
            <a:fld id="{DDCA1F6C-589A-4897-B747-260EA958F698}" type="datetimeFigureOut">
              <a:rPr lang="en-US" smtClean="0"/>
              <a:t>4/25/2024</a:t>
            </a:fld>
            <a:endParaRPr lang="en-US"/>
          </a:p>
        </p:txBody>
      </p:sp>
      <p:sp>
        <p:nvSpPr>
          <p:cNvPr id="5" name="Footer Placeholder 4">
            <a:extLst>
              <a:ext uri="{FF2B5EF4-FFF2-40B4-BE49-F238E27FC236}">
                <a16:creationId xmlns:a16="http://schemas.microsoft.com/office/drawing/2014/main" id="{66A4586C-9D32-96AF-F627-4DCCC4860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A9722-5468-AC56-E53F-F080270C9F0C}"/>
              </a:ext>
            </a:extLst>
          </p:cNvPr>
          <p:cNvSpPr>
            <a:spLocks noGrp="1"/>
          </p:cNvSpPr>
          <p:nvPr>
            <p:ph type="sldNum" sz="quarter" idx="12"/>
          </p:nvPr>
        </p:nvSpPr>
        <p:spPr/>
        <p:txBody>
          <a:bodyPr/>
          <a:lstStyle/>
          <a:p>
            <a:fld id="{D99E2D65-4A04-4083-8668-5B2E11F3B4C6}" type="slidenum">
              <a:rPr lang="en-US" smtClean="0"/>
              <a:t>‹#›</a:t>
            </a:fld>
            <a:endParaRPr lang="en-US"/>
          </a:p>
        </p:txBody>
      </p:sp>
    </p:spTree>
    <p:extLst>
      <p:ext uri="{BB962C8B-B14F-4D97-AF65-F5344CB8AC3E}">
        <p14:creationId xmlns:p14="http://schemas.microsoft.com/office/powerpoint/2010/main" val="2934839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AEE275-C7B9-A6AF-4ACA-24FF1D1872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0AF31D-0AE3-F57A-18F7-43518241D9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D6C9C-BCB7-0AC3-099F-E4396B8A1058}"/>
              </a:ext>
            </a:extLst>
          </p:cNvPr>
          <p:cNvSpPr>
            <a:spLocks noGrp="1"/>
          </p:cNvSpPr>
          <p:nvPr>
            <p:ph type="dt" sz="half" idx="10"/>
          </p:nvPr>
        </p:nvSpPr>
        <p:spPr/>
        <p:txBody>
          <a:bodyPr/>
          <a:lstStyle/>
          <a:p>
            <a:fld id="{DDCA1F6C-589A-4897-B747-260EA958F698}" type="datetimeFigureOut">
              <a:rPr lang="en-US" smtClean="0"/>
              <a:t>4/25/2024</a:t>
            </a:fld>
            <a:endParaRPr lang="en-US"/>
          </a:p>
        </p:txBody>
      </p:sp>
      <p:sp>
        <p:nvSpPr>
          <p:cNvPr id="5" name="Footer Placeholder 4">
            <a:extLst>
              <a:ext uri="{FF2B5EF4-FFF2-40B4-BE49-F238E27FC236}">
                <a16:creationId xmlns:a16="http://schemas.microsoft.com/office/drawing/2014/main" id="{F9EEAB4C-1ABE-EB85-79BB-32B1EA358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656CC-03DB-1B2D-8176-74D4558A83A8}"/>
              </a:ext>
            </a:extLst>
          </p:cNvPr>
          <p:cNvSpPr>
            <a:spLocks noGrp="1"/>
          </p:cNvSpPr>
          <p:nvPr>
            <p:ph type="sldNum" sz="quarter" idx="12"/>
          </p:nvPr>
        </p:nvSpPr>
        <p:spPr/>
        <p:txBody>
          <a:bodyPr/>
          <a:lstStyle/>
          <a:p>
            <a:fld id="{D99E2D65-4A04-4083-8668-5B2E11F3B4C6}" type="slidenum">
              <a:rPr lang="en-US" smtClean="0"/>
              <a:t>‹#›</a:t>
            </a:fld>
            <a:endParaRPr lang="en-US"/>
          </a:p>
        </p:txBody>
      </p:sp>
    </p:spTree>
    <p:extLst>
      <p:ext uri="{BB962C8B-B14F-4D97-AF65-F5344CB8AC3E}">
        <p14:creationId xmlns:p14="http://schemas.microsoft.com/office/powerpoint/2010/main" val="3918275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71AC-8992-AA7F-3FFD-A024B32370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0AA373-0324-EBD2-C049-94BA7828F9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CBBC05-7F4B-64F8-ACDB-0021DBEB143C}"/>
              </a:ext>
            </a:extLst>
          </p:cNvPr>
          <p:cNvSpPr>
            <a:spLocks noGrp="1"/>
          </p:cNvSpPr>
          <p:nvPr>
            <p:ph type="dt" sz="half" idx="10"/>
          </p:nvPr>
        </p:nvSpPr>
        <p:spPr/>
        <p:txBody>
          <a:bodyPr/>
          <a:lstStyle/>
          <a:p>
            <a:fld id="{DDCA1F6C-589A-4897-B747-260EA958F698}" type="datetimeFigureOut">
              <a:rPr lang="en-US" smtClean="0"/>
              <a:t>4/25/2024</a:t>
            </a:fld>
            <a:endParaRPr lang="en-US"/>
          </a:p>
        </p:txBody>
      </p:sp>
      <p:sp>
        <p:nvSpPr>
          <p:cNvPr id="5" name="Footer Placeholder 4">
            <a:extLst>
              <a:ext uri="{FF2B5EF4-FFF2-40B4-BE49-F238E27FC236}">
                <a16:creationId xmlns:a16="http://schemas.microsoft.com/office/drawing/2014/main" id="{D9461386-6981-D2A6-B291-6AD810A22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6EFB3C-44CB-1364-C71A-73B0CE1F85E7}"/>
              </a:ext>
            </a:extLst>
          </p:cNvPr>
          <p:cNvSpPr>
            <a:spLocks noGrp="1"/>
          </p:cNvSpPr>
          <p:nvPr>
            <p:ph type="sldNum" sz="quarter" idx="12"/>
          </p:nvPr>
        </p:nvSpPr>
        <p:spPr/>
        <p:txBody>
          <a:bodyPr/>
          <a:lstStyle/>
          <a:p>
            <a:fld id="{D99E2D65-4A04-4083-8668-5B2E11F3B4C6}" type="slidenum">
              <a:rPr lang="en-US" smtClean="0"/>
              <a:t>‹#›</a:t>
            </a:fld>
            <a:endParaRPr lang="en-US"/>
          </a:p>
        </p:txBody>
      </p:sp>
    </p:spTree>
    <p:extLst>
      <p:ext uri="{BB962C8B-B14F-4D97-AF65-F5344CB8AC3E}">
        <p14:creationId xmlns:p14="http://schemas.microsoft.com/office/powerpoint/2010/main" val="1395195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C35F-3625-E3B9-3F36-94D27E83D8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F0B1BB-3A69-A5A7-562D-C123E2A550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90A780-38A7-84B3-C458-7CA7E0FF9B3E}"/>
              </a:ext>
            </a:extLst>
          </p:cNvPr>
          <p:cNvSpPr>
            <a:spLocks noGrp="1"/>
          </p:cNvSpPr>
          <p:nvPr>
            <p:ph type="dt" sz="half" idx="10"/>
          </p:nvPr>
        </p:nvSpPr>
        <p:spPr/>
        <p:txBody>
          <a:bodyPr/>
          <a:lstStyle/>
          <a:p>
            <a:fld id="{DDCA1F6C-589A-4897-B747-260EA958F698}" type="datetimeFigureOut">
              <a:rPr lang="en-US" smtClean="0"/>
              <a:t>4/25/2024</a:t>
            </a:fld>
            <a:endParaRPr lang="en-US"/>
          </a:p>
        </p:txBody>
      </p:sp>
      <p:sp>
        <p:nvSpPr>
          <p:cNvPr id="5" name="Footer Placeholder 4">
            <a:extLst>
              <a:ext uri="{FF2B5EF4-FFF2-40B4-BE49-F238E27FC236}">
                <a16:creationId xmlns:a16="http://schemas.microsoft.com/office/drawing/2014/main" id="{2B07339B-DCC7-0DD9-ABFD-0D31D6A13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3AC3B-6BAA-07D2-7F81-980AB06B5F1E}"/>
              </a:ext>
            </a:extLst>
          </p:cNvPr>
          <p:cNvSpPr>
            <a:spLocks noGrp="1"/>
          </p:cNvSpPr>
          <p:nvPr>
            <p:ph type="sldNum" sz="quarter" idx="12"/>
          </p:nvPr>
        </p:nvSpPr>
        <p:spPr/>
        <p:txBody>
          <a:bodyPr/>
          <a:lstStyle/>
          <a:p>
            <a:fld id="{D99E2D65-4A04-4083-8668-5B2E11F3B4C6}" type="slidenum">
              <a:rPr lang="en-US" smtClean="0"/>
              <a:t>‹#›</a:t>
            </a:fld>
            <a:endParaRPr lang="en-US"/>
          </a:p>
        </p:txBody>
      </p:sp>
    </p:spTree>
    <p:extLst>
      <p:ext uri="{BB962C8B-B14F-4D97-AF65-F5344CB8AC3E}">
        <p14:creationId xmlns:p14="http://schemas.microsoft.com/office/powerpoint/2010/main" val="57044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51785-71A7-A456-B82D-EF79B81395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DF6FA1-86F5-9E16-8011-9F5CCB325A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F13534-1AA0-0E92-48D8-512E4712FE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73393D-F288-8E72-6AD3-AECAD93D9994}"/>
              </a:ext>
            </a:extLst>
          </p:cNvPr>
          <p:cNvSpPr>
            <a:spLocks noGrp="1"/>
          </p:cNvSpPr>
          <p:nvPr>
            <p:ph type="dt" sz="half" idx="10"/>
          </p:nvPr>
        </p:nvSpPr>
        <p:spPr/>
        <p:txBody>
          <a:bodyPr/>
          <a:lstStyle/>
          <a:p>
            <a:fld id="{DDCA1F6C-589A-4897-B747-260EA958F698}" type="datetimeFigureOut">
              <a:rPr lang="en-US" smtClean="0"/>
              <a:t>4/25/2024</a:t>
            </a:fld>
            <a:endParaRPr lang="en-US"/>
          </a:p>
        </p:txBody>
      </p:sp>
      <p:sp>
        <p:nvSpPr>
          <p:cNvPr id="6" name="Footer Placeholder 5">
            <a:extLst>
              <a:ext uri="{FF2B5EF4-FFF2-40B4-BE49-F238E27FC236}">
                <a16:creationId xmlns:a16="http://schemas.microsoft.com/office/drawing/2014/main" id="{AD93E405-1E7B-A724-B310-D02CEE10C9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34A19-906A-CDC5-7B51-EE3D0D2281C6}"/>
              </a:ext>
            </a:extLst>
          </p:cNvPr>
          <p:cNvSpPr>
            <a:spLocks noGrp="1"/>
          </p:cNvSpPr>
          <p:nvPr>
            <p:ph type="sldNum" sz="quarter" idx="12"/>
          </p:nvPr>
        </p:nvSpPr>
        <p:spPr/>
        <p:txBody>
          <a:bodyPr/>
          <a:lstStyle/>
          <a:p>
            <a:fld id="{D99E2D65-4A04-4083-8668-5B2E11F3B4C6}" type="slidenum">
              <a:rPr lang="en-US" smtClean="0"/>
              <a:t>‹#›</a:t>
            </a:fld>
            <a:endParaRPr lang="en-US"/>
          </a:p>
        </p:txBody>
      </p:sp>
    </p:spTree>
    <p:extLst>
      <p:ext uri="{BB962C8B-B14F-4D97-AF65-F5344CB8AC3E}">
        <p14:creationId xmlns:p14="http://schemas.microsoft.com/office/powerpoint/2010/main" val="331399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8358-6177-9147-7D52-13ABA9313A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397C9A-D24A-414B-8D17-2E527359E7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012FCC-7B28-C9BA-58CA-8270A0D9C1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887434-510B-2FC5-117F-85AFF16439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252DAC-0239-8FCC-8CEF-8BEBD4E0AF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CD9D7E-EE9D-8243-3A49-0DD3B3E8E27F}"/>
              </a:ext>
            </a:extLst>
          </p:cNvPr>
          <p:cNvSpPr>
            <a:spLocks noGrp="1"/>
          </p:cNvSpPr>
          <p:nvPr>
            <p:ph type="dt" sz="half" idx="10"/>
          </p:nvPr>
        </p:nvSpPr>
        <p:spPr/>
        <p:txBody>
          <a:bodyPr/>
          <a:lstStyle/>
          <a:p>
            <a:fld id="{DDCA1F6C-589A-4897-B747-260EA958F698}" type="datetimeFigureOut">
              <a:rPr lang="en-US" smtClean="0"/>
              <a:t>4/25/2024</a:t>
            </a:fld>
            <a:endParaRPr lang="en-US"/>
          </a:p>
        </p:txBody>
      </p:sp>
      <p:sp>
        <p:nvSpPr>
          <p:cNvPr id="8" name="Footer Placeholder 7">
            <a:extLst>
              <a:ext uri="{FF2B5EF4-FFF2-40B4-BE49-F238E27FC236}">
                <a16:creationId xmlns:a16="http://schemas.microsoft.com/office/drawing/2014/main" id="{28F57818-639B-E43C-9904-5AD2112AE3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D388A2-97A5-CE6F-8AE8-5128B10E7B95}"/>
              </a:ext>
            </a:extLst>
          </p:cNvPr>
          <p:cNvSpPr>
            <a:spLocks noGrp="1"/>
          </p:cNvSpPr>
          <p:nvPr>
            <p:ph type="sldNum" sz="quarter" idx="12"/>
          </p:nvPr>
        </p:nvSpPr>
        <p:spPr/>
        <p:txBody>
          <a:bodyPr/>
          <a:lstStyle/>
          <a:p>
            <a:fld id="{D99E2D65-4A04-4083-8668-5B2E11F3B4C6}" type="slidenum">
              <a:rPr lang="en-US" smtClean="0"/>
              <a:t>‹#›</a:t>
            </a:fld>
            <a:endParaRPr lang="en-US"/>
          </a:p>
        </p:txBody>
      </p:sp>
    </p:spTree>
    <p:extLst>
      <p:ext uri="{BB962C8B-B14F-4D97-AF65-F5344CB8AC3E}">
        <p14:creationId xmlns:p14="http://schemas.microsoft.com/office/powerpoint/2010/main" val="11133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1461-F9B7-BB8E-80CD-554D66C05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00261D-3B0F-4E12-A066-8AA43726EE3B}"/>
              </a:ext>
            </a:extLst>
          </p:cNvPr>
          <p:cNvSpPr>
            <a:spLocks noGrp="1"/>
          </p:cNvSpPr>
          <p:nvPr>
            <p:ph type="dt" sz="half" idx="10"/>
          </p:nvPr>
        </p:nvSpPr>
        <p:spPr/>
        <p:txBody>
          <a:bodyPr/>
          <a:lstStyle/>
          <a:p>
            <a:fld id="{DDCA1F6C-589A-4897-B747-260EA958F698}" type="datetimeFigureOut">
              <a:rPr lang="en-US" smtClean="0"/>
              <a:t>4/25/2024</a:t>
            </a:fld>
            <a:endParaRPr lang="en-US"/>
          </a:p>
        </p:txBody>
      </p:sp>
      <p:sp>
        <p:nvSpPr>
          <p:cNvPr id="4" name="Footer Placeholder 3">
            <a:extLst>
              <a:ext uri="{FF2B5EF4-FFF2-40B4-BE49-F238E27FC236}">
                <a16:creationId xmlns:a16="http://schemas.microsoft.com/office/drawing/2014/main" id="{A9D0CCCC-D728-5EF2-B791-FD77FC5DC9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C0AB91-0126-A3D8-BC1E-89EB157A18E1}"/>
              </a:ext>
            </a:extLst>
          </p:cNvPr>
          <p:cNvSpPr>
            <a:spLocks noGrp="1"/>
          </p:cNvSpPr>
          <p:nvPr>
            <p:ph type="sldNum" sz="quarter" idx="12"/>
          </p:nvPr>
        </p:nvSpPr>
        <p:spPr/>
        <p:txBody>
          <a:bodyPr/>
          <a:lstStyle/>
          <a:p>
            <a:fld id="{D99E2D65-4A04-4083-8668-5B2E11F3B4C6}" type="slidenum">
              <a:rPr lang="en-US" smtClean="0"/>
              <a:t>‹#›</a:t>
            </a:fld>
            <a:endParaRPr lang="en-US"/>
          </a:p>
        </p:txBody>
      </p:sp>
    </p:spTree>
    <p:extLst>
      <p:ext uri="{BB962C8B-B14F-4D97-AF65-F5344CB8AC3E}">
        <p14:creationId xmlns:p14="http://schemas.microsoft.com/office/powerpoint/2010/main" val="3599087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4845CA-899C-A620-7B3A-296C060F9F06}"/>
              </a:ext>
            </a:extLst>
          </p:cNvPr>
          <p:cNvSpPr>
            <a:spLocks noGrp="1"/>
          </p:cNvSpPr>
          <p:nvPr>
            <p:ph type="dt" sz="half" idx="10"/>
          </p:nvPr>
        </p:nvSpPr>
        <p:spPr/>
        <p:txBody>
          <a:bodyPr/>
          <a:lstStyle/>
          <a:p>
            <a:fld id="{DDCA1F6C-589A-4897-B747-260EA958F698}" type="datetimeFigureOut">
              <a:rPr lang="en-US" smtClean="0"/>
              <a:t>4/25/2024</a:t>
            </a:fld>
            <a:endParaRPr lang="en-US"/>
          </a:p>
        </p:txBody>
      </p:sp>
      <p:sp>
        <p:nvSpPr>
          <p:cNvPr id="3" name="Footer Placeholder 2">
            <a:extLst>
              <a:ext uri="{FF2B5EF4-FFF2-40B4-BE49-F238E27FC236}">
                <a16:creationId xmlns:a16="http://schemas.microsoft.com/office/drawing/2014/main" id="{9EB024C4-762E-B258-F86A-974708DD4C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92B2A9-2F44-C7C7-EF79-FF301A4DB933}"/>
              </a:ext>
            </a:extLst>
          </p:cNvPr>
          <p:cNvSpPr>
            <a:spLocks noGrp="1"/>
          </p:cNvSpPr>
          <p:nvPr>
            <p:ph type="sldNum" sz="quarter" idx="12"/>
          </p:nvPr>
        </p:nvSpPr>
        <p:spPr/>
        <p:txBody>
          <a:bodyPr/>
          <a:lstStyle/>
          <a:p>
            <a:fld id="{D99E2D65-4A04-4083-8668-5B2E11F3B4C6}" type="slidenum">
              <a:rPr lang="en-US" smtClean="0"/>
              <a:t>‹#›</a:t>
            </a:fld>
            <a:endParaRPr lang="en-US"/>
          </a:p>
        </p:txBody>
      </p:sp>
    </p:spTree>
    <p:extLst>
      <p:ext uri="{BB962C8B-B14F-4D97-AF65-F5344CB8AC3E}">
        <p14:creationId xmlns:p14="http://schemas.microsoft.com/office/powerpoint/2010/main" val="358796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0991-2EBF-00BB-EF6F-E5E6CFD255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F8EE77-7713-DCE7-38C0-7C00B56A96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C35624-ADB5-A477-36F8-85FCCDE01F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D0663-9788-4321-7501-1541AADAAA52}"/>
              </a:ext>
            </a:extLst>
          </p:cNvPr>
          <p:cNvSpPr>
            <a:spLocks noGrp="1"/>
          </p:cNvSpPr>
          <p:nvPr>
            <p:ph type="dt" sz="half" idx="10"/>
          </p:nvPr>
        </p:nvSpPr>
        <p:spPr/>
        <p:txBody>
          <a:bodyPr/>
          <a:lstStyle/>
          <a:p>
            <a:fld id="{DDCA1F6C-589A-4897-B747-260EA958F698}" type="datetimeFigureOut">
              <a:rPr lang="en-US" smtClean="0"/>
              <a:t>4/25/2024</a:t>
            </a:fld>
            <a:endParaRPr lang="en-US"/>
          </a:p>
        </p:txBody>
      </p:sp>
      <p:sp>
        <p:nvSpPr>
          <p:cNvPr id="6" name="Footer Placeholder 5">
            <a:extLst>
              <a:ext uri="{FF2B5EF4-FFF2-40B4-BE49-F238E27FC236}">
                <a16:creationId xmlns:a16="http://schemas.microsoft.com/office/drawing/2014/main" id="{7EE68438-CB0B-7566-8017-D3835C9F45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513B8D-7D61-7BCA-DAFB-C6A308FFC921}"/>
              </a:ext>
            </a:extLst>
          </p:cNvPr>
          <p:cNvSpPr>
            <a:spLocks noGrp="1"/>
          </p:cNvSpPr>
          <p:nvPr>
            <p:ph type="sldNum" sz="quarter" idx="12"/>
          </p:nvPr>
        </p:nvSpPr>
        <p:spPr/>
        <p:txBody>
          <a:bodyPr/>
          <a:lstStyle/>
          <a:p>
            <a:fld id="{D99E2D65-4A04-4083-8668-5B2E11F3B4C6}" type="slidenum">
              <a:rPr lang="en-US" smtClean="0"/>
              <a:t>‹#›</a:t>
            </a:fld>
            <a:endParaRPr lang="en-US"/>
          </a:p>
        </p:txBody>
      </p:sp>
    </p:spTree>
    <p:extLst>
      <p:ext uri="{BB962C8B-B14F-4D97-AF65-F5344CB8AC3E}">
        <p14:creationId xmlns:p14="http://schemas.microsoft.com/office/powerpoint/2010/main" val="2228752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2A64B-F1EB-909C-D957-D7EA6B237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716343-8A29-ABDC-67F3-3E45227267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36BCF0-973B-98E5-EB5A-B3A1B22DF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A83E9E-FA77-C0AE-CC81-02BFAB07E5ED}"/>
              </a:ext>
            </a:extLst>
          </p:cNvPr>
          <p:cNvSpPr>
            <a:spLocks noGrp="1"/>
          </p:cNvSpPr>
          <p:nvPr>
            <p:ph type="dt" sz="half" idx="10"/>
          </p:nvPr>
        </p:nvSpPr>
        <p:spPr/>
        <p:txBody>
          <a:bodyPr/>
          <a:lstStyle/>
          <a:p>
            <a:fld id="{DDCA1F6C-589A-4897-B747-260EA958F698}" type="datetimeFigureOut">
              <a:rPr lang="en-US" smtClean="0"/>
              <a:t>4/25/2024</a:t>
            </a:fld>
            <a:endParaRPr lang="en-US"/>
          </a:p>
        </p:txBody>
      </p:sp>
      <p:sp>
        <p:nvSpPr>
          <p:cNvPr id="6" name="Footer Placeholder 5">
            <a:extLst>
              <a:ext uri="{FF2B5EF4-FFF2-40B4-BE49-F238E27FC236}">
                <a16:creationId xmlns:a16="http://schemas.microsoft.com/office/drawing/2014/main" id="{F85461C5-0D8D-308B-D3F1-0BB92461A3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298D2A-C6BA-585B-FECF-9F2425A73E31}"/>
              </a:ext>
            </a:extLst>
          </p:cNvPr>
          <p:cNvSpPr>
            <a:spLocks noGrp="1"/>
          </p:cNvSpPr>
          <p:nvPr>
            <p:ph type="sldNum" sz="quarter" idx="12"/>
          </p:nvPr>
        </p:nvSpPr>
        <p:spPr/>
        <p:txBody>
          <a:bodyPr/>
          <a:lstStyle/>
          <a:p>
            <a:fld id="{D99E2D65-4A04-4083-8668-5B2E11F3B4C6}" type="slidenum">
              <a:rPr lang="en-US" smtClean="0"/>
              <a:t>‹#›</a:t>
            </a:fld>
            <a:endParaRPr lang="en-US"/>
          </a:p>
        </p:txBody>
      </p:sp>
    </p:spTree>
    <p:extLst>
      <p:ext uri="{BB962C8B-B14F-4D97-AF65-F5344CB8AC3E}">
        <p14:creationId xmlns:p14="http://schemas.microsoft.com/office/powerpoint/2010/main" val="196351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9C13A7-3863-A4D7-3BA2-270360B6B2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5C20A2-F7BC-DEE5-363D-677B372B5E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13784-3432-00B1-85D7-02F435877E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DCA1F6C-589A-4897-B747-260EA958F698}" type="datetimeFigureOut">
              <a:rPr lang="en-US" smtClean="0"/>
              <a:t>4/25/2024</a:t>
            </a:fld>
            <a:endParaRPr lang="en-US"/>
          </a:p>
        </p:txBody>
      </p:sp>
      <p:sp>
        <p:nvSpPr>
          <p:cNvPr id="5" name="Footer Placeholder 4">
            <a:extLst>
              <a:ext uri="{FF2B5EF4-FFF2-40B4-BE49-F238E27FC236}">
                <a16:creationId xmlns:a16="http://schemas.microsoft.com/office/drawing/2014/main" id="{3CA27059-1BB9-701B-8C0A-3C95F23AE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B453439-3EE4-9BA7-CCBE-D6CA20A479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9E2D65-4A04-4083-8668-5B2E11F3B4C6}" type="slidenum">
              <a:rPr lang="en-US" smtClean="0"/>
              <a:t>‹#›</a:t>
            </a:fld>
            <a:endParaRPr lang="en-US"/>
          </a:p>
        </p:txBody>
      </p:sp>
    </p:spTree>
    <p:extLst>
      <p:ext uri="{BB962C8B-B14F-4D97-AF65-F5344CB8AC3E}">
        <p14:creationId xmlns:p14="http://schemas.microsoft.com/office/powerpoint/2010/main" val="2438949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7F7EEBC-5CA1-978E-B5BA-B8E45C9827E5}"/>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Distinguishing Between Renewable and Non-Renewable Energy Resources</a:t>
            </a:r>
          </a:p>
        </p:txBody>
      </p:sp>
      <p:sp>
        <p:nvSpPr>
          <p:cNvPr id="3" name="Subtitle 2">
            <a:extLst>
              <a:ext uri="{FF2B5EF4-FFF2-40B4-BE49-F238E27FC236}">
                <a16:creationId xmlns:a16="http://schemas.microsoft.com/office/drawing/2014/main" id="{3E65A085-3C01-C2EB-B923-67EE4CDF3041}"/>
              </a:ext>
            </a:extLst>
          </p:cNvPr>
          <p:cNvSpPr>
            <a:spLocks noGrp="1"/>
          </p:cNvSpPr>
          <p:nvPr>
            <p:ph type="subTitle" idx="1"/>
          </p:nvPr>
        </p:nvSpPr>
        <p:spPr>
          <a:xfrm>
            <a:off x="1350682" y="4870824"/>
            <a:ext cx="10005951" cy="1458258"/>
          </a:xfrm>
        </p:spPr>
        <p:txBody>
          <a:bodyPr anchor="ctr">
            <a:normAutofit/>
          </a:bodyPr>
          <a:lstStyle/>
          <a:p>
            <a:pPr algn="l"/>
            <a:r>
              <a:rPr lang="en-US"/>
              <a:t>Understanding Vancouver's Energy Landscape</a:t>
            </a:r>
          </a:p>
        </p:txBody>
      </p:sp>
    </p:spTree>
    <p:extLst>
      <p:ext uri="{BB962C8B-B14F-4D97-AF65-F5344CB8AC3E}">
        <p14:creationId xmlns:p14="http://schemas.microsoft.com/office/powerpoint/2010/main" val="187161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995561-2640-E1E5-F927-86495D1E741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CONTENT</a:t>
            </a:r>
          </a:p>
        </p:txBody>
      </p:sp>
      <p:sp>
        <p:nvSpPr>
          <p:cNvPr id="3" name="Content Placeholder 2">
            <a:extLst>
              <a:ext uri="{FF2B5EF4-FFF2-40B4-BE49-F238E27FC236}">
                <a16:creationId xmlns:a16="http://schemas.microsoft.com/office/drawing/2014/main" id="{279E600D-E979-575C-5B2D-32E1FFD48AA4}"/>
              </a:ext>
            </a:extLst>
          </p:cNvPr>
          <p:cNvSpPr>
            <a:spLocks noGrp="1"/>
          </p:cNvSpPr>
          <p:nvPr>
            <p:ph idx="1"/>
          </p:nvPr>
        </p:nvSpPr>
        <p:spPr>
          <a:xfrm>
            <a:off x="1371599" y="2318197"/>
            <a:ext cx="9724031" cy="3683358"/>
          </a:xfrm>
        </p:spPr>
        <p:txBody>
          <a:bodyPr anchor="ctr">
            <a:normAutofit/>
          </a:bodyPr>
          <a:lstStyle/>
          <a:p>
            <a:pPr marL="514350" indent="-514350">
              <a:buFont typeface="+mj-lt"/>
              <a:buAutoNum type="arabicPeriod"/>
            </a:pPr>
            <a:r>
              <a:rPr lang="en-US" sz="2000"/>
              <a:t>Distinguishing Between Renewable and Non-Renewable Energy Resources</a:t>
            </a:r>
          </a:p>
          <a:p>
            <a:pPr marL="514350" indent="-514350">
              <a:buFont typeface="+mj-lt"/>
              <a:buAutoNum type="arabicPeriod"/>
            </a:pPr>
            <a:r>
              <a:rPr lang="en-US" sz="2000"/>
              <a:t>Energy Sources in Vancouver</a:t>
            </a:r>
          </a:p>
          <a:p>
            <a:pPr marL="514350" indent="-514350">
              <a:buFont typeface="+mj-lt"/>
              <a:buAutoNum type="arabicPeriod"/>
            </a:pPr>
            <a:r>
              <a:rPr lang="en-US" sz="2000"/>
              <a:t>Transition to Renewable Energy</a:t>
            </a:r>
          </a:p>
          <a:p>
            <a:pPr marL="514350" indent="-514350">
              <a:buFont typeface="+mj-lt"/>
              <a:buAutoNum type="arabicPeriod"/>
            </a:pPr>
            <a:r>
              <a:rPr lang="en-US" sz="2000"/>
              <a:t>Local Strategies for Sustainable Energy</a:t>
            </a:r>
          </a:p>
          <a:p>
            <a:pPr marL="514350" indent="-514350">
              <a:buFont typeface="+mj-lt"/>
              <a:buAutoNum type="arabicPeriod"/>
            </a:pPr>
            <a:r>
              <a:rPr lang="en-US" sz="2000"/>
              <a:t>Acknowledgments</a:t>
            </a:r>
          </a:p>
        </p:txBody>
      </p:sp>
    </p:spTree>
    <p:extLst>
      <p:ext uri="{BB962C8B-B14F-4D97-AF65-F5344CB8AC3E}">
        <p14:creationId xmlns:p14="http://schemas.microsoft.com/office/powerpoint/2010/main" val="818407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5" name="Rectangle 14">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BC7065C-B004-6F6A-59AB-9A834A16825D}"/>
              </a:ext>
            </a:extLst>
          </p:cNvPr>
          <p:cNvSpPr>
            <a:spLocks noGrp="1"/>
          </p:cNvSpPr>
          <p:nvPr>
            <p:ph type="title"/>
          </p:nvPr>
        </p:nvSpPr>
        <p:spPr>
          <a:xfrm>
            <a:off x="1371598" y="319314"/>
            <a:ext cx="9477377" cy="1030515"/>
          </a:xfrm>
        </p:spPr>
        <p:txBody>
          <a:bodyPr anchor="ctr">
            <a:normAutofit/>
          </a:bodyPr>
          <a:lstStyle/>
          <a:p>
            <a:r>
              <a:rPr lang="en-US" sz="3400">
                <a:solidFill>
                  <a:srgbClr val="FFFFFF"/>
                </a:solidFill>
              </a:rPr>
              <a:t>Distinguishing Between Renewable and Non-Renewable Energy Resources</a:t>
            </a:r>
          </a:p>
        </p:txBody>
      </p:sp>
      <p:pic>
        <p:nvPicPr>
          <p:cNvPr id="7" name="Picture 6" descr="A poster of a renewable energy&#10;&#10;Description automatically generated">
            <a:extLst>
              <a:ext uri="{FF2B5EF4-FFF2-40B4-BE49-F238E27FC236}">
                <a16:creationId xmlns:a16="http://schemas.microsoft.com/office/drawing/2014/main" id="{70216BB3-C9CD-798F-2706-38EEBDA4A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9484" y="2050595"/>
            <a:ext cx="2617365" cy="2617365"/>
          </a:xfrm>
          <a:prstGeom prst="rect">
            <a:avLst/>
          </a:prstGeom>
        </p:spPr>
      </p:pic>
      <p:pic>
        <p:nvPicPr>
          <p:cNvPr id="5" name="Picture 4" descr="A city with windmills and wind turbines&#10;&#10;Description automatically generated">
            <a:extLst>
              <a:ext uri="{FF2B5EF4-FFF2-40B4-BE49-F238E27FC236}">
                <a16:creationId xmlns:a16="http://schemas.microsoft.com/office/drawing/2014/main" id="{87C0CDBB-70B7-AE3E-6154-6475F8473F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671" y="2074130"/>
            <a:ext cx="2617365" cy="2617365"/>
          </a:xfrm>
          <a:prstGeom prst="rect">
            <a:avLst/>
          </a:prstGeom>
        </p:spPr>
      </p:pic>
      <p:sp>
        <p:nvSpPr>
          <p:cNvPr id="3" name="Content Placeholder 2">
            <a:extLst>
              <a:ext uri="{FF2B5EF4-FFF2-40B4-BE49-F238E27FC236}">
                <a16:creationId xmlns:a16="http://schemas.microsoft.com/office/drawing/2014/main" id="{7B04C7FD-53A8-15E6-B772-625A608A3857}"/>
              </a:ext>
            </a:extLst>
          </p:cNvPr>
          <p:cNvSpPr>
            <a:spLocks noGrp="1"/>
          </p:cNvSpPr>
          <p:nvPr>
            <p:ph idx="1"/>
          </p:nvPr>
        </p:nvSpPr>
        <p:spPr>
          <a:xfrm>
            <a:off x="1371598" y="5070346"/>
            <a:ext cx="9496427" cy="1385266"/>
          </a:xfrm>
        </p:spPr>
        <p:txBody>
          <a:bodyPr>
            <a:normAutofit/>
          </a:bodyPr>
          <a:lstStyle/>
          <a:p>
            <a:pPr marL="514350" indent="-514350">
              <a:buFont typeface="+mj-lt"/>
              <a:buAutoNum type="arabicPeriod"/>
            </a:pPr>
            <a:r>
              <a:rPr lang="en-US" sz="1100"/>
              <a:t>Renewable Energy</a:t>
            </a:r>
          </a:p>
          <a:p>
            <a:pPr marL="457200" lvl="1" indent="0">
              <a:buNone/>
            </a:pPr>
            <a:r>
              <a:rPr lang="en-US" sz="1100"/>
              <a:t>Renewable energy sources are those that can be naturally replenished, such as solar, wind, hydro, and geothermal energy. These sources are abundant and environmentally friendly.</a:t>
            </a:r>
          </a:p>
          <a:p>
            <a:pPr marL="514350" indent="-514350">
              <a:buFont typeface="+mj-lt"/>
              <a:buAutoNum type="arabicPeriod"/>
            </a:pPr>
            <a:r>
              <a:rPr lang="en-US" sz="1100"/>
              <a:t>Non-Renewable Energy</a:t>
            </a:r>
          </a:p>
          <a:p>
            <a:pPr marL="457200" lvl="1" indent="0">
              <a:buNone/>
            </a:pPr>
            <a:r>
              <a:rPr lang="en-US" sz="1100"/>
              <a:t>Non-renewable energy sources include fossil fuels like coal, oil, and natural gas. These resources are finite and contribute to air pollution and climate change.</a:t>
            </a:r>
          </a:p>
        </p:txBody>
      </p:sp>
    </p:spTree>
    <p:extLst>
      <p:ext uri="{BB962C8B-B14F-4D97-AF65-F5344CB8AC3E}">
        <p14:creationId xmlns:p14="http://schemas.microsoft.com/office/powerpoint/2010/main" val="2810813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5" name="Rectangle 14">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F3C21A3-8FBA-F1C4-20D3-21AB0A6C2B1F}"/>
              </a:ext>
            </a:extLst>
          </p:cNvPr>
          <p:cNvSpPr>
            <a:spLocks noGrp="1"/>
          </p:cNvSpPr>
          <p:nvPr>
            <p:ph type="title"/>
          </p:nvPr>
        </p:nvSpPr>
        <p:spPr>
          <a:xfrm>
            <a:off x="1371598" y="319314"/>
            <a:ext cx="9477377" cy="1030515"/>
          </a:xfrm>
        </p:spPr>
        <p:txBody>
          <a:bodyPr anchor="ctr">
            <a:normAutofit/>
          </a:bodyPr>
          <a:lstStyle/>
          <a:p>
            <a:r>
              <a:rPr lang="en-US" sz="4000">
                <a:solidFill>
                  <a:srgbClr val="FFFFFF"/>
                </a:solidFill>
              </a:rPr>
              <a:t>Energy Sources in Vancouver</a:t>
            </a:r>
          </a:p>
        </p:txBody>
      </p:sp>
      <p:pic>
        <p:nvPicPr>
          <p:cNvPr id="5" name="Picture 4" descr="A water flowing through a dam&#10;&#10;Description automatically generated">
            <a:extLst>
              <a:ext uri="{FF2B5EF4-FFF2-40B4-BE49-F238E27FC236}">
                <a16:creationId xmlns:a16="http://schemas.microsoft.com/office/drawing/2014/main" id="{D41413A7-847A-54DC-B5CE-33B068CFE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9484" y="2050595"/>
            <a:ext cx="2617365" cy="2617365"/>
          </a:xfrm>
          <a:prstGeom prst="rect">
            <a:avLst/>
          </a:prstGeom>
        </p:spPr>
      </p:pic>
      <p:pic>
        <p:nvPicPr>
          <p:cNvPr id="7" name="Picture 6" descr="A train tracks through a green field&#10;&#10;Description automatically generated">
            <a:extLst>
              <a:ext uri="{FF2B5EF4-FFF2-40B4-BE49-F238E27FC236}">
                <a16:creationId xmlns:a16="http://schemas.microsoft.com/office/drawing/2014/main" id="{33C18966-6165-84AB-3A78-F87FF9E7F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671" y="2074130"/>
            <a:ext cx="2617365" cy="2617365"/>
          </a:xfrm>
          <a:prstGeom prst="rect">
            <a:avLst/>
          </a:prstGeom>
        </p:spPr>
      </p:pic>
      <p:sp>
        <p:nvSpPr>
          <p:cNvPr id="3" name="Content Placeholder 2">
            <a:extLst>
              <a:ext uri="{FF2B5EF4-FFF2-40B4-BE49-F238E27FC236}">
                <a16:creationId xmlns:a16="http://schemas.microsoft.com/office/drawing/2014/main" id="{F92300E7-15B8-9CDA-FF06-82E2CDC9D0D2}"/>
              </a:ext>
            </a:extLst>
          </p:cNvPr>
          <p:cNvSpPr>
            <a:spLocks noGrp="1"/>
          </p:cNvSpPr>
          <p:nvPr>
            <p:ph idx="1"/>
          </p:nvPr>
        </p:nvSpPr>
        <p:spPr>
          <a:xfrm>
            <a:off x="1371598" y="5070346"/>
            <a:ext cx="9496427" cy="1385266"/>
          </a:xfrm>
        </p:spPr>
        <p:txBody>
          <a:bodyPr>
            <a:normAutofit/>
          </a:bodyPr>
          <a:lstStyle/>
          <a:p>
            <a:pPr marL="514350" indent="-514350">
              <a:buFont typeface="+mj-lt"/>
              <a:buAutoNum type="arabicPeriod"/>
            </a:pPr>
            <a:r>
              <a:rPr lang="en-US" sz="1100"/>
              <a:t>Hydroelectric Power</a:t>
            </a:r>
          </a:p>
          <a:p>
            <a:pPr marL="457200" lvl="1" indent="0">
              <a:buNone/>
            </a:pPr>
            <a:r>
              <a:rPr lang="en-US" sz="1100"/>
              <a:t>Vancouver relies heavily on hydroelectric power, generated primarily from dams on nearby rivers. This clean energy source accounts for a significant portion of the city's electricity needs.</a:t>
            </a:r>
          </a:p>
          <a:p>
            <a:pPr marL="514350" indent="-514350">
              <a:buFont typeface="+mj-lt"/>
              <a:buAutoNum type="arabicPeriod"/>
            </a:pPr>
            <a:r>
              <a:rPr lang="en-US" sz="1100"/>
              <a:t>Natural Gas</a:t>
            </a:r>
          </a:p>
          <a:p>
            <a:pPr marL="457200" lvl="1" indent="0">
              <a:buNone/>
            </a:pPr>
            <a:r>
              <a:rPr lang="en-US" sz="1100"/>
              <a:t>While Vancouver has made strides in renewable energy, natural gas still plays a role in heating homes and powering industries. Efforts are underway to transition away from this non-renewable resource.</a:t>
            </a:r>
          </a:p>
        </p:txBody>
      </p:sp>
    </p:spTree>
    <p:extLst>
      <p:ext uri="{BB962C8B-B14F-4D97-AF65-F5344CB8AC3E}">
        <p14:creationId xmlns:p14="http://schemas.microsoft.com/office/powerpoint/2010/main" val="108654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5" name="Rectangle 14">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7608325-AA74-520F-570E-4869E170CB24}"/>
              </a:ext>
            </a:extLst>
          </p:cNvPr>
          <p:cNvSpPr>
            <a:spLocks noGrp="1"/>
          </p:cNvSpPr>
          <p:nvPr>
            <p:ph type="title"/>
          </p:nvPr>
        </p:nvSpPr>
        <p:spPr>
          <a:xfrm>
            <a:off x="1371598" y="319314"/>
            <a:ext cx="9477377" cy="1030515"/>
          </a:xfrm>
        </p:spPr>
        <p:txBody>
          <a:bodyPr anchor="ctr">
            <a:normAutofit/>
          </a:bodyPr>
          <a:lstStyle/>
          <a:p>
            <a:r>
              <a:rPr lang="en-US" sz="4000">
                <a:solidFill>
                  <a:srgbClr val="FFFFFF"/>
                </a:solidFill>
              </a:rPr>
              <a:t>Transition to Renewable Energy</a:t>
            </a:r>
          </a:p>
        </p:txBody>
      </p:sp>
      <p:pic>
        <p:nvPicPr>
          <p:cNvPr id="5" name="Picture 4" descr="A city with many tall buildings&#10;&#10;Description automatically generated">
            <a:extLst>
              <a:ext uri="{FF2B5EF4-FFF2-40B4-BE49-F238E27FC236}">
                <a16:creationId xmlns:a16="http://schemas.microsoft.com/office/drawing/2014/main" id="{0B8AF14E-5FED-AD6C-049A-847502E5A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9484" y="2050595"/>
            <a:ext cx="2617365" cy="2617365"/>
          </a:xfrm>
          <a:prstGeom prst="rect">
            <a:avLst/>
          </a:prstGeom>
        </p:spPr>
      </p:pic>
      <p:pic>
        <p:nvPicPr>
          <p:cNvPr id="7" name="Picture 6" descr="A windmills in a field&#10;&#10;Description automatically generated">
            <a:extLst>
              <a:ext uri="{FF2B5EF4-FFF2-40B4-BE49-F238E27FC236}">
                <a16:creationId xmlns:a16="http://schemas.microsoft.com/office/drawing/2014/main" id="{EA97B374-850D-0ECB-CC6B-E85D86DDF4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671" y="2074130"/>
            <a:ext cx="2617365" cy="2617365"/>
          </a:xfrm>
          <a:prstGeom prst="rect">
            <a:avLst/>
          </a:prstGeom>
        </p:spPr>
      </p:pic>
      <p:sp>
        <p:nvSpPr>
          <p:cNvPr id="3" name="Content Placeholder 2">
            <a:extLst>
              <a:ext uri="{FF2B5EF4-FFF2-40B4-BE49-F238E27FC236}">
                <a16:creationId xmlns:a16="http://schemas.microsoft.com/office/drawing/2014/main" id="{C5F41358-D733-9525-F711-E45C4DAA9FDD}"/>
              </a:ext>
            </a:extLst>
          </p:cNvPr>
          <p:cNvSpPr>
            <a:spLocks noGrp="1"/>
          </p:cNvSpPr>
          <p:nvPr>
            <p:ph idx="1"/>
          </p:nvPr>
        </p:nvSpPr>
        <p:spPr>
          <a:xfrm>
            <a:off x="1371598" y="5070346"/>
            <a:ext cx="9496427" cy="1385266"/>
          </a:xfrm>
        </p:spPr>
        <p:txBody>
          <a:bodyPr>
            <a:normAutofit/>
          </a:bodyPr>
          <a:lstStyle/>
          <a:p>
            <a:pPr marL="514350" indent="-514350">
              <a:buFont typeface="+mj-lt"/>
              <a:buAutoNum type="arabicPeriod"/>
            </a:pPr>
            <a:r>
              <a:rPr lang="en-US" sz="1100"/>
              <a:t>Solar Energy</a:t>
            </a:r>
          </a:p>
          <a:p>
            <a:pPr marL="457200" lvl="1" indent="0">
              <a:buNone/>
            </a:pPr>
            <a:r>
              <a:rPr lang="en-US" sz="1100"/>
              <a:t>The adoption of solar energy systems is increasing in Vancouver, particularly for residential and commercial properties. Solar panels harness sunlight to generate electricity, reducing reliance on fossil fuels.</a:t>
            </a:r>
          </a:p>
          <a:p>
            <a:pPr marL="514350" indent="-514350">
              <a:buFont typeface="+mj-lt"/>
              <a:buAutoNum type="arabicPeriod"/>
            </a:pPr>
            <a:r>
              <a:rPr lang="en-US" sz="1100"/>
              <a:t>Wind Energy</a:t>
            </a:r>
          </a:p>
          <a:p>
            <a:pPr marL="457200" lvl="1" indent="0">
              <a:buNone/>
            </a:pPr>
            <a:r>
              <a:rPr lang="en-US" sz="1100"/>
              <a:t>Vancouver's coastal location makes it well-suited for wind energy generation. Wind turbines installed in strategic locations harness the power of the wind to produce clean electricity for the city.</a:t>
            </a:r>
          </a:p>
        </p:txBody>
      </p:sp>
    </p:spTree>
    <p:extLst>
      <p:ext uri="{BB962C8B-B14F-4D97-AF65-F5344CB8AC3E}">
        <p14:creationId xmlns:p14="http://schemas.microsoft.com/office/powerpoint/2010/main" val="2822301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17" name="Rectangle 16">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D7CE5D0-2B52-43CE-630E-CA48A0636D53}"/>
              </a:ext>
            </a:extLst>
          </p:cNvPr>
          <p:cNvSpPr>
            <a:spLocks noGrp="1"/>
          </p:cNvSpPr>
          <p:nvPr>
            <p:ph type="title"/>
          </p:nvPr>
        </p:nvSpPr>
        <p:spPr>
          <a:xfrm>
            <a:off x="1371600" y="407695"/>
            <a:ext cx="9724030" cy="834251"/>
          </a:xfrm>
        </p:spPr>
        <p:txBody>
          <a:bodyPr anchor="ctr">
            <a:normAutofit/>
          </a:bodyPr>
          <a:lstStyle/>
          <a:p>
            <a:r>
              <a:rPr lang="en-US" sz="4000">
                <a:solidFill>
                  <a:srgbClr val="FFFFFF"/>
                </a:solidFill>
              </a:rPr>
              <a:t>Local Strategies for Sustainable Energy</a:t>
            </a:r>
          </a:p>
        </p:txBody>
      </p:sp>
      <p:pic>
        <p:nvPicPr>
          <p:cNvPr id="7" name="Picture 6" descr="A group of people on a roof&#10;&#10;Description automatically generated">
            <a:extLst>
              <a:ext uri="{FF2B5EF4-FFF2-40B4-BE49-F238E27FC236}">
                <a16:creationId xmlns:a16="http://schemas.microsoft.com/office/drawing/2014/main" id="{53209573-0554-92DE-4146-E1B74D09C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701" y="2200459"/>
            <a:ext cx="2133001" cy="2133001"/>
          </a:xfrm>
          <a:prstGeom prst="rect">
            <a:avLst/>
          </a:prstGeom>
        </p:spPr>
      </p:pic>
      <p:pic>
        <p:nvPicPr>
          <p:cNvPr id="5" name="Picture 4" descr="A diagram of a solar panel and wind turbines&#10;&#10;Description automatically generated with medium confidence">
            <a:extLst>
              <a:ext uri="{FF2B5EF4-FFF2-40B4-BE49-F238E27FC236}">
                <a16:creationId xmlns:a16="http://schemas.microsoft.com/office/drawing/2014/main" id="{7C1FFA2C-11E5-7CCB-D18F-62DB239BF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297" y="2200459"/>
            <a:ext cx="2133001" cy="2133001"/>
          </a:xfrm>
          <a:prstGeom prst="rect">
            <a:avLst/>
          </a:prstGeom>
        </p:spPr>
      </p:pic>
      <p:pic>
        <p:nvPicPr>
          <p:cNvPr id="9" name="Picture 8" descr="A solar panels and wind turbines&#10;&#10;Description automatically generated">
            <a:extLst>
              <a:ext uri="{FF2B5EF4-FFF2-40B4-BE49-F238E27FC236}">
                <a16:creationId xmlns:a16="http://schemas.microsoft.com/office/drawing/2014/main" id="{5EB2505B-4877-15EE-D435-D1433CBE87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3295" y="2200459"/>
            <a:ext cx="2133001" cy="2133001"/>
          </a:xfrm>
          <a:prstGeom prst="rect">
            <a:avLst/>
          </a:prstGeom>
        </p:spPr>
      </p:pic>
      <p:sp>
        <p:nvSpPr>
          <p:cNvPr id="3" name="Content Placeholder 2">
            <a:extLst>
              <a:ext uri="{FF2B5EF4-FFF2-40B4-BE49-F238E27FC236}">
                <a16:creationId xmlns:a16="http://schemas.microsoft.com/office/drawing/2014/main" id="{8A02F597-9E3D-1BE4-76AE-3B94CA310D3C}"/>
              </a:ext>
            </a:extLst>
          </p:cNvPr>
          <p:cNvSpPr>
            <a:spLocks noGrp="1"/>
          </p:cNvSpPr>
          <p:nvPr>
            <p:ph idx="1"/>
          </p:nvPr>
        </p:nvSpPr>
        <p:spPr>
          <a:xfrm>
            <a:off x="1371601" y="4786744"/>
            <a:ext cx="9448800" cy="1442631"/>
          </a:xfrm>
        </p:spPr>
        <p:txBody>
          <a:bodyPr>
            <a:normAutofit/>
          </a:bodyPr>
          <a:lstStyle/>
          <a:p>
            <a:pPr marL="514350" indent="-514350">
              <a:buFont typeface="+mj-lt"/>
              <a:buAutoNum type="arabicPeriod"/>
            </a:pPr>
            <a:r>
              <a:rPr lang="en-US" sz="700"/>
              <a:t>Decreasing Energy Use</a:t>
            </a:r>
          </a:p>
          <a:p>
            <a:pPr marL="457200" lvl="1" indent="0">
              <a:buNone/>
            </a:pPr>
            <a:r>
              <a:rPr lang="en-US" sz="700"/>
              <a:t>Initiatives promoting energy efficiency in buildings and transportation aim to reduce overall energy consumption in Vancouver. This includes retrofitting buildings with energy-efficient technologies and promoting public transit.</a:t>
            </a:r>
          </a:p>
          <a:p>
            <a:pPr marL="514350" indent="-514350">
              <a:buFont typeface="+mj-lt"/>
              <a:buAutoNum type="arabicPeriod"/>
            </a:pPr>
            <a:r>
              <a:rPr lang="en-US" sz="700"/>
              <a:t>Increasing Renewable Energy Use</a:t>
            </a:r>
          </a:p>
          <a:p>
            <a:pPr marL="457200" lvl="1" indent="0">
              <a:buNone/>
            </a:pPr>
            <a:r>
              <a:rPr lang="en-US" sz="700"/>
              <a:t>Incentives and policies support the adoption of renewable energy technologies, such as rooftop solar panels and community solar projects. These efforts contribute to a more sustainable energy future for Vancouver.</a:t>
            </a:r>
          </a:p>
          <a:p>
            <a:pPr marL="514350" indent="-514350">
              <a:buFont typeface="+mj-lt"/>
              <a:buAutoNum type="arabicPeriod"/>
            </a:pPr>
            <a:r>
              <a:rPr lang="en-US" sz="700"/>
              <a:t>Increasing Renewable Energy Supply</a:t>
            </a:r>
          </a:p>
          <a:p>
            <a:pPr marL="457200" lvl="1" indent="0">
              <a:buNone/>
            </a:pPr>
            <a:r>
              <a:rPr lang="en-US" sz="700"/>
              <a:t>Investments in renewable energy infrastructure, such as expanding hydroelectric capacity and exploring tidal energy options, aim to increase the supply of clean energy in Vancouver and reduce dependence on fossil fuels.</a:t>
            </a:r>
          </a:p>
        </p:txBody>
      </p:sp>
    </p:spTree>
    <p:extLst>
      <p:ext uri="{BB962C8B-B14F-4D97-AF65-F5344CB8AC3E}">
        <p14:creationId xmlns:p14="http://schemas.microsoft.com/office/powerpoint/2010/main" val="249264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787EA-6C3F-680A-C256-B85C272A68E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Acknowledgments</a:t>
            </a:r>
          </a:p>
        </p:txBody>
      </p:sp>
      <p:sp>
        <p:nvSpPr>
          <p:cNvPr id="3" name="Content Placeholder 2">
            <a:extLst>
              <a:ext uri="{FF2B5EF4-FFF2-40B4-BE49-F238E27FC236}">
                <a16:creationId xmlns:a16="http://schemas.microsoft.com/office/drawing/2014/main" id="{310AA9EA-371F-6E73-7190-B8A31F2AA8E6}"/>
              </a:ext>
            </a:extLst>
          </p:cNvPr>
          <p:cNvSpPr>
            <a:spLocks noGrp="1"/>
          </p:cNvSpPr>
          <p:nvPr>
            <p:ph idx="1"/>
          </p:nvPr>
        </p:nvSpPr>
        <p:spPr>
          <a:xfrm>
            <a:off x="1371599" y="2318197"/>
            <a:ext cx="9724031" cy="3683358"/>
          </a:xfrm>
        </p:spPr>
        <p:txBody>
          <a:bodyPr anchor="ctr">
            <a:normAutofit/>
          </a:bodyPr>
          <a:lstStyle/>
          <a:p>
            <a:endParaRPr lang="en-US" sz="2000"/>
          </a:p>
        </p:txBody>
      </p:sp>
    </p:spTree>
    <p:extLst>
      <p:ext uri="{BB962C8B-B14F-4D97-AF65-F5344CB8AC3E}">
        <p14:creationId xmlns:p14="http://schemas.microsoft.com/office/powerpoint/2010/main" val="3734878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TotalTime>
  <Words>358</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Distinguishing Between Renewable and Non-Renewable Energy Resources</vt:lpstr>
      <vt:lpstr>CONTENT</vt:lpstr>
      <vt:lpstr>Distinguishing Between Renewable and Non-Renewable Energy Resources</vt:lpstr>
      <vt:lpstr>Energy Sources in Vancouver</vt:lpstr>
      <vt:lpstr>Transition to Renewable Energy</vt:lpstr>
      <vt:lpstr>Local Strategies for Sustainable Energy</vt:lpstr>
      <vt:lpstr>Acknowledgments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Distinguishing Between Renewable and Non-Renewable Energy Resources</dc:title>
  <dc:creator>Aiden Black</dc:creator>
  <cp:lastModifiedBy>Aiden Black</cp:lastModifiedBy>
  <cp:revision>55</cp:revision>
  <dcterms:created xsi:type="dcterms:W3CDTF">2024-04-23T17:17:16Z</dcterms:created>
  <dcterms:modified xsi:type="dcterms:W3CDTF">2024-04-25T11:39:50Z</dcterms:modified>
</cp:coreProperties>
</file>