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&amp; Subtit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Title Text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0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3 Up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Image"/>
          <p:cNvSpPr/>
          <p:nvPr>
            <p:ph type="pic" sz="half" idx="13"/>
          </p:nvPr>
        </p:nvSpPr>
        <p:spPr>
          <a:xfrm>
            <a:off x="5463161" y="-90805"/>
            <a:ext cx="8585201" cy="504380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Image"/>
          <p:cNvSpPr/>
          <p:nvPr>
            <p:ph type="pic" sz="half" idx="14"/>
          </p:nvPr>
        </p:nvSpPr>
        <p:spPr>
          <a:xfrm>
            <a:off x="5918717" y="4660900"/>
            <a:ext cx="7669766" cy="5219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3" name="Image"/>
          <p:cNvSpPr/>
          <p:nvPr>
            <p:ph type="pic" idx="15"/>
          </p:nvPr>
        </p:nvSpPr>
        <p:spPr>
          <a:xfrm>
            <a:off x="-1016000" y="-12700"/>
            <a:ext cx="8860898" cy="9779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allout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22" name="Type a quote here."/>
          <p:cNvSpPr txBox="1"/>
          <p:nvPr>
            <p:ph type="body" sz="quarter" idx="13"/>
          </p:nvPr>
        </p:nvSpPr>
        <p:spPr>
          <a:xfrm>
            <a:off x="889000" y="2908300"/>
            <a:ext cx="11226800" cy="129794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23" name="Johnny Appleseed"/>
          <p:cNvSpPr txBox="1"/>
          <p:nvPr>
            <p:ph type="body" sz="quarter" idx="14"/>
          </p:nvPr>
        </p:nvSpPr>
        <p:spPr>
          <a:xfrm>
            <a:off x="406400" y="7789333"/>
            <a:ext cx="12192000" cy="8636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24" name="Text"/>
          <p:cNvSpPr txBox="1"/>
          <p:nvPr>
            <p:ph type="body" sz="quarter" idx="15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 Al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ype a quote here."/>
          <p:cNvSpPr txBox="1"/>
          <p:nvPr>
            <p:ph type="body" sz="quarter" idx="13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33" name="Image"/>
          <p:cNvSpPr/>
          <p:nvPr>
            <p:ph type="pic" idx="14"/>
          </p:nvPr>
        </p:nvSpPr>
        <p:spPr>
          <a:xfrm>
            <a:off x="-1016000" y="-12700"/>
            <a:ext cx="8860898" cy="9779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4" name="Johnny Appleseed"/>
          <p:cNvSpPr txBox="1"/>
          <p:nvPr>
            <p:ph type="body" sz="quarter" idx="15"/>
          </p:nvPr>
        </p:nvSpPr>
        <p:spPr>
          <a:xfrm>
            <a:off x="5892800" y="7789333"/>
            <a:ext cx="6705600" cy="86360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Image"/>
          <p:cNvSpPr/>
          <p:nvPr>
            <p:ph type="pic" idx="13"/>
          </p:nvPr>
        </p:nvSpPr>
        <p:spPr>
          <a:xfrm>
            <a:off x="-914400" y="-12700"/>
            <a:ext cx="14814645" cy="9779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Horizont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Image"/>
          <p:cNvSpPr/>
          <p:nvPr>
            <p:ph type="pic" idx="13"/>
          </p:nvPr>
        </p:nvSpPr>
        <p:spPr>
          <a:xfrm>
            <a:off x="-914400" y="-12700"/>
            <a:ext cx="14814645" cy="9779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" name="Line"/>
          <p:cNvSpPr/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Title Text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25" name="Body Level One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ine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" name="Title Text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35" name="Body Level One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lide Number"/>
          <p:cNvSpPr txBox="1"/>
          <p:nvPr>
            <p:ph type="sldNum" sz="quarter" idx="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- Centr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Text"/>
          <p:cNvSpPr txBox="1"/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44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Vertic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Line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Image"/>
          <p:cNvSpPr/>
          <p:nvPr>
            <p:ph type="pic" idx="13"/>
          </p:nvPr>
        </p:nvSpPr>
        <p:spPr>
          <a:xfrm>
            <a:off x="-1016000" y="-12700"/>
            <a:ext cx="8860898" cy="9779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" name="Title Text"/>
          <p:cNvSpPr txBox="1"/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54" name="Body Level One…"/>
          <p:cNvSpPr txBox="1"/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6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7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8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92" name="Image"/>
          <p:cNvSpPr/>
          <p:nvPr>
            <p:ph type="pic" idx="14"/>
          </p:nvPr>
        </p:nvSpPr>
        <p:spPr>
          <a:xfrm>
            <a:off x="6665377" y="1219200"/>
            <a:ext cx="7445457" cy="8216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Title Text"/>
          <p:cNvSpPr txBox="1"/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4" name="Body Level One…"/>
          <p:cNvSpPr txBox="1"/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iplomaticrebels.com/" TargetMode="External"/><Relationship Id="rId3" Type="http://schemas.openxmlformats.org/officeDocument/2006/relationships/image" Target="../media/image1.jpeg"/><Relationship Id="rId4" Type="http://schemas.openxmlformats.org/officeDocument/2006/relationships/image" Target="../media/image2.jpeg"/><Relationship Id="rId5" Type="http://schemas.openxmlformats.org/officeDocument/2006/relationships/image" Target="../media/image3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"/><Relationship Id="rId3" Type="http://schemas.openxmlformats.org/officeDocument/2006/relationships/hyperlink" Target="https://what3words.com/" TargetMode="External"/><Relationship Id="rId4" Type="http://schemas.openxmlformats.org/officeDocument/2006/relationships/image" Target="../media/image3.tif"/><Relationship Id="rId5" Type="http://schemas.openxmlformats.org/officeDocument/2006/relationships/hyperlink" Target="https://appyway.com/" TargetMode="External"/><Relationship Id="rId6" Type="http://schemas.openxmlformats.org/officeDocument/2006/relationships/image" Target="../media/image4.tif"/><Relationship Id="rId7" Type="http://schemas.openxmlformats.org/officeDocument/2006/relationships/hyperlink" Target="https://olioex.com/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Key takeaway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Key takeaways</a:t>
            </a:r>
          </a:p>
        </p:txBody>
      </p:sp>
      <p:sp>
        <p:nvSpPr>
          <p:cNvPr id="167" name="September 2019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September 2019</a:t>
            </a:r>
          </a:p>
        </p:txBody>
      </p:sp>
      <p:pic>
        <p:nvPicPr>
          <p:cNvPr id="16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65156" y="400050"/>
            <a:ext cx="5074488" cy="44756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David Gram (Lego)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David Gram (Lego)</a:t>
            </a:r>
          </a:p>
        </p:txBody>
      </p:sp>
      <p:sp>
        <p:nvSpPr>
          <p:cNvPr id="171" name="Try radical innovation through intrapreneurshi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67359">
              <a:spcBef>
                <a:spcPts val="2200"/>
              </a:spcBef>
              <a:defRPr sz="4800"/>
            </a:pPr>
            <a:r>
              <a:t>Try radical innovation through </a:t>
            </a:r>
            <a:r>
              <a:t>intra</a:t>
            </a:r>
            <a:r>
              <a:t>preneurship</a:t>
            </a:r>
          </a:p>
        </p:txBody>
      </p:sp>
      <p:sp>
        <p:nvSpPr>
          <p:cNvPr id="172" name="Intrapreneurship is the opposite of innovation theatre.…"/>
          <p:cNvSpPr txBox="1"/>
          <p:nvPr/>
        </p:nvSpPr>
        <p:spPr>
          <a:xfrm>
            <a:off x="466597" y="2534024"/>
            <a:ext cx="5615247" cy="341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Intrapreneurship is the opposite of innovation theatre.</a:t>
            </a:r>
          </a:p>
          <a:p>
            <a:pPr/>
            <a:r>
              <a:t>Structured organisational innovation is great PR but doesn't actually change anything. </a:t>
            </a:r>
          </a:p>
          <a:p>
            <a:pPr/>
            <a:r>
              <a:t>Intrapreneurship is about building stuff, doing things and exploring the future. </a:t>
            </a:r>
          </a:p>
          <a:p>
            <a:pPr/>
            <a:r>
              <a:rPr u="sng">
                <a:solidFill>
                  <a:schemeClr val="accent1"/>
                </a:solidFill>
                <a:hlinkClick r:id="rId2" invalidUrl="" action="" tgtFrame="" tooltip="" history="1" highlightClick="0" endSnd="0"/>
              </a:rPr>
              <a:t>https://diplomaticrebels.com/</a:t>
            </a:r>
          </a:p>
        </p:txBody>
      </p:sp>
      <p:pic>
        <p:nvPicPr>
          <p:cNvPr id="173" name="Image.jpeg" descr="Image.jpeg"/>
          <p:cNvPicPr>
            <a:picLocks noChangeAspect="1"/>
          </p:cNvPicPr>
          <p:nvPr/>
        </p:nvPicPr>
        <p:blipFill>
          <a:blip r:embed="rId3">
            <a:extLst/>
          </a:blip>
          <a:srcRect l="4250" t="21087" r="18488" b="21087"/>
          <a:stretch>
            <a:fillRect/>
          </a:stretch>
        </p:blipFill>
        <p:spPr>
          <a:xfrm>
            <a:off x="6291592" y="2882900"/>
            <a:ext cx="5400001" cy="3031179"/>
          </a:xfrm>
          <a:prstGeom prst="rect">
            <a:avLst/>
          </a:prstGeom>
          <a:ln w="12700">
            <a:miter lim="400000"/>
          </a:ln>
        </p:spPr>
      </p:pic>
      <p:sp>
        <p:nvSpPr>
          <p:cNvPr id="174" name="Text"/>
          <p:cNvSpPr txBox="1"/>
          <p:nvPr/>
        </p:nvSpPr>
        <p:spPr>
          <a:xfrm>
            <a:off x="0" y="-226467"/>
            <a:ext cx="127000" cy="4529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355600">
              <a:spcBef>
                <a:spcPts val="0"/>
              </a:spcBef>
              <a:defRPr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pic>
        <p:nvPicPr>
          <p:cNvPr id="175" name="Image.jpeg" descr="Image.jpeg"/>
          <p:cNvPicPr>
            <a:picLocks noChangeAspect="1"/>
          </p:cNvPicPr>
          <p:nvPr/>
        </p:nvPicPr>
        <p:blipFill>
          <a:blip r:embed="rId4">
            <a:extLst/>
          </a:blip>
          <a:srcRect l="12474" t="23751" r="18997" b="23751"/>
          <a:stretch>
            <a:fillRect/>
          </a:stretch>
        </p:blipFill>
        <p:spPr>
          <a:xfrm>
            <a:off x="574279" y="6223749"/>
            <a:ext cx="5400001" cy="3102606"/>
          </a:xfrm>
          <a:prstGeom prst="rect">
            <a:avLst/>
          </a:prstGeom>
          <a:ln w="12700">
            <a:miter lim="400000"/>
          </a:ln>
        </p:spPr>
      </p:pic>
      <p:sp>
        <p:nvSpPr>
          <p:cNvPr id="176" name="Text"/>
          <p:cNvSpPr txBox="1"/>
          <p:nvPr/>
        </p:nvSpPr>
        <p:spPr>
          <a:xfrm>
            <a:off x="2095500" y="522833"/>
            <a:ext cx="127000" cy="4529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355600">
              <a:spcBef>
                <a:spcPts val="0"/>
              </a:spcBef>
              <a:defRPr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pic>
        <p:nvPicPr>
          <p:cNvPr id="177" name="Image.jpeg" descr="Image.jpeg"/>
          <p:cNvPicPr>
            <a:picLocks noChangeAspect="1"/>
          </p:cNvPicPr>
          <p:nvPr/>
        </p:nvPicPr>
        <p:blipFill>
          <a:blip r:embed="rId5">
            <a:extLst/>
          </a:blip>
          <a:srcRect l="4254" t="15570" r="6614" b="15570"/>
          <a:stretch>
            <a:fillRect/>
          </a:stretch>
        </p:blipFill>
        <p:spPr>
          <a:xfrm>
            <a:off x="6291592" y="6210652"/>
            <a:ext cx="5400001" cy="3128883"/>
          </a:xfrm>
          <a:prstGeom prst="rect">
            <a:avLst/>
          </a:prstGeom>
          <a:ln w="12700">
            <a:miter lim="400000"/>
          </a:ln>
        </p:spPr>
      </p:pic>
      <p:sp>
        <p:nvSpPr>
          <p:cNvPr id="178" name="Text"/>
          <p:cNvSpPr txBox="1"/>
          <p:nvPr/>
        </p:nvSpPr>
        <p:spPr>
          <a:xfrm>
            <a:off x="554768" y="470219"/>
            <a:ext cx="127001" cy="4529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355600">
              <a:spcBef>
                <a:spcPts val="0"/>
              </a:spcBef>
              <a:defRPr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Natalie Taylor (PA Consulting)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Natalie Taylor (PA Consulting)</a:t>
            </a:r>
          </a:p>
        </p:txBody>
      </p:sp>
      <p:sp>
        <p:nvSpPr>
          <p:cNvPr id="181" name="Be a bold digital lead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Be a bold digital leader</a:t>
            </a:r>
          </a:p>
        </p:txBody>
      </p:sp>
      <p:sp>
        <p:nvSpPr>
          <p:cNvPr id="182" name="1/6 of organisations will become obsolete in 5 years - you must adapt or die…"/>
          <p:cNvSpPr txBox="1"/>
          <p:nvPr/>
        </p:nvSpPr>
        <p:spPr>
          <a:xfrm>
            <a:off x="466597" y="2543886"/>
            <a:ext cx="5615247" cy="32933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1/6 of organisations will become obsolete in 5 years - you must adapt or die</a:t>
            </a:r>
          </a:p>
          <a:p>
            <a:pPr/>
            <a:r>
              <a:t>Others have done it and it works. Amazon vs the high street. Uber vs taxis</a:t>
            </a:r>
          </a:p>
          <a:p>
            <a:pPr defTabSz="419100">
              <a:lnSpc>
                <a:spcPct val="80000"/>
              </a:lnSpc>
              <a:spcBef>
                <a:spcPts val="0"/>
              </a:spcBef>
              <a:defRPr cap="all" sz="34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pPr>
            <a:r>
              <a:t>Those who master digital can flip markets overnight</a:t>
            </a:r>
          </a:p>
        </p:txBody>
      </p:sp>
      <p:sp>
        <p:nvSpPr>
          <p:cNvPr id="183" name="Text"/>
          <p:cNvSpPr txBox="1"/>
          <p:nvPr/>
        </p:nvSpPr>
        <p:spPr>
          <a:xfrm>
            <a:off x="0" y="-226467"/>
            <a:ext cx="127000" cy="4529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355600">
              <a:spcBef>
                <a:spcPts val="0"/>
              </a:spcBef>
              <a:defRPr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sp>
        <p:nvSpPr>
          <p:cNvPr id="184" name="Text"/>
          <p:cNvSpPr txBox="1"/>
          <p:nvPr/>
        </p:nvSpPr>
        <p:spPr>
          <a:xfrm>
            <a:off x="2095500" y="522833"/>
            <a:ext cx="127000" cy="4529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355600">
              <a:spcBef>
                <a:spcPts val="0"/>
              </a:spcBef>
              <a:defRPr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sp>
        <p:nvSpPr>
          <p:cNvPr id="185" name="Text"/>
          <p:cNvSpPr txBox="1"/>
          <p:nvPr/>
        </p:nvSpPr>
        <p:spPr>
          <a:xfrm>
            <a:off x="554768" y="470219"/>
            <a:ext cx="127001" cy="4529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355600">
              <a:spcBef>
                <a:spcPts val="0"/>
              </a:spcBef>
              <a:defRPr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sp>
        <p:nvSpPr>
          <p:cNvPr id="186" name="Grapple with the Digital Talent Challenge…"/>
          <p:cNvSpPr txBox="1"/>
          <p:nvPr/>
        </p:nvSpPr>
        <p:spPr>
          <a:xfrm>
            <a:off x="6347705" y="2546219"/>
            <a:ext cx="5615247" cy="2988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419100">
              <a:lnSpc>
                <a:spcPct val="80000"/>
              </a:lnSpc>
              <a:spcBef>
                <a:spcPts val="0"/>
              </a:spcBef>
              <a:defRPr cap="all" sz="34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pPr>
            <a:r>
              <a:t>Grapple with the Digital Talent Challenge</a:t>
            </a:r>
          </a:p>
          <a:p>
            <a:pPr/>
            <a:r>
              <a:t>All sectors are struggling to hire the right people and have no confidence in HR</a:t>
            </a:r>
          </a:p>
          <a:p>
            <a:pPr/>
            <a:r>
              <a:t>Remove bias in hiring and develop a senior leadership team that can cope with the digital future - or fire them all</a:t>
            </a:r>
          </a:p>
        </p:txBody>
      </p:sp>
      <p:sp>
        <p:nvSpPr>
          <p:cNvPr id="187" name="Digital isn't a thing anymore. It’s fast becoming part of our businesses and households…"/>
          <p:cNvSpPr txBox="1"/>
          <p:nvPr/>
        </p:nvSpPr>
        <p:spPr>
          <a:xfrm>
            <a:off x="466597" y="5679120"/>
            <a:ext cx="5615247" cy="35986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Digital isn't a thing anymore. It’s fast becoming part of our businesses and households</a:t>
            </a:r>
          </a:p>
          <a:p>
            <a:pPr/>
            <a:r>
              <a:t>Learn Lessons From Digital-First Firms</a:t>
            </a:r>
          </a:p>
          <a:p>
            <a:pPr/>
            <a:r>
              <a:t>ASOS has the same goals as Topshop but goes about it in a completely different way </a:t>
            </a:r>
          </a:p>
          <a:p>
            <a:pPr defTabSz="419100">
              <a:lnSpc>
                <a:spcPct val="80000"/>
              </a:lnSpc>
              <a:spcBef>
                <a:spcPts val="0"/>
              </a:spcBef>
              <a:defRPr cap="all" sz="34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pPr>
            <a:r>
              <a:t>Copy what works for other digital first firms</a:t>
            </a:r>
          </a:p>
        </p:txBody>
      </p:sp>
      <p:sp>
        <p:nvSpPr>
          <p:cNvPr id="188" name="Embrace an experimental mindset…"/>
          <p:cNvSpPr txBox="1"/>
          <p:nvPr/>
        </p:nvSpPr>
        <p:spPr>
          <a:xfrm>
            <a:off x="6347705" y="5717189"/>
            <a:ext cx="5615247" cy="403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419100">
              <a:lnSpc>
                <a:spcPct val="80000"/>
              </a:lnSpc>
              <a:spcBef>
                <a:spcPts val="0"/>
              </a:spcBef>
              <a:defRPr cap="all" sz="34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pPr>
            <a:r>
              <a:t>Embrace an experimental mindset</a:t>
            </a:r>
          </a:p>
          <a:p>
            <a:pPr/>
            <a:r>
              <a:t>Try something new, something different or better. Do it today. It may not be right first time but we can learn</a:t>
            </a:r>
          </a:p>
          <a:p>
            <a:pPr defTabSz="419100">
              <a:lnSpc>
                <a:spcPct val="80000"/>
              </a:lnSpc>
              <a:spcBef>
                <a:spcPts val="0"/>
              </a:spcBef>
              <a:defRPr cap="all" sz="34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pPr>
            <a:r>
              <a:t>It will come down to your bold digital leadership that will enable change</a:t>
            </a:r>
          </a:p>
          <a:p>
            <a:pPr defTabSz="419100">
              <a:lnSpc>
                <a:spcPct val="80000"/>
              </a:lnSpc>
              <a:spcBef>
                <a:spcPts val="0"/>
              </a:spcBef>
              <a:defRPr cap="all" sz="34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pPr>
            <a:r>
              <a:t>the only wrong answer is to stand still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Frazer Bennett (PA Consulting)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Frazer Bennett (PA Consulting)</a:t>
            </a:r>
          </a:p>
        </p:txBody>
      </p:sp>
      <p:sp>
        <p:nvSpPr>
          <p:cNvPr id="191" name="Embrace A Positive Human Futu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Embrace A Positive Human Future </a:t>
            </a:r>
          </a:p>
        </p:txBody>
      </p:sp>
      <p:sp>
        <p:nvSpPr>
          <p:cNvPr id="192" name="Too many organisations are organised around targets and tasks which means we loose flexibility…"/>
          <p:cNvSpPr txBox="1"/>
          <p:nvPr/>
        </p:nvSpPr>
        <p:spPr>
          <a:xfrm>
            <a:off x="544007" y="2588723"/>
            <a:ext cx="5615246" cy="83901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Too many organisations are organised around targets and tasks which means we loose flexibility</a:t>
            </a:r>
          </a:p>
          <a:p>
            <a:pPr/>
            <a:r>
              <a:t>We celebrate small successes and miss the bigger picture</a:t>
            </a:r>
          </a:p>
          <a:p>
            <a:pPr defTabSz="419100">
              <a:lnSpc>
                <a:spcPct val="80000"/>
              </a:lnSpc>
              <a:spcBef>
                <a:spcPts val="0"/>
              </a:spcBef>
              <a:defRPr cap="all" sz="34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pPr>
            <a:r>
              <a:t>There are new forces at play and you must exploit them to make the most of this opportunity</a:t>
            </a:r>
          </a:p>
          <a:p>
            <a:pPr/>
            <a:r>
              <a:t>The four forces:</a:t>
            </a:r>
          </a:p>
          <a:p>
            <a:pPr marL="592666" indent="-592666">
              <a:buSzPct val="100000"/>
              <a:buFont typeface="Helvetica Neue"/>
              <a:buAutoNum type="arabicPeriod" startAt="1"/>
            </a:pPr>
            <a:r>
              <a:t>Respect for social change</a:t>
            </a:r>
          </a:p>
          <a:p>
            <a:pPr marL="592666" indent="-592666">
              <a:buSzPct val="100000"/>
              <a:buFont typeface="Helvetica Neue"/>
              <a:buAutoNum type="arabicPeriod" startAt="1"/>
            </a:pPr>
            <a:r>
              <a:t>Transparency and trust</a:t>
            </a:r>
          </a:p>
          <a:p>
            <a:pPr marL="592666" indent="-592666">
              <a:buSzPct val="100000"/>
              <a:buFont typeface="Helvetica Neue"/>
              <a:buAutoNum type="arabicPeriod" startAt="1"/>
            </a:pPr>
            <a:r>
              <a:t>Difference over Conformity</a:t>
            </a:r>
          </a:p>
          <a:p>
            <a:pPr marL="592666" indent="-592666">
              <a:buSzPct val="100000"/>
              <a:buFont typeface="Helvetica Neue"/>
              <a:buAutoNum type="arabicPeriod" startAt="1"/>
            </a:pPr>
            <a:r>
              <a:t>Harness technologies for all</a:t>
            </a:r>
          </a:p>
          <a:p>
            <a:pPr/>
          </a:p>
          <a:p>
            <a:pPr defTabSz="419100">
              <a:lnSpc>
                <a:spcPct val="80000"/>
              </a:lnSpc>
              <a:spcBef>
                <a:spcPts val="0"/>
              </a:spcBef>
              <a:defRPr cap="all" sz="3400">
                <a:solidFill>
                  <a:srgbClr val="C82606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93" name="Text"/>
          <p:cNvSpPr txBox="1"/>
          <p:nvPr/>
        </p:nvSpPr>
        <p:spPr>
          <a:xfrm>
            <a:off x="0" y="-226467"/>
            <a:ext cx="127000" cy="4529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355600">
              <a:spcBef>
                <a:spcPts val="0"/>
              </a:spcBef>
              <a:defRPr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sp>
        <p:nvSpPr>
          <p:cNvPr id="194" name="Text"/>
          <p:cNvSpPr txBox="1"/>
          <p:nvPr/>
        </p:nvSpPr>
        <p:spPr>
          <a:xfrm>
            <a:off x="2095500" y="522833"/>
            <a:ext cx="127000" cy="4529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355600">
              <a:spcBef>
                <a:spcPts val="0"/>
              </a:spcBef>
              <a:defRPr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sp>
        <p:nvSpPr>
          <p:cNvPr id="195" name="Text"/>
          <p:cNvSpPr txBox="1"/>
          <p:nvPr/>
        </p:nvSpPr>
        <p:spPr>
          <a:xfrm>
            <a:off x="554768" y="470219"/>
            <a:ext cx="127001" cy="4529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355600">
              <a:spcBef>
                <a:spcPts val="0"/>
              </a:spcBef>
              <a:defRPr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sp>
        <p:nvSpPr>
          <p:cNvPr id="196" name="We have brilliant people, we have technologies that empower, we have that innate sense of purpose.  But this is not a tweak it is a radical rethink of how we operate and organise.…"/>
          <p:cNvSpPr txBox="1"/>
          <p:nvPr/>
        </p:nvSpPr>
        <p:spPr>
          <a:xfrm>
            <a:off x="6347705" y="2576574"/>
            <a:ext cx="5615247" cy="574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We have brilliant people, we have technologies that empower, we have that innate sense of purpose.  But this is not a tweak it is a radical rethink of how we operate and organise. </a:t>
            </a:r>
          </a:p>
          <a:p>
            <a:pPr/>
            <a:r>
              <a:t>Try these four things:</a:t>
            </a:r>
          </a:p>
          <a:p>
            <a:pPr marL="592666" indent="-592666">
              <a:buSzPct val="100000"/>
              <a:buFont typeface="Helvetica Neue"/>
              <a:buAutoNum type="arabicPeriod" startAt="1"/>
            </a:pPr>
            <a:r>
              <a:t>Everything has a silver lining. Nurture human optimism</a:t>
            </a:r>
          </a:p>
          <a:p>
            <a:pPr marL="592666" indent="-592666">
              <a:buSzPct val="100000"/>
              <a:buFont typeface="Helvetica Neue"/>
              <a:buAutoNum type="arabicPeriod" startAt="1"/>
            </a:pPr>
            <a:r>
              <a:t>Empower teams to innovate </a:t>
            </a:r>
          </a:p>
          <a:p>
            <a:pPr marL="592666" indent="-592666">
              <a:buSzPct val="100000"/>
              <a:buFont typeface="Helvetica Neue"/>
              <a:buAutoNum type="arabicPeriod" startAt="1"/>
            </a:pPr>
            <a:r>
              <a:t>Build evolving organisations</a:t>
            </a:r>
          </a:p>
          <a:p>
            <a:pPr marL="592666" indent="-592666">
              <a:buSzPct val="100000"/>
              <a:buFont typeface="Helvetica Neue"/>
              <a:buAutoNum type="arabicPeriod" startAt="1"/>
            </a:pPr>
            <a:r>
              <a:t>Seek inspiration in surprising places. Embrace not invented here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D/sruption 50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D/sruption 50</a:t>
            </a:r>
          </a:p>
        </p:txBody>
      </p:sp>
      <p:sp>
        <p:nvSpPr>
          <p:cNvPr id="199" name="the UK’s Top 3 most disruptive compani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the UK’s Top 3 most disruptive companies</a:t>
            </a:r>
          </a:p>
        </p:txBody>
      </p:sp>
      <p:pic>
        <p:nvPicPr>
          <p:cNvPr id="20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7850" y="2654300"/>
            <a:ext cx="3568700" cy="2273300"/>
          </a:xfrm>
          <a:prstGeom prst="rect">
            <a:avLst/>
          </a:prstGeom>
          <a:ln w="12700">
            <a:miter lim="400000"/>
          </a:ln>
        </p:spPr>
      </p:pic>
      <p:sp>
        <p:nvSpPr>
          <p:cNvPr id="201" name="https://what3words.com Describe any location across the globe with just three words"/>
          <p:cNvSpPr txBox="1"/>
          <p:nvPr/>
        </p:nvSpPr>
        <p:spPr>
          <a:xfrm>
            <a:off x="555498" y="4953000"/>
            <a:ext cx="3384804" cy="147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rPr u="sng">
                <a:solidFill>
                  <a:schemeClr val="accent1"/>
                </a:solidFill>
                <a:hlinkClick r:id="rId3" invalidUrl="" action="" tgtFrame="" tooltip="" history="1" highlightClick="0" endSnd="0"/>
              </a:rPr>
              <a:t>https://what3words.com</a:t>
            </a:r>
            <a:r>
              <a:t> Describe any location across the globe with just three words</a:t>
            </a:r>
          </a:p>
        </p:txBody>
      </p:sp>
      <p:pic>
        <p:nvPicPr>
          <p:cNvPr id="202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600700" y="3162300"/>
            <a:ext cx="6426200" cy="1257300"/>
          </a:xfrm>
          <a:prstGeom prst="rect">
            <a:avLst/>
          </a:prstGeom>
          <a:ln w="12700">
            <a:miter lim="400000"/>
          </a:ln>
        </p:spPr>
      </p:pic>
      <p:sp>
        <p:nvSpPr>
          <p:cNvPr id="203" name="https://appyway.com/ An app to solve the urban parking problem"/>
          <p:cNvSpPr txBox="1"/>
          <p:nvPr/>
        </p:nvSpPr>
        <p:spPr>
          <a:xfrm>
            <a:off x="7377010" y="4667250"/>
            <a:ext cx="2873580" cy="1130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rPr u="sng">
                <a:solidFill>
                  <a:schemeClr val="accent1"/>
                </a:solidFill>
                <a:hlinkClick r:id="rId5" invalidUrl="" action="" tgtFrame="" tooltip="" history="1" highlightClick="0" endSnd="0"/>
              </a:rPr>
              <a:t>https://appyway.com/</a:t>
            </a:r>
            <a:r>
              <a:t> An app to solve the urban parking problem</a:t>
            </a:r>
          </a:p>
        </p:txBody>
      </p:sp>
      <p:pic>
        <p:nvPicPr>
          <p:cNvPr id="204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689350" y="6267450"/>
            <a:ext cx="4610100" cy="1765300"/>
          </a:xfrm>
          <a:prstGeom prst="rect">
            <a:avLst/>
          </a:prstGeom>
          <a:ln w="12700">
            <a:miter lim="400000"/>
          </a:ln>
        </p:spPr>
      </p:pic>
      <p:sp>
        <p:nvSpPr>
          <p:cNvPr id="205" name="https://olioex.com/ A food sharing platform"/>
          <p:cNvSpPr txBox="1"/>
          <p:nvPr/>
        </p:nvSpPr>
        <p:spPr>
          <a:xfrm>
            <a:off x="4785317" y="8210550"/>
            <a:ext cx="2418166" cy="1130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rPr u="sng">
                <a:solidFill>
                  <a:schemeClr val="accent1"/>
                </a:solidFill>
                <a:hlinkClick r:id="rId7" invalidUrl="" action="" tgtFrame="" tooltip="" history="1" highlightClick="0" endSnd="0"/>
              </a:rPr>
              <a:t>https://olioex.com/</a:t>
            </a:r>
            <a:r>
              <a:t> A food sharing platform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