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4" name="Shape 124"/>
          <p:cNvSpPr/>
          <p:nvPr>
            <p:ph type="sldImg"/>
          </p:nvPr>
        </p:nvSpPr>
        <p:spPr>
          <a:xfrm>
            <a:off x="1143000" y="685800"/>
            <a:ext cx="4572000" cy="3429000"/>
          </a:xfrm>
          <a:prstGeom prst="rect">
            <a:avLst/>
          </a:prstGeom>
        </p:spPr>
        <p:txBody>
          <a:bodyPr/>
          <a:lstStyle/>
          <a:p>
            <a:pPr/>
          </a:p>
        </p:txBody>
      </p:sp>
      <p:sp>
        <p:nvSpPr>
          <p:cNvPr id="125" name="Shape 12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spTree>
      <p:nvGrpSpPr>
        <p:cNvPr id="1" name=""/>
        <p:cNvGrpSpPr/>
        <p:nvPr/>
      </p:nvGrpSpPr>
      <p:grpSpPr>
        <a:xfrm>
          <a:off x="0" y="0"/>
          <a:ext cx="0" cy="0"/>
          <a:chOff x="0" y="0"/>
          <a:chExt cx="0" cy="0"/>
        </a:xfrm>
      </p:grpSpPr>
      <p:sp>
        <p:nvSpPr>
          <p:cNvPr id="14" name="Title Text"/>
          <p:cNvSpPr txBox="1"/>
          <p:nvPr>
            <p:ph type="title"/>
          </p:nvPr>
        </p:nvSpPr>
        <p:spPr>
          <a:xfrm>
            <a:off x="1270000" y="1638300"/>
            <a:ext cx="10464800" cy="3302000"/>
          </a:xfrm>
          <a:prstGeom prst="rect">
            <a:avLst/>
          </a:prstGeom>
        </p:spPr>
        <p:txBody>
          <a:bodyPr anchor="b"/>
          <a:lstStyle/>
          <a:p>
            <a:pPr/>
            <a:r>
              <a:t>Title Text</a:t>
            </a:r>
          </a:p>
        </p:txBody>
      </p:sp>
      <p:sp>
        <p:nvSpPr>
          <p:cNvPr id="15"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6" name="simplify. automate. digitise."/>
          <p:cNvSpPr txBox="1"/>
          <p:nvPr/>
        </p:nvSpPr>
        <p:spPr>
          <a:xfrm>
            <a:off x="4626942" y="9026736"/>
            <a:ext cx="375091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a:latin typeface="Helvetica"/>
                <a:ea typeface="Helvetica"/>
                <a:cs typeface="Helvetica"/>
                <a:sym typeface="Helvetica"/>
              </a:defRPr>
            </a:pPr>
            <a:r>
              <a:rPr>
                <a:solidFill>
                  <a:schemeClr val="accent1">
                    <a:lumOff val="16847"/>
                  </a:schemeClr>
                </a:solidFill>
              </a:rPr>
              <a:t>simplify</a:t>
            </a:r>
            <a:r>
              <a:rPr>
                <a:solidFill>
                  <a:schemeClr val="accent1">
                    <a:hueOff val="114395"/>
                    <a:lumOff val="-24975"/>
                  </a:schemeClr>
                </a:solidFill>
              </a:rPr>
              <a:t>.</a:t>
            </a:r>
            <a:r>
              <a:t> </a:t>
            </a:r>
            <a:r>
              <a:rPr>
                <a:solidFill>
                  <a:schemeClr val="accent1"/>
                </a:solidFill>
              </a:rPr>
              <a:t>automate</a:t>
            </a:r>
            <a:r>
              <a:rPr>
                <a:solidFill>
                  <a:schemeClr val="accent1">
                    <a:hueOff val="114395"/>
                    <a:lumOff val="-24975"/>
                  </a:schemeClr>
                </a:solidFill>
              </a:rPr>
              <a:t>.</a:t>
            </a:r>
            <a:r>
              <a:t> </a:t>
            </a:r>
            <a:r>
              <a:rPr>
                <a:solidFill>
                  <a:schemeClr val="accent1">
                    <a:lumOff val="-13575"/>
                  </a:schemeClr>
                </a:solidFill>
              </a:rPr>
              <a:t>digitise</a:t>
            </a:r>
            <a:r>
              <a:rPr>
                <a:solidFill>
                  <a:schemeClr val="accent1">
                    <a:hueOff val="114395"/>
                    <a:lumOff val="-24975"/>
                  </a:schemeClr>
                </a:solidFill>
              </a:rPr>
              <a:t>.</a:t>
            </a:r>
          </a:p>
        </p:txBody>
      </p:sp>
      <p:sp>
        <p:nvSpPr>
          <p:cNvPr id="17"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01"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solidFill>
                  <a:srgbClr val="000000"/>
                </a:solidFill>
              </a:defRPr>
            </a:lvl1pPr>
          </a:lstStyle>
          <a:p>
            <a:pPr/>
            <a:r>
              <a:t>–Johnny Appleseed</a:t>
            </a:r>
          </a:p>
        </p:txBody>
      </p:sp>
      <p:sp>
        <p:nvSpPr>
          <p:cNvPr id="102"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solidFill>
                  <a:srgbClr val="000000"/>
                </a:solidFill>
                <a:latin typeface="+mn-lt"/>
                <a:ea typeface="+mn-ea"/>
                <a:cs typeface="+mn-cs"/>
                <a:sym typeface="Helvetica Neue Medium"/>
              </a:defRPr>
            </a:lvl1pPr>
          </a:lstStyle>
          <a:p>
            <a:pPr/>
            <a:r>
              <a:t>“Type a quote here.” </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10" name="Image"/>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24" name="Image"/>
          <p:cNvSpPr/>
          <p:nvPr>
            <p:ph type="pic" idx="13"/>
          </p:nvPr>
        </p:nvSpPr>
        <p:spPr>
          <a:xfrm>
            <a:off x="1622088" y="289099"/>
            <a:ext cx="9753603" cy="6505789"/>
          </a:xfrm>
          <a:prstGeom prst="rect">
            <a:avLst/>
          </a:prstGeom>
        </p:spPr>
        <p:txBody>
          <a:bodyPr lIns="91439" tIns="45719" rIns="91439" bIns="45719" anchor="t">
            <a:noAutofit/>
          </a:bodyPr>
          <a:lstStyle/>
          <a:p>
            <a:pPr/>
          </a:p>
        </p:txBody>
      </p:sp>
      <p:sp>
        <p:nvSpPr>
          <p:cNvPr id="25" name="Title Text"/>
          <p:cNvSpPr txBox="1"/>
          <p:nvPr>
            <p:ph type="title"/>
          </p:nvPr>
        </p:nvSpPr>
        <p:spPr>
          <a:xfrm>
            <a:off x="1270000" y="6718300"/>
            <a:ext cx="10464800" cy="1422400"/>
          </a:xfrm>
          <a:prstGeom prst="rect">
            <a:avLst/>
          </a:prstGeom>
        </p:spPr>
        <p:txBody>
          <a:bodyPr anchor="b"/>
          <a:lstStyle/>
          <a:p>
            <a:pPr/>
            <a:r>
              <a:t>Title Text</a:t>
            </a:r>
          </a:p>
        </p:txBody>
      </p:sp>
      <p:sp>
        <p:nvSpPr>
          <p:cNvPr id="26"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pic>
        <p:nvPicPr>
          <p:cNvPr id="27" name="Image" descr="Image"/>
          <p:cNvPicPr>
            <a:picLocks noChangeAspect="1"/>
          </p:cNvPicPr>
          <p:nvPr/>
        </p:nvPicPr>
        <p:blipFill>
          <a:blip r:embed="rId2">
            <a:extLst/>
          </a:blip>
          <a:stretch>
            <a:fillRect/>
          </a:stretch>
        </p:blipFill>
        <p:spPr>
          <a:xfrm>
            <a:off x="10261600" y="8690301"/>
            <a:ext cx="2638266" cy="782783"/>
          </a:xfrm>
          <a:prstGeom prst="rect">
            <a:avLst/>
          </a:prstGeom>
          <a:ln w="12700">
            <a:miter lim="400000"/>
          </a:ln>
        </p:spPr>
      </p:pic>
      <p:sp>
        <p:nvSpPr>
          <p:cNvPr id="28" name="simplify. automate. digitise."/>
          <p:cNvSpPr txBox="1"/>
          <p:nvPr/>
        </p:nvSpPr>
        <p:spPr>
          <a:xfrm>
            <a:off x="4626942" y="9026736"/>
            <a:ext cx="375091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a:latin typeface="Helvetica"/>
                <a:ea typeface="Helvetica"/>
                <a:cs typeface="Helvetica"/>
                <a:sym typeface="Helvetica"/>
              </a:defRPr>
            </a:pPr>
            <a:r>
              <a:rPr>
                <a:solidFill>
                  <a:schemeClr val="accent1">
                    <a:lumOff val="16847"/>
                  </a:schemeClr>
                </a:solidFill>
              </a:rPr>
              <a:t>simplify</a:t>
            </a:r>
            <a:r>
              <a:rPr>
                <a:solidFill>
                  <a:schemeClr val="accent1">
                    <a:hueOff val="114395"/>
                    <a:lumOff val="-24975"/>
                  </a:schemeClr>
                </a:solidFill>
              </a:rPr>
              <a:t>.</a:t>
            </a:r>
            <a:r>
              <a:t> </a:t>
            </a:r>
            <a:r>
              <a:rPr>
                <a:solidFill>
                  <a:schemeClr val="accent1"/>
                </a:solidFill>
              </a:rPr>
              <a:t>automate</a:t>
            </a:r>
            <a:r>
              <a:rPr>
                <a:solidFill>
                  <a:schemeClr val="accent1">
                    <a:hueOff val="114395"/>
                    <a:lumOff val="-24975"/>
                  </a:schemeClr>
                </a:solidFill>
              </a:rPr>
              <a:t>.</a:t>
            </a:r>
            <a:r>
              <a:t> </a:t>
            </a:r>
            <a:r>
              <a:rPr>
                <a:solidFill>
                  <a:schemeClr val="accent1">
                    <a:lumOff val="-13575"/>
                  </a:schemeClr>
                </a:solidFill>
              </a:rPr>
              <a:t>digitise</a:t>
            </a:r>
            <a:r>
              <a:rPr>
                <a:solidFill>
                  <a:schemeClr val="accent1">
                    <a:hueOff val="114395"/>
                    <a:lumOff val="-24975"/>
                  </a:schemeClr>
                </a:solidFill>
              </a:rPr>
              <a:t>.</a:t>
            </a:r>
          </a:p>
        </p:txBody>
      </p:sp>
      <p:sp>
        <p:nvSpPr>
          <p:cNvPr id="29" name="Swiss Universal Bank"/>
          <p:cNvSpPr txBox="1"/>
          <p:nvPr/>
        </p:nvSpPr>
        <p:spPr>
          <a:xfrm>
            <a:off x="223771" y="9026736"/>
            <a:ext cx="3044727"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atin typeface="Helvetica"/>
                <a:ea typeface="Helvetica"/>
                <a:cs typeface="Helvetica"/>
                <a:sym typeface="Helvetica"/>
              </a:defRPr>
            </a:lvl1pPr>
          </a:lstStyle>
          <a:p>
            <a:pPr/>
            <a:r>
              <a:t>Swiss Universal Bank</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7" name="Title Text"/>
          <p:cNvSpPr txBox="1"/>
          <p:nvPr>
            <p:ph type="title"/>
          </p:nvPr>
        </p:nvSpPr>
        <p:spPr>
          <a:xfrm>
            <a:off x="1270000" y="3225800"/>
            <a:ext cx="10464800" cy="3302000"/>
          </a:xfrm>
          <a:prstGeom prst="rect">
            <a:avLst/>
          </a:prstGeom>
        </p:spPr>
        <p:txBody>
          <a:bodyPr/>
          <a:lstStyle/>
          <a:p>
            <a:pPr/>
            <a:r>
              <a:t>Title Text</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45" name="Image"/>
          <p:cNvSpPr/>
          <p:nvPr>
            <p:ph type="pic" idx="13"/>
          </p:nvPr>
        </p:nvSpPr>
        <p:spPr>
          <a:xfrm>
            <a:off x="2263775" y="613833"/>
            <a:ext cx="12401550" cy="8267701"/>
          </a:xfrm>
          <a:prstGeom prst="rect">
            <a:avLst/>
          </a:prstGeom>
        </p:spPr>
        <p:txBody>
          <a:bodyPr lIns="91439" tIns="45719" rIns="91439" bIns="45719" anchor="t">
            <a:noAutofit/>
          </a:bodyPr>
          <a:lstStyle/>
          <a:p>
            <a:pPr/>
          </a:p>
        </p:txBody>
      </p:sp>
      <p:sp>
        <p:nvSpPr>
          <p:cNvPr id="46" name="Title Text"/>
          <p:cNvSpPr txBox="1"/>
          <p:nvPr>
            <p:ph type="title"/>
          </p:nvPr>
        </p:nvSpPr>
        <p:spPr>
          <a:xfrm>
            <a:off x="952500" y="635000"/>
            <a:ext cx="5334000" cy="3987800"/>
          </a:xfrm>
          <a:prstGeom prst="rect">
            <a:avLst/>
          </a:prstGeom>
        </p:spPr>
        <p:txBody>
          <a:bodyPr anchor="b"/>
          <a:lstStyle>
            <a:lvl1pPr>
              <a:defRPr>
                <a:solidFill>
                  <a:srgbClr val="000000"/>
                </a:solidFill>
              </a:defRPr>
            </a:lvl1pPr>
          </a:lstStyle>
          <a:p>
            <a:pPr/>
            <a:r>
              <a:t>Title Text</a:t>
            </a:r>
          </a:p>
        </p:txBody>
      </p:sp>
      <p:sp>
        <p:nvSpPr>
          <p:cNvPr id="47"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5" name="Title Text"/>
          <p:cNvSpPr txBox="1"/>
          <p:nvPr>
            <p:ph type="title"/>
          </p:nvPr>
        </p:nvSpPr>
        <p:spPr>
          <a:prstGeom prst="rect">
            <a:avLst/>
          </a:prstGeom>
        </p:spPr>
        <p:txBody>
          <a:bodyPr/>
          <a:lstStyle/>
          <a:p>
            <a:pPr/>
            <a:r>
              <a:t>Title Text</a:t>
            </a: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63" name="Title Text"/>
          <p:cNvSpPr txBox="1"/>
          <p:nvPr>
            <p:ph type="title"/>
          </p:nvPr>
        </p:nvSpPr>
        <p:spPr>
          <a:xfrm>
            <a:off x="952500" y="254000"/>
            <a:ext cx="11099800" cy="1081810"/>
          </a:xfrm>
          <a:prstGeom prst="rect">
            <a:avLst/>
          </a:prstGeom>
        </p:spPr>
        <p:txBody>
          <a:bodyPr/>
          <a:lstStyle/>
          <a:p>
            <a:pPr/>
            <a:r>
              <a:t>Title Text</a:t>
            </a:r>
          </a:p>
        </p:txBody>
      </p:sp>
      <p:sp>
        <p:nvSpPr>
          <p:cNvPr id="6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5" name="simplify. automate. digitise."/>
          <p:cNvSpPr txBox="1"/>
          <p:nvPr/>
        </p:nvSpPr>
        <p:spPr>
          <a:xfrm>
            <a:off x="4626942" y="9026736"/>
            <a:ext cx="375091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a:latin typeface="Helvetica"/>
                <a:ea typeface="Helvetica"/>
                <a:cs typeface="Helvetica"/>
                <a:sym typeface="Helvetica"/>
              </a:defRPr>
            </a:pPr>
            <a:r>
              <a:rPr>
                <a:solidFill>
                  <a:schemeClr val="accent1">
                    <a:lumOff val="16847"/>
                  </a:schemeClr>
                </a:solidFill>
              </a:rPr>
              <a:t>simplify</a:t>
            </a:r>
            <a:r>
              <a:rPr>
                <a:solidFill>
                  <a:schemeClr val="accent1">
                    <a:hueOff val="114395"/>
                    <a:lumOff val="-24975"/>
                  </a:schemeClr>
                </a:solidFill>
              </a:rPr>
              <a:t>.</a:t>
            </a:r>
            <a:r>
              <a:t> </a:t>
            </a:r>
            <a:r>
              <a:rPr>
                <a:solidFill>
                  <a:schemeClr val="accent1"/>
                </a:solidFill>
              </a:rPr>
              <a:t>automate</a:t>
            </a:r>
            <a:r>
              <a:rPr>
                <a:solidFill>
                  <a:schemeClr val="accent1">
                    <a:hueOff val="114395"/>
                    <a:lumOff val="-24975"/>
                  </a:schemeClr>
                </a:solidFill>
              </a:rPr>
              <a:t>.</a:t>
            </a:r>
            <a:r>
              <a:t> </a:t>
            </a:r>
            <a:r>
              <a:rPr>
                <a:solidFill>
                  <a:schemeClr val="accent1">
                    <a:lumOff val="-13575"/>
                  </a:schemeClr>
                </a:solidFill>
              </a:rPr>
              <a:t>digitise</a:t>
            </a:r>
            <a:r>
              <a:rPr>
                <a:solidFill>
                  <a:schemeClr val="accent1">
                    <a:hueOff val="114395"/>
                    <a:lumOff val="-24975"/>
                  </a:schemeClr>
                </a:solidFill>
              </a:rPr>
              <a:t>.</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73" name="Image"/>
          <p:cNvSpPr/>
          <p:nvPr>
            <p:ph type="pic" idx="13"/>
          </p:nvPr>
        </p:nvSpPr>
        <p:spPr>
          <a:xfrm>
            <a:off x="4086225" y="2586566"/>
            <a:ext cx="9429750" cy="6286501"/>
          </a:xfrm>
          <a:prstGeom prst="rect">
            <a:avLst/>
          </a:prstGeom>
        </p:spPr>
        <p:txBody>
          <a:bodyPr lIns="91439" tIns="45719" rIns="91439" bIns="45719" anchor="t">
            <a:noAutofit/>
          </a:bodyPr>
          <a:lstStyle/>
          <a:p>
            <a:pPr/>
          </a:p>
        </p:txBody>
      </p:sp>
      <p:sp>
        <p:nvSpPr>
          <p:cNvPr id="74" name="Title Text"/>
          <p:cNvSpPr txBox="1"/>
          <p:nvPr>
            <p:ph type="title"/>
          </p:nvPr>
        </p:nvSpPr>
        <p:spPr>
          <a:xfrm>
            <a:off x="952500" y="254000"/>
            <a:ext cx="11099800" cy="2159000"/>
          </a:xfrm>
          <a:prstGeom prst="rect">
            <a:avLst/>
          </a:prstGeom>
        </p:spPr>
        <p:txBody>
          <a:bodyPr/>
          <a:lstStyle/>
          <a:p>
            <a:pPr/>
            <a:r>
              <a:t>Title Text</a:t>
            </a:r>
          </a:p>
        </p:txBody>
      </p:sp>
      <p:sp>
        <p:nvSpPr>
          <p:cNvPr id="75" name="Body Level One…"/>
          <p:cNvSpPr txBox="1"/>
          <p:nvPr>
            <p:ph type="body" sz="half" idx="1"/>
          </p:nvPr>
        </p:nvSpPr>
        <p:spPr>
          <a:xfrm>
            <a:off x="952500" y="2590800"/>
            <a:ext cx="5334000" cy="6286500"/>
          </a:xfrm>
          <a:prstGeom prst="rect">
            <a:avLst/>
          </a:prstGeom>
        </p:spPr>
        <p:txBody>
          <a:bodyPr/>
          <a:lstStyle>
            <a:lvl1pPr marL="195942" indent="-195942">
              <a:spcBef>
                <a:spcPts val="0"/>
              </a:spcBef>
              <a:defRPr sz="1600">
                <a:solidFill>
                  <a:srgbClr val="000000"/>
                </a:solidFill>
              </a:defRPr>
            </a:lvl1pPr>
            <a:lvl2pPr marL="538842" indent="-195942">
              <a:spcBef>
                <a:spcPts val="0"/>
              </a:spcBef>
              <a:defRPr sz="1600">
                <a:solidFill>
                  <a:srgbClr val="000000"/>
                </a:solidFill>
              </a:defRPr>
            </a:lvl2pPr>
            <a:lvl3pPr marL="881742" indent="-195942">
              <a:spcBef>
                <a:spcPts val="0"/>
              </a:spcBef>
              <a:defRPr sz="1600">
                <a:solidFill>
                  <a:srgbClr val="000000"/>
                </a:solidFill>
              </a:defRPr>
            </a:lvl3pPr>
            <a:lvl4pPr marL="1224642" indent="-195942">
              <a:spcBef>
                <a:spcPts val="0"/>
              </a:spcBef>
              <a:defRPr sz="1600">
                <a:solidFill>
                  <a:srgbClr val="000000"/>
                </a:solidFill>
              </a:defRPr>
            </a:lvl4pPr>
            <a:lvl5pPr marL="1567542" indent="-195942">
              <a:spcBef>
                <a:spcPts val="0"/>
              </a:spcBef>
              <a:defRPr sz="16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83"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91" name="Image"/>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92" name="Image"/>
          <p:cNvSpPr/>
          <p:nvPr>
            <p:ph type="pic" sz="quarter" idx="14"/>
          </p:nvPr>
        </p:nvSpPr>
        <p:spPr>
          <a:xfrm>
            <a:off x="6502400" y="889000"/>
            <a:ext cx="5867400" cy="3911601"/>
          </a:xfrm>
          <a:prstGeom prst="rect">
            <a:avLst/>
          </a:prstGeom>
        </p:spPr>
        <p:txBody>
          <a:bodyPr lIns="91439" tIns="45719" rIns="91439" bIns="45719" anchor="t">
            <a:noAutofit/>
          </a:bodyPr>
          <a:lstStyle/>
          <a:p>
            <a:pPr/>
          </a:p>
        </p:txBody>
      </p:sp>
      <p:sp>
        <p:nvSpPr>
          <p:cNvPr id="93" name="Image"/>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ti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10794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pic>
        <p:nvPicPr>
          <p:cNvPr id="3" name="Image" descr="Image"/>
          <p:cNvPicPr>
            <a:picLocks noChangeAspect="1"/>
          </p:cNvPicPr>
          <p:nvPr/>
        </p:nvPicPr>
        <p:blipFill>
          <a:blip r:embed="rId2">
            <a:extLst/>
          </a:blip>
          <a:stretch>
            <a:fillRect/>
          </a:stretch>
        </p:blipFill>
        <p:spPr>
          <a:xfrm>
            <a:off x="10261600" y="8677601"/>
            <a:ext cx="2638266" cy="782783"/>
          </a:xfrm>
          <a:prstGeom prst="rect">
            <a:avLst/>
          </a:prstGeom>
          <a:ln w="12700">
            <a:miter lim="400000"/>
          </a:ln>
        </p:spPr>
      </p:pic>
      <p:sp>
        <p:nvSpPr>
          <p:cNvPr id="4" name="simplify. automate. digitise."/>
          <p:cNvSpPr txBox="1"/>
          <p:nvPr/>
        </p:nvSpPr>
        <p:spPr>
          <a:xfrm>
            <a:off x="4626942" y="9026736"/>
            <a:ext cx="375091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a:latin typeface="Helvetica"/>
                <a:ea typeface="Helvetica"/>
                <a:cs typeface="Helvetica"/>
                <a:sym typeface="Helvetica"/>
              </a:defRPr>
            </a:pPr>
            <a:r>
              <a:rPr>
                <a:solidFill>
                  <a:schemeClr val="accent1">
                    <a:lumOff val="16847"/>
                  </a:schemeClr>
                </a:solidFill>
              </a:rPr>
              <a:t>simplify</a:t>
            </a:r>
            <a:r>
              <a:rPr>
                <a:solidFill>
                  <a:schemeClr val="accent1">
                    <a:hueOff val="114395"/>
                    <a:lumOff val="-24975"/>
                  </a:schemeClr>
                </a:solidFill>
              </a:rPr>
              <a:t>.</a:t>
            </a:r>
            <a:r>
              <a:t> </a:t>
            </a:r>
            <a:r>
              <a:rPr>
                <a:solidFill>
                  <a:schemeClr val="accent1"/>
                </a:solidFill>
              </a:rPr>
              <a:t>automate</a:t>
            </a:r>
            <a:r>
              <a:rPr>
                <a:solidFill>
                  <a:schemeClr val="accent1">
                    <a:hueOff val="114395"/>
                    <a:lumOff val="-24975"/>
                  </a:schemeClr>
                </a:solidFill>
              </a:rPr>
              <a:t>.</a:t>
            </a:r>
            <a:r>
              <a:t> </a:t>
            </a:r>
            <a:r>
              <a:rPr>
                <a:solidFill>
                  <a:schemeClr val="accent1">
                    <a:lumOff val="-13575"/>
                  </a:schemeClr>
                </a:solidFill>
              </a:rPr>
              <a:t>digitise</a:t>
            </a:r>
            <a:r>
              <a:rPr>
                <a:solidFill>
                  <a:schemeClr val="accent1">
                    <a:hueOff val="114395"/>
                    <a:lumOff val="-24975"/>
                  </a:schemeClr>
                </a:solidFill>
              </a:rPr>
              <a:t>.</a:t>
            </a:r>
          </a:p>
        </p:txBody>
      </p:sp>
      <p:sp>
        <p:nvSpPr>
          <p:cNvPr id="5" name="Swiss Universal Bank"/>
          <p:cNvSpPr txBox="1"/>
          <p:nvPr/>
        </p:nvSpPr>
        <p:spPr>
          <a:xfrm>
            <a:off x="223771" y="9026736"/>
            <a:ext cx="3044727"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atin typeface="Helvetica"/>
                <a:ea typeface="Helvetica"/>
                <a:cs typeface="Helvetica"/>
                <a:sym typeface="Helvetica"/>
              </a:defRPr>
            </a:lvl1pPr>
          </a:lstStyle>
          <a:p>
            <a:pPr/>
            <a:r>
              <a:t>Swiss Universal Bank</a:t>
            </a:r>
          </a:p>
        </p:txBody>
      </p:sp>
      <p:sp>
        <p:nvSpPr>
          <p:cNvPr id="6"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6000" u="none">
          <a:solidFill>
            <a:schemeClr val="accent1">
              <a:hueOff val="114395"/>
              <a:lumOff val="-24975"/>
            </a:schemeClr>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6000" u="none">
          <a:solidFill>
            <a:schemeClr val="accent1">
              <a:hueOff val="114395"/>
              <a:lumOff val="-24975"/>
            </a:schemeClr>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6000" u="none">
          <a:solidFill>
            <a:schemeClr val="accent1">
              <a:hueOff val="114395"/>
              <a:lumOff val="-24975"/>
            </a:schemeClr>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6000" u="none">
          <a:solidFill>
            <a:schemeClr val="accent1">
              <a:hueOff val="114395"/>
              <a:lumOff val="-24975"/>
            </a:schemeClr>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6000" u="none">
          <a:solidFill>
            <a:schemeClr val="accent1">
              <a:hueOff val="114395"/>
              <a:lumOff val="-24975"/>
            </a:schemeClr>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6000" u="none">
          <a:solidFill>
            <a:schemeClr val="accent1">
              <a:hueOff val="114395"/>
              <a:lumOff val="-24975"/>
            </a:schemeClr>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6000" u="none">
          <a:solidFill>
            <a:schemeClr val="accent1">
              <a:hueOff val="114395"/>
              <a:lumOff val="-24975"/>
            </a:schemeClr>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6000" u="none">
          <a:solidFill>
            <a:schemeClr val="accent1">
              <a:hueOff val="114395"/>
              <a:lumOff val="-24975"/>
            </a:schemeClr>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6000" u="none">
          <a:solidFill>
            <a:schemeClr val="accent1">
              <a:hueOff val="114395"/>
              <a:lumOff val="-24975"/>
            </a:schemeClr>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chemeClr val="accent1">
              <a:hueOff val="114395"/>
              <a:lumOff val="-24975"/>
            </a:schemeClr>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chemeClr val="accent1">
              <a:hueOff val="114395"/>
              <a:lumOff val="-24975"/>
            </a:schemeClr>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chemeClr val="accent1">
              <a:hueOff val="114395"/>
              <a:lumOff val="-24975"/>
            </a:schemeClr>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chemeClr val="accent1">
              <a:hueOff val="114395"/>
              <a:lumOff val="-24975"/>
            </a:schemeClr>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chemeClr val="accent1">
              <a:hueOff val="114395"/>
              <a:lumOff val="-24975"/>
            </a:schemeClr>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chemeClr val="accent1">
              <a:hueOff val="114395"/>
              <a:lumOff val="-24975"/>
            </a:schemeClr>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chemeClr val="accent1">
              <a:hueOff val="114395"/>
              <a:lumOff val="-24975"/>
            </a:schemeClr>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chemeClr val="accent1">
              <a:hueOff val="114395"/>
              <a:lumOff val="-24975"/>
            </a:schemeClr>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chemeClr val="accent1">
              <a:hueOff val="114395"/>
              <a:lumOff val="-24975"/>
            </a:schemeClr>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DevOps Transformation Strategy"/>
          <p:cNvSpPr txBox="1"/>
          <p:nvPr>
            <p:ph type="ctrTitle"/>
          </p:nvPr>
        </p:nvSpPr>
        <p:spPr>
          <a:prstGeom prst="rect">
            <a:avLst/>
          </a:prstGeom>
        </p:spPr>
        <p:txBody>
          <a:bodyPr/>
          <a:lstStyle/>
          <a:p>
            <a:pPr/>
            <a:r>
              <a:t>DevOps Transformation Strategy</a:t>
            </a:r>
          </a:p>
        </p:txBody>
      </p:sp>
      <p:sp>
        <p:nvSpPr>
          <p:cNvPr id="128" name="January 2020"/>
          <p:cNvSpPr txBox="1"/>
          <p:nvPr>
            <p:ph type="subTitle" sz="half" idx="1"/>
          </p:nvPr>
        </p:nvSpPr>
        <p:spPr>
          <a:xfrm>
            <a:off x="1270000" y="5041900"/>
            <a:ext cx="10464800" cy="2676908"/>
          </a:xfrm>
          <a:prstGeom prst="rect">
            <a:avLst/>
          </a:prstGeom>
        </p:spPr>
        <p:txBody>
          <a:bodyPr/>
          <a:lstStyle/>
          <a:p>
            <a:pPr/>
            <a:r>
              <a:t>January 2020 </a:t>
            </a:r>
          </a:p>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Approach"/>
          <p:cNvSpPr txBox="1"/>
          <p:nvPr>
            <p:ph type="title"/>
          </p:nvPr>
        </p:nvSpPr>
        <p:spPr>
          <a:prstGeom prst="rect">
            <a:avLst/>
          </a:prstGeom>
        </p:spPr>
        <p:txBody>
          <a:bodyPr/>
          <a:lstStyle/>
          <a:p>
            <a:pPr/>
            <a:r>
              <a:t>Approach</a:t>
            </a:r>
          </a:p>
        </p:txBody>
      </p:sp>
      <p:sp>
        <p:nvSpPr>
          <p:cNvPr id="305" name="Drive activity on the projects for DevOps transformation. Practitioners, up-skills in the teams and then move on.…"/>
          <p:cNvSpPr txBox="1"/>
          <p:nvPr>
            <p:ph type="body" idx="1"/>
          </p:nvPr>
        </p:nvSpPr>
        <p:spPr>
          <a:xfrm>
            <a:off x="952500" y="2038022"/>
            <a:ext cx="11099800" cy="6286501"/>
          </a:xfrm>
          <a:prstGeom prst="rect">
            <a:avLst/>
          </a:prstGeom>
        </p:spPr>
        <p:txBody>
          <a:bodyPr/>
          <a:lstStyle/>
          <a:p>
            <a:pPr marL="748631" indent="-748631"/>
            <a:r>
              <a:t>Drive activity on the projects for DevOps transformation. Practitioners, up-skills in the teams and then move on.</a:t>
            </a:r>
          </a:p>
          <a:p>
            <a:pPr marL="748631" indent="-748631"/>
            <a:r>
              <a:t>New ideas and opportunities to get better. Introduced proxies and pipelines, monitoring and test automation. What are the next things that are coming to push automation and efficiency to the next level?</a:t>
            </a:r>
          </a:p>
          <a:p>
            <a:pPr marL="748631" indent="-748631"/>
            <a:r>
              <a:t>Interface to the central DevOps activities. Drive central direction for SUB, share our progress.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Cultural Journey"/>
          <p:cNvSpPr txBox="1"/>
          <p:nvPr>
            <p:ph type="title"/>
          </p:nvPr>
        </p:nvSpPr>
        <p:spPr>
          <a:prstGeom prst="rect">
            <a:avLst/>
          </a:prstGeom>
        </p:spPr>
        <p:txBody>
          <a:bodyPr/>
          <a:lstStyle/>
          <a:p>
            <a:pPr/>
            <a:r>
              <a:t>Cultural Journey</a:t>
            </a:r>
          </a:p>
        </p:txBody>
      </p:sp>
      <p:sp>
        <p:nvSpPr>
          <p:cNvPr id="308" name="Unify behind common business goals; Remove siloed working…"/>
          <p:cNvSpPr txBox="1"/>
          <p:nvPr>
            <p:ph type="body" idx="1"/>
          </p:nvPr>
        </p:nvSpPr>
        <p:spPr>
          <a:xfrm>
            <a:off x="952500" y="2038022"/>
            <a:ext cx="11099800" cy="6286501"/>
          </a:xfrm>
          <a:prstGeom prst="rect">
            <a:avLst/>
          </a:prstGeom>
        </p:spPr>
        <p:txBody>
          <a:bodyPr/>
          <a:lstStyle/>
          <a:p>
            <a:pPr/>
            <a:r>
              <a:t>Unify behind common business goals; Remove siloed working</a:t>
            </a:r>
          </a:p>
          <a:p>
            <a:pPr/>
            <a:r>
              <a:t>We are all responsible for business goals, quality, speed, stability and operating the service</a:t>
            </a:r>
          </a:p>
          <a:p>
            <a:pPr/>
            <a:r>
              <a:t>Sharing, transparency, continuous learning and collaboration become the norm</a:t>
            </a:r>
          </a:p>
          <a:p>
            <a:pPr/>
            <a:r>
              <a:t>We create an environment that attracts and retains talent and enables our DevOps values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Architecture Journey"/>
          <p:cNvSpPr txBox="1"/>
          <p:nvPr>
            <p:ph type="title"/>
          </p:nvPr>
        </p:nvSpPr>
        <p:spPr>
          <a:prstGeom prst="rect">
            <a:avLst/>
          </a:prstGeom>
        </p:spPr>
        <p:txBody>
          <a:bodyPr/>
          <a:lstStyle/>
          <a:p>
            <a:pPr/>
            <a:r>
              <a:t>Architecture Journey</a:t>
            </a:r>
          </a:p>
        </p:txBody>
      </p:sp>
      <p:sp>
        <p:nvSpPr>
          <p:cNvPr id="311" name="An architecture that enables productivity, testability, and safety…"/>
          <p:cNvSpPr txBox="1"/>
          <p:nvPr>
            <p:ph type="body" idx="1"/>
          </p:nvPr>
        </p:nvSpPr>
        <p:spPr>
          <a:xfrm>
            <a:off x="952500" y="2038022"/>
            <a:ext cx="11099800" cy="6286501"/>
          </a:xfrm>
          <a:prstGeom prst="rect">
            <a:avLst/>
          </a:prstGeom>
        </p:spPr>
        <p:txBody>
          <a:bodyPr/>
          <a:lstStyle/>
          <a:p>
            <a:pPr marL="0" indent="0">
              <a:buSzTx/>
              <a:buNone/>
            </a:pPr>
            <a:r>
              <a:t>An architecture that enables productivity, testability, and safety</a:t>
            </a:r>
          </a:p>
          <a:p>
            <a:pPr/>
            <a:r>
              <a:t>Decoupled</a:t>
            </a:r>
          </a:p>
          <a:p>
            <a:pPr/>
            <a:r>
              <a:t>A small team builds and operates each service </a:t>
            </a:r>
          </a:p>
          <a:p>
            <a:pPr/>
            <a:r>
              <a:t>We use the strangler pattern to evolve the system</a:t>
            </a:r>
          </a:p>
          <a:p>
            <a:pPr/>
            <a:r>
              <a:t>Each service has a well defined, published and tested API</a:t>
            </a:r>
          </a:p>
          <a:p>
            <a:pPr/>
            <a:r>
              <a:t>Lessons 1-3 loc 3609</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Monitoring Journey"/>
          <p:cNvSpPr txBox="1"/>
          <p:nvPr>
            <p:ph type="title"/>
          </p:nvPr>
        </p:nvSpPr>
        <p:spPr>
          <a:prstGeom prst="rect">
            <a:avLst/>
          </a:prstGeom>
        </p:spPr>
        <p:txBody>
          <a:bodyPr/>
          <a:lstStyle/>
          <a:p>
            <a:pPr/>
            <a:r>
              <a:t>Monitoring Journey</a:t>
            </a:r>
          </a:p>
        </p:txBody>
      </p:sp>
      <p:sp>
        <p:nvSpPr>
          <p:cNvPr id="314" name="Embed business, application and infrastructure metrics into our daily work…"/>
          <p:cNvSpPr txBox="1"/>
          <p:nvPr>
            <p:ph type="body" idx="1"/>
          </p:nvPr>
        </p:nvSpPr>
        <p:spPr>
          <a:xfrm>
            <a:off x="952500" y="2038022"/>
            <a:ext cx="11099800" cy="6286501"/>
          </a:xfrm>
          <a:prstGeom prst="rect">
            <a:avLst/>
          </a:prstGeom>
        </p:spPr>
        <p:txBody>
          <a:bodyPr/>
          <a:lstStyle/>
          <a:p>
            <a:pPr marL="440055" indent="-440055" defTabSz="578358">
              <a:spcBef>
                <a:spcPts val="4100"/>
              </a:spcBef>
              <a:defRPr sz="3168"/>
            </a:pPr>
            <a:r>
              <a:t>Embed business, application and infrastructure metrics into our daily work</a:t>
            </a:r>
          </a:p>
          <a:p>
            <a:pPr marL="440055" indent="-440055" defTabSz="578358">
              <a:spcBef>
                <a:spcPts val="4100"/>
              </a:spcBef>
              <a:defRPr sz="3168"/>
            </a:pPr>
            <a:r>
              <a:t>Visualise progress towards business goals, system health and performance for everyone within the organisation</a:t>
            </a:r>
          </a:p>
          <a:p>
            <a:pPr marL="440055" indent="-440055" defTabSz="578358">
              <a:spcBef>
                <a:spcPts val="4100"/>
              </a:spcBef>
              <a:defRPr sz="3168"/>
            </a:pPr>
            <a:r>
              <a:t>Frictionless metrics creation and utilisation (measure this?)</a:t>
            </a:r>
          </a:p>
          <a:p>
            <a:pPr marL="440055" indent="-440055" defTabSz="578358">
              <a:spcBef>
                <a:spcPts val="4100"/>
              </a:spcBef>
              <a:defRPr sz="3168"/>
            </a:pPr>
            <a:r>
              <a:t>Create a culture of measurement</a:t>
            </a:r>
          </a:p>
          <a:p>
            <a:pPr marL="440055" indent="-440055" defTabSz="578358">
              <a:spcBef>
                <a:spcPts val="4100"/>
              </a:spcBef>
              <a:defRPr sz="3168"/>
            </a:pPr>
            <a:r>
              <a:t>Understand the difference between high quality and vanity metrics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Automation Journey"/>
          <p:cNvSpPr txBox="1"/>
          <p:nvPr>
            <p:ph type="title"/>
          </p:nvPr>
        </p:nvSpPr>
        <p:spPr>
          <a:prstGeom prst="rect">
            <a:avLst/>
          </a:prstGeom>
        </p:spPr>
        <p:txBody>
          <a:bodyPr/>
          <a:lstStyle/>
          <a:p>
            <a:pPr/>
            <a:r>
              <a:t>Automation Journey</a:t>
            </a:r>
          </a:p>
        </p:txBody>
      </p:sp>
      <p:sp>
        <p:nvSpPr>
          <p:cNvPr id="317" name="Embed automation into our daily work…"/>
          <p:cNvSpPr txBox="1"/>
          <p:nvPr>
            <p:ph type="body" idx="1"/>
          </p:nvPr>
        </p:nvSpPr>
        <p:spPr>
          <a:xfrm>
            <a:off x="952500" y="2038022"/>
            <a:ext cx="11099800" cy="6286501"/>
          </a:xfrm>
          <a:prstGeom prst="rect">
            <a:avLst/>
          </a:prstGeom>
        </p:spPr>
        <p:txBody>
          <a:bodyPr/>
          <a:lstStyle/>
          <a:p>
            <a:pPr/>
            <a:r>
              <a:t>Embed automation into our daily work</a:t>
            </a:r>
          </a:p>
          <a:p>
            <a:pPr/>
            <a:r>
              <a:t>Remove toil and move from low value to high value work</a:t>
            </a:r>
          </a:p>
          <a:p>
            <a:pPr/>
            <a:r>
              <a:t>Increase speed and efficiency</a:t>
            </a:r>
          </a:p>
          <a:p>
            <a:pPr/>
            <a:r>
              <a:t>Recognise and uplift automation throughout the SDLC (Dev, Test, UAT, Deployment, Operations)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Plan - Stage 1 - Continuous Integration"/>
          <p:cNvSpPr txBox="1"/>
          <p:nvPr>
            <p:ph type="title"/>
          </p:nvPr>
        </p:nvSpPr>
        <p:spPr>
          <a:prstGeom prst="rect">
            <a:avLst/>
          </a:prstGeom>
        </p:spPr>
        <p:txBody>
          <a:bodyPr/>
          <a:lstStyle>
            <a:lvl1pPr defTabSz="467359">
              <a:defRPr sz="4800"/>
            </a:lvl1pPr>
          </a:lstStyle>
          <a:p>
            <a:pPr/>
            <a:r>
              <a:t>Plan - Stage 1 - Continuous Integration</a:t>
            </a:r>
          </a:p>
        </p:txBody>
      </p:sp>
      <p:sp>
        <p:nvSpPr>
          <p:cNvPr id="320" name="Automated environment provisioning…"/>
          <p:cNvSpPr txBox="1"/>
          <p:nvPr>
            <p:ph type="body" idx="1"/>
          </p:nvPr>
        </p:nvSpPr>
        <p:spPr>
          <a:xfrm>
            <a:off x="952500" y="2038022"/>
            <a:ext cx="11099800" cy="6286501"/>
          </a:xfrm>
          <a:prstGeom prst="rect">
            <a:avLst/>
          </a:prstGeom>
        </p:spPr>
        <p:txBody>
          <a:bodyPr/>
          <a:lstStyle/>
          <a:p>
            <a:pPr marL="0" indent="0" defTabSz="457200">
              <a:lnSpc>
                <a:spcPts val="4900"/>
              </a:lnSpc>
              <a:spcBef>
                <a:spcPts val="1200"/>
              </a:spcBef>
              <a:buSzTx/>
              <a:buNone/>
              <a:defRPr b="1" sz="2133">
                <a:solidFill>
                  <a:srgbClr val="444A4F"/>
                </a:solidFill>
                <a:latin typeface="Times"/>
                <a:ea typeface="Times"/>
                <a:cs typeface="Times"/>
                <a:sym typeface="Times"/>
              </a:defRPr>
            </a:pPr>
            <a:endParaRPr b="0" sz="1200">
              <a:solidFill>
                <a:srgbClr val="000000"/>
              </a:solidFill>
            </a:endParaRPr>
          </a:p>
          <a:p>
            <a:pPr/>
            <a:r>
              <a:t>Automated environment provisioning</a:t>
            </a:r>
          </a:p>
          <a:p>
            <a:pPr/>
            <a:r>
              <a:t>GitOps</a:t>
            </a:r>
          </a:p>
          <a:p>
            <a:pPr/>
            <a:r>
              <a:t>Shared work management between Dev and Ops</a:t>
            </a:r>
          </a:p>
          <a:p>
            <a:pPr/>
            <a:r>
              <a:t>Value stream map - measure accelerate metrics</a:t>
            </a:r>
          </a:p>
          <a:p>
            <a:pPr/>
            <a:r>
              <a:t>IaC</a:t>
            </a:r>
            <a:b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Plan - Stage 2 - Continuous Delivery"/>
          <p:cNvSpPr txBox="1"/>
          <p:nvPr>
            <p:ph type="title"/>
          </p:nvPr>
        </p:nvSpPr>
        <p:spPr>
          <a:prstGeom prst="rect">
            <a:avLst/>
          </a:prstGeom>
        </p:spPr>
        <p:txBody>
          <a:bodyPr/>
          <a:lstStyle>
            <a:lvl1pPr defTabSz="502412">
              <a:defRPr sz="5160"/>
            </a:lvl1pPr>
          </a:lstStyle>
          <a:p>
            <a:pPr/>
            <a:r>
              <a:t>Plan - Stage 2 - Continuous Delivery</a:t>
            </a:r>
          </a:p>
        </p:txBody>
      </p:sp>
      <p:sp>
        <p:nvSpPr>
          <p:cNvPr id="323" name="Branching strategy…"/>
          <p:cNvSpPr txBox="1"/>
          <p:nvPr>
            <p:ph type="body" idx="1"/>
          </p:nvPr>
        </p:nvSpPr>
        <p:spPr>
          <a:xfrm>
            <a:off x="952500" y="2038022"/>
            <a:ext cx="11099800" cy="6286501"/>
          </a:xfrm>
          <a:prstGeom prst="rect">
            <a:avLst/>
          </a:prstGeom>
        </p:spPr>
        <p:txBody>
          <a:bodyPr/>
          <a:lstStyle/>
          <a:p>
            <a:pPr marL="0" indent="0" defTabSz="297179">
              <a:lnSpc>
                <a:spcPts val="3200"/>
              </a:lnSpc>
              <a:spcBef>
                <a:spcPts val="700"/>
              </a:spcBef>
              <a:buSzTx/>
              <a:buNone/>
              <a:defRPr b="1" sz="1386">
                <a:solidFill>
                  <a:srgbClr val="444A4F"/>
                </a:solidFill>
                <a:latin typeface="Times"/>
                <a:ea typeface="Times"/>
                <a:cs typeface="Times"/>
                <a:sym typeface="Times"/>
              </a:defRPr>
            </a:pPr>
            <a:endParaRPr b="0" sz="780">
              <a:solidFill>
                <a:srgbClr val="000000"/>
              </a:solidFill>
            </a:endParaRPr>
          </a:p>
          <a:p>
            <a:pPr marL="288925" indent="-288925" defTabSz="379729">
              <a:spcBef>
                <a:spcPts val="2700"/>
              </a:spcBef>
              <a:defRPr sz="2080"/>
            </a:pPr>
            <a:r>
              <a:t>Branching strategy</a:t>
            </a:r>
          </a:p>
          <a:p>
            <a:pPr marL="288925" indent="-288925" defTabSz="379729">
              <a:spcBef>
                <a:spcPts val="2700"/>
              </a:spcBef>
              <a:defRPr sz="2080"/>
            </a:pPr>
            <a:r>
              <a:t>Andon cord culture</a:t>
            </a:r>
          </a:p>
          <a:p>
            <a:pPr marL="288925" indent="-288925" defTabSz="379729">
              <a:spcBef>
                <a:spcPts val="2700"/>
              </a:spcBef>
              <a:defRPr sz="2080"/>
            </a:pPr>
            <a:r>
              <a:t>Test automation - strategy - TDD - ATDD - testing pyramid (integration and acceptance test failures should be written as to unit) - unit, acceptance with mocks, smoke integration</a:t>
            </a:r>
          </a:p>
          <a:p>
            <a:pPr marL="288925" indent="-288925" defTabSz="379729">
              <a:spcBef>
                <a:spcPts val="2700"/>
              </a:spcBef>
              <a:defRPr sz="2080"/>
            </a:pPr>
            <a:r>
              <a:t>Build pipeline all the way to prod</a:t>
            </a:r>
          </a:p>
          <a:p>
            <a:pPr marL="288925" indent="-288925" defTabSz="379729">
              <a:spcBef>
                <a:spcPts val="2700"/>
              </a:spcBef>
              <a:defRPr sz="2080"/>
            </a:pPr>
            <a:r>
              <a:t>CI / CD</a:t>
            </a:r>
          </a:p>
          <a:p>
            <a:pPr marL="288925" indent="-288925" defTabSz="379729">
              <a:spcBef>
                <a:spcPts val="2700"/>
              </a:spcBef>
              <a:defRPr sz="2080"/>
            </a:pPr>
            <a:r>
              <a:t>Green build culture - Andon cord</a:t>
            </a:r>
          </a:p>
          <a:p>
            <a:pPr marL="288925" indent="-288925" defTabSz="379729">
              <a:spcBef>
                <a:spcPts val="2700"/>
              </a:spcBef>
              <a:defRPr sz="2080"/>
            </a:pPr>
            <a:r>
              <a:t>Swarming</a:t>
            </a:r>
          </a:p>
          <a:p>
            <a:pPr marL="288925" indent="-288925" defTabSz="379729">
              <a:spcBef>
                <a:spcPts val="2700"/>
              </a:spcBef>
              <a:defRPr sz="2080"/>
            </a:pPr>
            <a:r>
              <a:t>1 deploy a day during business hours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Plan - Stage 3 - Continuous Deployment"/>
          <p:cNvSpPr txBox="1"/>
          <p:nvPr>
            <p:ph type="title"/>
          </p:nvPr>
        </p:nvSpPr>
        <p:spPr>
          <a:prstGeom prst="rect">
            <a:avLst/>
          </a:prstGeom>
        </p:spPr>
        <p:txBody>
          <a:bodyPr/>
          <a:lstStyle>
            <a:lvl1pPr defTabSz="449833">
              <a:defRPr sz="4619"/>
            </a:lvl1pPr>
          </a:lstStyle>
          <a:p>
            <a:pPr/>
            <a:r>
              <a:t>Plan - Stage 3 - Continuous Deployment</a:t>
            </a:r>
          </a:p>
        </p:txBody>
      </p:sp>
      <p:sp>
        <p:nvSpPr>
          <p:cNvPr id="326" name="Developer productivity…"/>
          <p:cNvSpPr txBox="1"/>
          <p:nvPr>
            <p:ph type="body" idx="1"/>
          </p:nvPr>
        </p:nvSpPr>
        <p:spPr>
          <a:xfrm>
            <a:off x="952500" y="2038022"/>
            <a:ext cx="11099800" cy="6286501"/>
          </a:xfrm>
          <a:prstGeom prst="rect">
            <a:avLst/>
          </a:prstGeom>
        </p:spPr>
        <p:txBody>
          <a:bodyPr/>
          <a:lstStyle/>
          <a:p>
            <a:pPr marL="0" indent="0" defTabSz="457200">
              <a:lnSpc>
                <a:spcPts val="4900"/>
              </a:lnSpc>
              <a:spcBef>
                <a:spcPts val="1200"/>
              </a:spcBef>
              <a:buSzTx/>
              <a:buNone/>
              <a:defRPr b="1" sz="2133">
                <a:solidFill>
                  <a:srgbClr val="444A4F"/>
                </a:solidFill>
                <a:latin typeface="Times"/>
                <a:ea typeface="Times"/>
                <a:cs typeface="Times"/>
                <a:sym typeface="Times"/>
              </a:defRPr>
            </a:pPr>
            <a:endParaRPr b="0" sz="1200">
              <a:solidFill>
                <a:srgbClr val="000000"/>
              </a:solidFill>
            </a:endParaRPr>
          </a:p>
          <a:p>
            <a:pPr/>
            <a:r>
              <a:t>Developer productivity</a:t>
            </a:r>
          </a:p>
          <a:p>
            <a:pPr/>
            <a:r>
              <a:t>10 deploys a day</a:t>
            </a:r>
          </a:p>
          <a:p>
            <a:pPr/>
            <a:r>
              <a:t>No stability change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Business Drivers"/>
          <p:cNvSpPr txBox="1"/>
          <p:nvPr>
            <p:ph type="title"/>
          </p:nvPr>
        </p:nvSpPr>
        <p:spPr>
          <a:prstGeom prst="rect">
            <a:avLst/>
          </a:prstGeom>
        </p:spPr>
        <p:txBody>
          <a:bodyPr/>
          <a:lstStyle>
            <a:lvl1pPr>
              <a:defRPr sz="5000"/>
            </a:lvl1pPr>
          </a:lstStyle>
          <a:p>
            <a:pPr/>
            <a:r>
              <a:t>Business Drivers</a:t>
            </a:r>
          </a:p>
        </p:txBody>
      </p:sp>
      <p:sp>
        <p:nvSpPr>
          <p:cNvPr id="131" name="Cost and efficiency. Same output with smaller team.…"/>
          <p:cNvSpPr txBox="1"/>
          <p:nvPr>
            <p:ph type="body" idx="1"/>
          </p:nvPr>
        </p:nvSpPr>
        <p:spPr>
          <a:prstGeom prst="rect">
            <a:avLst/>
          </a:prstGeom>
        </p:spPr>
        <p:txBody>
          <a:bodyPr/>
          <a:lstStyle/>
          <a:p>
            <a:pPr/>
            <a:r>
              <a:t>Cost and efficiency. Same output with smaller team.</a:t>
            </a:r>
          </a:p>
          <a:p>
            <a:pPr/>
            <a:r>
              <a:t>Faster speed to market. Business want the ability to take advantage of AI and other new technologies. Shorter time to market.</a:t>
            </a:r>
          </a:p>
          <a:p>
            <a:pPr/>
            <a:r>
              <a:t>Better TCO utilisation.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Change Drivers and Market Forces"/>
          <p:cNvSpPr txBox="1"/>
          <p:nvPr>
            <p:ph type="title"/>
          </p:nvPr>
        </p:nvSpPr>
        <p:spPr>
          <a:xfrm>
            <a:off x="952500" y="254000"/>
            <a:ext cx="11099800" cy="1053934"/>
          </a:xfrm>
          <a:prstGeom prst="rect">
            <a:avLst/>
          </a:prstGeom>
        </p:spPr>
        <p:txBody>
          <a:bodyPr/>
          <a:lstStyle>
            <a:lvl1pPr>
              <a:defRPr sz="5000"/>
            </a:lvl1pPr>
          </a:lstStyle>
          <a:p>
            <a:pPr/>
            <a:r>
              <a:t>Change Drivers and Market Forces</a:t>
            </a:r>
          </a:p>
        </p:txBody>
      </p:sp>
      <p:sp>
        <p:nvSpPr>
          <p:cNvPr id="134" name="Disruption Trends"/>
          <p:cNvSpPr txBox="1"/>
          <p:nvPr/>
        </p:nvSpPr>
        <p:spPr>
          <a:xfrm>
            <a:off x="380780" y="1618254"/>
            <a:ext cx="268254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1">
                    <a:hueOff val="114395"/>
                    <a:lumOff val="-24975"/>
                  </a:schemeClr>
                </a:solidFill>
              </a:defRPr>
            </a:lvl1pPr>
          </a:lstStyle>
          <a:p>
            <a:pPr/>
            <a:r>
              <a:t>Disruption Trends</a:t>
            </a:r>
          </a:p>
        </p:txBody>
      </p:sp>
      <p:sp>
        <p:nvSpPr>
          <p:cNvPr id="135" name="The convergence of disruptive technologies has resulted in the following strategic themes, areas which will fundamentally shape how we create, consume, and distribute financial services in the future. In order to achieve our strategic goals, we must be aware of the disruption on the horizon and orient our work accordingly."/>
          <p:cNvSpPr txBox="1"/>
          <p:nvPr/>
        </p:nvSpPr>
        <p:spPr>
          <a:xfrm>
            <a:off x="390554" y="2096864"/>
            <a:ext cx="4839422" cy="16961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1600"/>
            </a:pPr>
            <a:r>
              <a:t>The convergence of disruptive technologies has resulted in the following strategic themes, areas which will fundamentally shape how we </a:t>
            </a:r>
            <a:r>
              <a:rPr>
                <a:solidFill>
                  <a:schemeClr val="accent1"/>
                </a:solidFill>
              </a:rPr>
              <a:t>create</a:t>
            </a:r>
            <a:r>
              <a:t>, </a:t>
            </a:r>
            <a:r>
              <a:rPr>
                <a:solidFill>
                  <a:schemeClr val="accent1"/>
                </a:solidFill>
              </a:rPr>
              <a:t>consume</a:t>
            </a:r>
            <a:r>
              <a:t>, and </a:t>
            </a:r>
            <a:r>
              <a:rPr>
                <a:solidFill>
                  <a:schemeClr val="accent1"/>
                </a:solidFill>
              </a:rPr>
              <a:t>distribute</a:t>
            </a:r>
            <a:r>
              <a:t> financial services in the future. In order to achieve our strategic goals, we must be aware of the disruption on the horizon and orient our work accordingly.</a:t>
            </a:r>
          </a:p>
        </p:txBody>
      </p:sp>
      <p:sp>
        <p:nvSpPr>
          <p:cNvPr id="136" name="Hyper Aggregation and Personalisation…"/>
          <p:cNvSpPr txBox="1"/>
          <p:nvPr/>
        </p:nvSpPr>
        <p:spPr>
          <a:xfrm>
            <a:off x="380117" y="3934039"/>
            <a:ext cx="5808879" cy="39948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1">
                    <a:hueOff val="114395"/>
                    <a:lumOff val="-24975"/>
                  </a:schemeClr>
                </a:solidFill>
              </a:defRPr>
            </a:pPr>
            <a:r>
              <a:t>Hyper Aggregation and Personalisation</a:t>
            </a:r>
          </a:p>
          <a:p>
            <a:pPr algn="l">
              <a:defRPr b="0" sz="1600"/>
            </a:pPr>
            <a:r>
              <a:t>Deriving customer value from huge, diverse datasets</a:t>
            </a:r>
          </a:p>
          <a:p>
            <a:pPr algn="l">
              <a:defRPr b="0" sz="1600"/>
            </a:pPr>
          </a:p>
          <a:p>
            <a:pPr algn="l">
              <a:defRPr>
                <a:solidFill>
                  <a:schemeClr val="accent1">
                    <a:hueOff val="114395"/>
                    <a:lumOff val="-24975"/>
                  </a:schemeClr>
                </a:solidFill>
              </a:defRPr>
            </a:pPr>
            <a:r>
              <a:t>Platformisation and Decentralisation</a:t>
            </a:r>
          </a:p>
          <a:p>
            <a:pPr algn="l">
              <a:defRPr b="0" sz="1600"/>
            </a:pPr>
            <a:r>
              <a:t>Creating new business models</a:t>
            </a:r>
          </a:p>
          <a:p>
            <a:pPr algn="l">
              <a:defRPr b="0" sz="1600"/>
            </a:pPr>
          </a:p>
          <a:p>
            <a:pPr algn="l">
              <a:defRPr>
                <a:solidFill>
                  <a:schemeClr val="accent1">
                    <a:hueOff val="114395"/>
                    <a:lumOff val="-24975"/>
                  </a:schemeClr>
                </a:solidFill>
              </a:defRPr>
            </a:pPr>
            <a:r>
              <a:t>Privacy, Trust, Permission &amp; Protection</a:t>
            </a:r>
          </a:p>
          <a:p>
            <a:pPr algn="l">
              <a:defRPr b="0" sz="1600"/>
            </a:pPr>
            <a:r>
              <a:t>Creating digital environments that individuals can trust</a:t>
            </a:r>
          </a:p>
          <a:p>
            <a:pPr algn="l">
              <a:defRPr b="0" sz="1600"/>
            </a:pPr>
          </a:p>
          <a:p>
            <a:pPr algn="l">
              <a:defRPr>
                <a:solidFill>
                  <a:schemeClr val="accent1">
                    <a:hueOff val="114395"/>
                    <a:lumOff val="-24975"/>
                  </a:schemeClr>
                </a:solidFill>
              </a:defRPr>
            </a:pPr>
            <a:r>
              <a:t>Culture &amp; Work 2.0</a:t>
            </a:r>
          </a:p>
          <a:p>
            <a:pPr algn="l">
              <a:defRPr b="0" sz="1600"/>
            </a:pPr>
            <a:r>
              <a:t>Dramatically shifting how we work and play</a:t>
            </a:r>
          </a:p>
          <a:p>
            <a:pPr algn="l">
              <a:defRPr b="0" sz="1600"/>
            </a:pPr>
          </a:p>
          <a:p>
            <a:pPr algn="l">
              <a:defRPr>
                <a:solidFill>
                  <a:schemeClr val="accent1">
                    <a:hueOff val="114395"/>
                    <a:lumOff val="-24975"/>
                  </a:schemeClr>
                </a:solidFill>
              </a:defRPr>
            </a:pPr>
            <a:r>
              <a:t>The Human-Digital Interface</a:t>
            </a:r>
          </a:p>
          <a:p>
            <a:pPr algn="l">
              <a:defRPr b="0" sz="1600"/>
            </a:pPr>
            <a:r>
              <a:t>Redefining the human relationship with technology</a:t>
            </a:r>
          </a:p>
        </p:txBody>
      </p:sp>
      <p:sp>
        <p:nvSpPr>
          <p:cNvPr id="137" name="Circle"/>
          <p:cNvSpPr/>
          <p:nvPr/>
        </p:nvSpPr>
        <p:spPr>
          <a:xfrm>
            <a:off x="8735951" y="4785088"/>
            <a:ext cx="3814854" cy="3814854"/>
          </a:xfrm>
          <a:prstGeom prst="ellipse">
            <a:avLst/>
          </a:prstGeom>
          <a:ln w="25400">
            <a:solidFill>
              <a:schemeClr val="accent1">
                <a:lumOff val="16847"/>
              </a:schemeClr>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8" name="Circle"/>
          <p:cNvSpPr/>
          <p:nvPr/>
        </p:nvSpPr>
        <p:spPr>
          <a:xfrm>
            <a:off x="6489043" y="2566764"/>
            <a:ext cx="6434217" cy="6434216"/>
          </a:xfrm>
          <a:prstGeom prst="ellipse">
            <a:avLst/>
          </a:prstGeom>
          <a:ln w="25400">
            <a:solidFill>
              <a:schemeClr val="accent1">
                <a:lumOff val="16847"/>
              </a:schemeClr>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9" name="External Drivers"/>
          <p:cNvSpPr txBox="1"/>
          <p:nvPr/>
        </p:nvSpPr>
        <p:spPr>
          <a:xfrm>
            <a:off x="8587584" y="2809631"/>
            <a:ext cx="243962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1">
                    <a:hueOff val="114395"/>
                    <a:lumOff val="-24975"/>
                  </a:schemeClr>
                </a:solidFill>
              </a:defRPr>
            </a:lvl1pPr>
          </a:lstStyle>
          <a:p>
            <a:pPr/>
            <a:r>
              <a:t>External Drivers</a:t>
            </a:r>
          </a:p>
        </p:txBody>
      </p:sp>
      <p:sp>
        <p:nvSpPr>
          <p:cNvPr id="140" name="Internal Drivers"/>
          <p:cNvSpPr txBox="1"/>
          <p:nvPr/>
        </p:nvSpPr>
        <p:spPr>
          <a:xfrm>
            <a:off x="9468831" y="5158644"/>
            <a:ext cx="2349095"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1">
                    <a:hueOff val="114395"/>
                    <a:lumOff val="-24975"/>
                  </a:schemeClr>
                </a:solidFill>
              </a:defRPr>
            </a:lvl1pPr>
          </a:lstStyle>
          <a:p>
            <a:pPr/>
            <a:r>
              <a:t>Internal Drivers</a:t>
            </a:r>
          </a:p>
        </p:txBody>
      </p:sp>
      <p:sp>
        <p:nvSpPr>
          <p:cNvPr id="141" name="Competitive Landscape…"/>
          <p:cNvSpPr txBox="1"/>
          <p:nvPr/>
        </p:nvSpPr>
        <p:spPr>
          <a:xfrm>
            <a:off x="7797951" y="3491512"/>
            <a:ext cx="3816401" cy="7196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700">
                <a:solidFill>
                  <a:schemeClr val="accent1"/>
                </a:solidFill>
              </a:defRPr>
            </a:pPr>
            <a:r>
              <a:t>Competitive Landscape</a:t>
            </a:r>
          </a:p>
          <a:p>
            <a:pPr algn="l">
              <a:defRPr b="0" sz="1200"/>
            </a:pPr>
            <a:r>
              <a:t>Emergence of new products, services and competitors</a:t>
            </a:r>
          </a:p>
        </p:txBody>
      </p:sp>
      <p:sp>
        <p:nvSpPr>
          <p:cNvPr id="142" name="Regulatory Requirements…"/>
          <p:cNvSpPr txBox="1"/>
          <p:nvPr/>
        </p:nvSpPr>
        <p:spPr>
          <a:xfrm>
            <a:off x="6923601" y="4387507"/>
            <a:ext cx="2736622" cy="5418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700">
                <a:solidFill>
                  <a:schemeClr val="accent1"/>
                </a:solidFill>
              </a:defRPr>
            </a:pPr>
            <a:r>
              <a:t>Regulatory Requirements</a:t>
            </a:r>
          </a:p>
          <a:p>
            <a:pPr algn="l">
              <a:defRPr b="0" sz="1200"/>
            </a:pPr>
            <a:r>
              <a:t>Complex, evolving regulatory agenda</a:t>
            </a:r>
          </a:p>
        </p:txBody>
      </p:sp>
      <p:sp>
        <p:nvSpPr>
          <p:cNvPr id="143" name="Digitisation…"/>
          <p:cNvSpPr txBox="1"/>
          <p:nvPr/>
        </p:nvSpPr>
        <p:spPr>
          <a:xfrm>
            <a:off x="6687473" y="5163608"/>
            <a:ext cx="2219380" cy="8974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700">
                <a:solidFill>
                  <a:schemeClr val="accent1"/>
                </a:solidFill>
              </a:defRPr>
            </a:pPr>
            <a:r>
              <a:t>Digitisation</a:t>
            </a:r>
          </a:p>
          <a:p>
            <a:pPr algn="l">
              <a:defRPr b="0" sz="1200"/>
            </a:pPr>
            <a:r>
              <a:t>Fit-for-purpose digital infrastructure, utilising Cloud and Data</a:t>
            </a:r>
          </a:p>
        </p:txBody>
      </p:sp>
      <p:sp>
        <p:nvSpPr>
          <p:cNvPr id="144" name="Increased Customer Expectations…"/>
          <p:cNvSpPr txBox="1"/>
          <p:nvPr/>
        </p:nvSpPr>
        <p:spPr>
          <a:xfrm>
            <a:off x="7139523" y="6290345"/>
            <a:ext cx="2089294" cy="14308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700">
                <a:solidFill>
                  <a:schemeClr val="accent1"/>
                </a:solidFill>
              </a:defRPr>
            </a:pPr>
            <a:r>
              <a:t>Increased Customer Expectations</a:t>
            </a:r>
          </a:p>
          <a:p>
            <a:pPr algn="l">
              <a:defRPr b="0" sz="1200"/>
            </a:pPr>
            <a:r>
              <a:t>Increased customer expectations due to technology innovation</a:t>
            </a:r>
          </a:p>
        </p:txBody>
      </p:sp>
      <p:sp>
        <p:nvSpPr>
          <p:cNvPr id="145" name="Future Ready Workforce…"/>
          <p:cNvSpPr txBox="1"/>
          <p:nvPr/>
        </p:nvSpPr>
        <p:spPr>
          <a:xfrm>
            <a:off x="9183484" y="5690529"/>
            <a:ext cx="2682546" cy="7196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700">
                <a:solidFill>
                  <a:schemeClr val="accent1"/>
                </a:solidFill>
              </a:defRPr>
            </a:pPr>
            <a:r>
              <a:t>Future Ready Workforce</a:t>
            </a:r>
          </a:p>
          <a:p>
            <a:pPr algn="l">
              <a:defRPr b="0" sz="1200"/>
            </a:pPr>
            <a:r>
              <a:t>Upskilling current employees and gathering new talent</a:t>
            </a:r>
          </a:p>
        </p:txBody>
      </p:sp>
      <p:sp>
        <p:nvSpPr>
          <p:cNvPr id="146" name="Cost Focus…"/>
          <p:cNvSpPr txBox="1"/>
          <p:nvPr/>
        </p:nvSpPr>
        <p:spPr>
          <a:xfrm>
            <a:off x="9434931" y="7493081"/>
            <a:ext cx="2493094" cy="5418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700">
                <a:solidFill>
                  <a:schemeClr val="accent1"/>
                </a:solidFill>
              </a:defRPr>
            </a:pPr>
            <a:r>
              <a:t>Cost Focus</a:t>
            </a:r>
          </a:p>
          <a:p>
            <a:pPr algn="l">
              <a:defRPr b="0" sz="1200"/>
            </a:pPr>
            <a:r>
              <a:t>Creating a lean business operation</a:t>
            </a:r>
          </a:p>
        </p:txBody>
      </p:sp>
      <p:sp>
        <p:nvSpPr>
          <p:cNvPr id="147" name="Operational Transformation…"/>
          <p:cNvSpPr txBox="1"/>
          <p:nvPr/>
        </p:nvSpPr>
        <p:spPr>
          <a:xfrm>
            <a:off x="9049633" y="6503922"/>
            <a:ext cx="3044727" cy="8974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1700">
                <a:solidFill>
                  <a:schemeClr val="accent1"/>
                </a:solidFill>
              </a:defRPr>
            </a:pPr>
            <a:r>
              <a:t>Operational Transformation</a:t>
            </a:r>
          </a:p>
          <a:p>
            <a:pPr algn="l">
              <a:defRPr b="0" sz="1200"/>
            </a:pPr>
            <a:r>
              <a:t>Agile Business model that operates at scale able to adapt and change with the market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What is DevOps?"/>
          <p:cNvSpPr txBox="1"/>
          <p:nvPr>
            <p:ph type="title"/>
          </p:nvPr>
        </p:nvSpPr>
        <p:spPr>
          <a:prstGeom prst="rect">
            <a:avLst/>
          </a:prstGeom>
        </p:spPr>
        <p:txBody>
          <a:bodyPr/>
          <a:lstStyle/>
          <a:p>
            <a:pPr/>
            <a:r>
              <a:t>What is DevOps?</a:t>
            </a:r>
          </a:p>
        </p:txBody>
      </p:sp>
      <p:sp>
        <p:nvSpPr>
          <p:cNvPr id="150" name="“Every company is a technology company, regardless of what business they think they’re in. A bank is just an IT company with a banking license.”…"/>
          <p:cNvSpPr txBox="1"/>
          <p:nvPr>
            <p:ph type="body" idx="1"/>
          </p:nvPr>
        </p:nvSpPr>
        <p:spPr>
          <a:xfrm>
            <a:off x="952500" y="2038022"/>
            <a:ext cx="11099800" cy="6286501"/>
          </a:xfrm>
          <a:prstGeom prst="rect">
            <a:avLst/>
          </a:prstGeom>
        </p:spPr>
        <p:txBody>
          <a:bodyPr/>
          <a:lstStyle/>
          <a:p>
            <a:pPr marL="0" indent="0" algn="ctr">
              <a:spcBef>
                <a:spcPts val="0"/>
              </a:spcBef>
              <a:buSzTx/>
              <a:buNone/>
              <a:defRPr sz="3400">
                <a:solidFill>
                  <a:srgbClr val="000000"/>
                </a:solidFill>
                <a:latin typeface="+mn-lt"/>
                <a:ea typeface="+mn-ea"/>
                <a:cs typeface="+mn-cs"/>
                <a:sym typeface="Helvetica Neue Medium"/>
              </a:defRPr>
            </a:pPr>
            <a:r>
              <a:t>“Every company is a technology company, regardless of what business they think they’re in. A bank is just an IT company with a banking license.” </a:t>
            </a:r>
          </a:p>
          <a:p>
            <a:pPr marL="0" indent="0" algn="ctr">
              <a:spcBef>
                <a:spcPts val="0"/>
              </a:spcBef>
              <a:buSzTx/>
              <a:buNone/>
              <a:defRPr i="1" sz="2400">
                <a:solidFill>
                  <a:srgbClr val="000000"/>
                </a:solidFill>
              </a:defRPr>
            </a:pPr>
            <a:r>
              <a:t>Christopher Little</a:t>
            </a:r>
          </a:p>
          <a:p>
            <a:pPr marL="0" indent="0">
              <a:buSzTx/>
              <a:buNone/>
            </a:pPr>
            <a:r>
              <a:t>DevOps is the outcome of applying the most trusted principles from the domain of physical manufacturing and leadership to the IT value stream.</a:t>
            </a:r>
          </a:p>
          <a:p>
            <a:pPr marL="0" indent="0">
              <a:buSzTx/>
              <a:buNone/>
            </a:pPr>
            <a:r>
              <a:t>The result is </a:t>
            </a:r>
            <a:r>
              <a:rPr>
                <a:solidFill>
                  <a:schemeClr val="accent1"/>
                </a:solidFill>
              </a:rPr>
              <a:t>world-class quality</a:t>
            </a:r>
            <a:r>
              <a:t>, </a:t>
            </a:r>
            <a:r>
              <a:rPr>
                <a:solidFill>
                  <a:schemeClr val="accent1"/>
                </a:solidFill>
              </a:rPr>
              <a:t>reliability</a:t>
            </a:r>
            <a:r>
              <a:t>, </a:t>
            </a:r>
            <a:r>
              <a:rPr>
                <a:solidFill>
                  <a:schemeClr val="accent1"/>
                </a:solidFill>
              </a:rPr>
              <a:t>stability</a:t>
            </a:r>
            <a:r>
              <a:t>, and </a:t>
            </a:r>
            <a:r>
              <a:rPr>
                <a:solidFill>
                  <a:schemeClr val="accent1"/>
                </a:solidFill>
              </a:rPr>
              <a:t>security</a:t>
            </a:r>
            <a:r>
              <a:t> at ever </a:t>
            </a:r>
            <a:r>
              <a:rPr>
                <a:solidFill>
                  <a:schemeClr val="accent1"/>
                </a:solidFill>
              </a:rPr>
              <a:t>lower cost</a:t>
            </a:r>
            <a:r>
              <a:t> and effort; and </a:t>
            </a:r>
            <a:r>
              <a:rPr>
                <a:solidFill>
                  <a:schemeClr val="accent1"/>
                </a:solidFill>
              </a:rPr>
              <a:t>accelerated flow</a:t>
            </a:r>
            <a:r>
              <a:t> and reliability throughout the technology value stream.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What does good DevOps look like?"/>
          <p:cNvSpPr txBox="1"/>
          <p:nvPr>
            <p:ph type="title"/>
          </p:nvPr>
        </p:nvSpPr>
        <p:spPr>
          <a:prstGeom prst="rect">
            <a:avLst/>
          </a:prstGeom>
        </p:spPr>
        <p:txBody>
          <a:bodyPr/>
          <a:lstStyle>
            <a:lvl1pPr defTabSz="514095">
              <a:defRPr sz="5280"/>
            </a:lvl1pPr>
          </a:lstStyle>
          <a:p>
            <a:pPr/>
            <a:r>
              <a:t>What does good DevOps look like?</a:t>
            </a:r>
          </a:p>
        </p:txBody>
      </p:sp>
      <p:sp>
        <p:nvSpPr>
          <p:cNvPr id="153" name="Proof of Concept as a Template - Starting with a small Proof of Concept (PoC) project (described above), and then replicating this pattern in other groups, using the first as a pattern.…"/>
          <p:cNvSpPr txBox="1"/>
          <p:nvPr>
            <p:ph type="body" idx="1"/>
          </p:nvPr>
        </p:nvSpPr>
        <p:spPr>
          <a:xfrm>
            <a:off x="952500" y="2038022"/>
            <a:ext cx="11099800" cy="6286501"/>
          </a:xfrm>
          <a:prstGeom prst="rect">
            <a:avLst/>
          </a:prstGeom>
        </p:spPr>
        <p:txBody>
          <a:bodyPr/>
          <a:lstStyle/>
          <a:p>
            <a:pPr marL="0" indent="0" defTabSz="257047">
              <a:spcBef>
                <a:spcPts val="1800"/>
              </a:spcBef>
              <a:buSzTx/>
              <a:buNone/>
              <a:defRPr sz="1408"/>
            </a:pPr>
            <a:r>
              <a:rPr b="1"/>
              <a:t>Proof of Concept as a Template </a:t>
            </a:r>
            <a:r>
              <a:t>- Starting with a small Proof of Concept (PoC) project (described above), and then replicating this pattern in other groups, using the first as a pattern. </a:t>
            </a:r>
          </a:p>
          <a:p>
            <a:pPr marL="0" indent="0" defTabSz="257047">
              <a:spcBef>
                <a:spcPts val="1800"/>
              </a:spcBef>
              <a:buSzTx/>
              <a:buNone/>
              <a:defRPr sz="1408"/>
            </a:pPr>
            <a:r>
              <a:rPr b="1"/>
              <a:t>Communities of Practice </a:t>
            </a:r>
            <a:r>
              <a:t>- Where groups that share common interests in tooling, language, or methodologies are fostered within an organization to share knowledge and expertise with each other, across teams, and around the organization. </a:t>
            </a:r>
            <a:endParaRPr sz="528">
              <a:solidFill>
                <a:srgbClr val="000000"/>
              </a:solidFill>
            </a:endParaRPr>
          </a:p>
          <a:p>
            <a:pPr marL="0" indent="0" defTabSz="201168">
              <a:lnSpc>
                <a:spcPts val="1300"/>
              </a:lnSpc>
              <a:spcBef>
                <a:spcPts val="500"/>
              </a:spcBef>
              <a:buSzTx/>
              <a:buNone/>
              <a:defRPr sz="586">
                <a:solidFill>
                  <a:srgbClr val="233342"/>
                </a:solidFill>
                <a:latin typeface="Times"/>
                <a:ea typeface="Times"/>
                <a:cs typeface="Times"/>
                <a:sym typeface="Times"/>
              </a:defRPr>
            </a:pPr>
          </a:p>
          <a:p>
            <a:pPr marL="195579" indent="-195579" defTabSz="257047">
              <a:spcBef>
                <a:spcPts val="1800"/>
              </a:spcBef>
              <a:defRPr sz="1408"/>
            </a:pPr>
            <a:r>
              <a:t>Teams that can independently develop, test, and deploy their code into production</a:t>
            </a:r>
          </a:p>
          <a:p>
            <a:pPr marL="195579" indent="-195579" defTabSz="257047">
              <a:spcBef>
                <a:spcPts val="1800"/>
              </a:spcBef>
              <a:defRPr sz="1408"/>
            </a:pPr>
            <a:r>
              <a:t>Test Automation</a:t>
            </a:r>
          </a:p>
          <a:p>
            <a:pPr marL="195579" indent="-195579" defTabSz="257047">
              <a:spcBef>
                <a:spcPts val="1800"/>
              </a:spcBef>
              <a:defRPr sz="1408"/>
            </a:pPr>
            <a:r>
              <a:t>Continuous Delivery</a:t>
            </a:r>
          </a:p>
          <a:p>
            <a:pPr marL="195579" indent="-195579" defTabSz="257047">
              <a:spcBef>
                <a:spcPts val="1800"/>
              </a:spcBef>
              <a:defRPr sz="1408"/>
            </a:pPr>
            <a:r>
              <a:t>Loosely coupled architecture</a:t>
            </a:r>
          </a:p>
          <a:p>
            <a:pPr marL="195579" indent="-195579" defTabSz="257047">
              <a:spcBef>
                <a:spcPts val="1800"/>
              </a:spcBef>
              <a:defRPr sz="1408"/>
            </a:pPr>
            <a:r>
              <a:t>Trunk based development, GitOps</a:t>
            </a:r>
          </a:p>
          <a:p>
            <a:pPr marL="195579" indent="-195579" defTabSz="257047">
              <a:spcBef>
                <a:spcPts val="1800"/>
              </a:spcBef>
              <a:defRPr sz="1408"/>
            </a:pPr>
            <a:r>
              <a:t>BA/Dev/Test/Ops all use the same work management system</a:t>
            </a:r>
          </a:p>
          <a:p>
            <a:pPr marL="195579" indent="-195579" defTabSz="257047">
              <a:spcBef>
                <a:spcPts val="1800"/>
              </a:spcBef>
              <a:defRPr sz="1408"/>
            </a:pPr>
            <a:r>
              <a:t>20% of time spent on Non-functional requirements and reducing technical debt</a:t>
            </a:r>
          </a:p>
          <a:p>
            <a:pPr marL="195579" indent="-195579" defTabSz="257047">
              <a:spcBef>
                <a:spcPts val="1800"/>
              </a:spcBef>
              <a:defRPr sz="1408"/>
            </a:pPr>
            <a:r>
              <a:t>Game days. Blameless post-mortems\</a:t>
            </a:r>
          </a:p>
          <a:p>
            <a:pPr marL="195579" indent="-195579" defTabSz="257047">
              <a:spcBef>
                <a:spcPts val="1800"/>
              </a:spcBef>
              <a:defRPr sz="1408"/>
            </a:pPr>
            <a:r>
              <a:t>Lightweight Change Approval Process</a:t>
            </a:r>
          </a:p>
          <a:p>
            <a:pPr marL="195579" indent="-195579" defTabSz="257047">
              <a:spcBef>
                <a:spcPts val="1800"/>
              </a:spcBef>
              <a:defRPr sz="1408"/>
            </a:pPr>
            <a:r>
              <a:t>Culture of trust and psychological safety, meaningful work, and clarity</a:t>
            </a:r>
          </a:p>
          <a:p>
            <a:pPr marL="195579" indent="-195579" defTabSz="257047">
              <a:spcBef>
                <a:spcPts val="1800"/>
              </a:spcBef>
              <a:defRPr sz="1408"/>
            </a:pPr>
            <a:r>
              <a:t>Easy to use tooling</a:t>
            </a:r>
          </a:p>
        </p:txBody>
      </p:sp>
      <p:sp>
        <p:nvSpPr>
          <p:cNvPr id="154" name="Services are run and managed…"/>
          <p:cNvSpPr txBox="1"/>
          <p:nvPr/>
        </p:nvSpPr>
        <p:spPr>
          <a:xfrm>
            <a:off x="6959358" y="6698141"/>
            <a:ext cx="5752920" cy="18114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180578" indent="-180578" algn="l">
              <a:buSzPct val="145000"/>
              <a:buChar char="•"/>
              <a:defRPr b="0" sz="1300">
                <a:solidFill>
                  <a:schemeClr val="accent1">
                    <a:hueOff val="114395"/>
                    <a:lumOff val="-24975"/>
                  </a:schemeClr>
                </a:solidFill>
              </a:defRPr>
            </a:pPr>
            <a:r>
              <a:t>Services are run and managed</a:t>
            </a:r>
          </a:p>
          <a:p>
            <a:pPr marL="180578" indent="-180578" algn="l">
              <a:buSzPct val="145000"/>
              <a:buChar char="•"/>
              <a:defRPr b="0" sz="1300">
                <a:solidFill>
                  <a:schemeClr val="accent1">
                    <a:hueOff val="114395"/>
                    <a:lumOff val="-24975"/>
                  </a:schemeClr>
                </a:solidFill>
              </a:defRPr>
            </a:pPr>
            <a:r>
              <a:t>Services are never done until turned off</a:t>
            </a:r>
          </a:p>
          <a:p>
            <a:pPr marL="180578" indent="-180578" algn="l">
              <a:buSzPct val="145000"/>
              <a:buChar char="•"/>
              <a:defRPr b="0" sz="1300">
                <a:solidFill>
                  <a:schemeClr val="accent1">
                    <a:hueOff val="114395"/>
                    <a:lumOff val="-24975"/>
                  </a:schemeClr>
                </a:solidFill>
              </a:defRPr>
            </a:pPr>
            <a:r>
              <a:t>Product owners own operational results along with the product feature set</a:t>
            </a:r>
          </a:p>
          <a:p>
            <a:pPr marL="180578" indent="-180578" algn="l">
              <a:buSzPct val="145000"/>
              <a:buChar char="•"/>
              <a:defRPr b="0" sz="1300">
                <a:solidFill>
                  <a:schemeClr val="accent1">
                    <a:hueOff val="114395"/>
                    <a:lumOff val="-24975"/>
                  </a:schemeClr>
                </a:solidFill>
              </a:defRPr>
            </a:pPr>
            <a:r>
              <a:t>All groups focus on end user satisfaction</a:t>
            </a:r>
          </a:p>
          <a:p>
            <a:pPr marL="180578" indent="-180578" algn="l">
              <a:buSzPct val="145000"/>
              <a:buChar char="•"/>
              <a:defRPr b="0" sz="1300">
                <a:solidFill>
                  <a:schemeClr val="accent1">
                    <a:hueOff val="114395"/>
                    <a:lumOff val="-24975"/>
                  </a:schemeClr>
                </a:solidFill>
              </a:defRPr>
            </a:pPr>
            <a:r>
              <a:t>Ops enables Dev to get work done</a:t>
            </a:r>
          </a:p>
          <a:p>
            <a:pPr marL="180578" indent="-180578" algn="l">
              <a:buSzPct val="145000"/>
              <a:buChar char="•"/>
              <a:defRPr b="0" sz="1300">
                <a:solidFill>
                  <a:schemeClr val="accent1">
                    <a:hueOff val="114395"/>
                    <a:lumOff val="-24975"/>
                  </a:schemeClr>
                </a:solidFill>
              </a:defRPr>
            </a:pPr>
            <a:r>
              <a:t>Ops provides Dev with tools to operate apps</a:t>
            </a:r>
          </a:p>
          <a:p>
            <a:pPr marL="180578" indent="-180578" algn="l">
              <a:buSzPct val="145000"/>
              <a:buChar char="•"/>
              <a:defRPr b="0" sz="1300">
                <a:solidFill>
                  <a:schemeClr val="accent1">
                    <a:hueOff val="114395"/>
                    <a:lumOff val="-24975"/>
                  </a:schemeClr>
                </a:solidFill>
              </a:defRPr>
            </a:pPr>
            <a:r>
              <a:t>Proactive monitoring in all environments</a:t>
            </a:r>
          </a:p>
          <a:p>
            <a:pPr marL="180578" indent="-180578" algn="l">
              <a:buSzPct val="145000"/>
              <a:buChar char="•"/>
              <a:defRPr b="0" sz="1300">
                <a:solidFill>
                  <a:schemeClr val="accent1">
                    <a:hueOff val="114395"/>
                    <a:lumOff val="-24975"/>
                  </a:schemeClr>
                </a:solidFill>
              </a:defRPr>
            </a:pPr>
            <a:r>
              <a:t>Multi-tenancy and shared resources</a:t>
            </a:r>
          </a:p>
          <a:p>
            <a:pPr marL="180578" indent="-180578" algn="l">
              <a:buSzPct val="145000"/>
              <a:buChar char="•"/>
              <a:defRPr b="0" sz="1300">
                <a:solidFill>
                  <a:schemeClr val="accent1">
                    <a:hueOff val="114395"/>
                    <a:lumOff val="-24975"/>
                  </a:schemeClr>
                </a:solidFill>
              </a:defRPr>
            </a:pPr>
            <a:r>
              <a:t>Distributed services on isolated instances, hardware independence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Head Winds"/>
          <p:cNvSpPr txBox="1"/>
          <p:nvPr>
            <p:ph type="title"/>
          </p:nvPr>
        </p:nvSpPr>
        <p:spPr>
          <a:prstGeom prst="rect">
            <a:avLst/>
          </a:prstGeom>
        </p:spPr>
        <p:txBody>
          <a:bodyPr/>
          <a:lstStyle/>
          <a:p>
            <a:pPr/>
            <a:r>
              <a:t>Head Winds</a:t>
            </a:r>
          </a:p>
        </p:txBody>
      </p:sp>
      <p:sp>
        <p:nvSpPr>
          <p:cNvPr id="157" name="Central Governance and Tooling Inertia…"/>
          <p:cNvSpPr txBox="1"/>
          <p:nvPr>
            <p:ph type="body" idx="1"/>
          </p:nvPr>
        </p:nvSpPr>
        <p:spPr>
          <a:xfrm>
            <a:off x="952500" y="2038022"/>
            <a:ext cx="11099800" cy="6286501"/>
          </a:xfrm>
          <a:prstGeom prst="rect">
            <a:avLst/>
          </a:prstGeom>
        </p:spPr>
        <p:txBody>
          <a:bodyPr/>
          <a:lstStyle/>
          <a:p>
            <a:pPr/>
            <a:r>
              <a:t>Central Governance and Tooling Inertia </a:t>
            </a:r>
          </a:p>
          <a:p>
            <a:pPr/>
            <a:r>
              <a:t>Developer Mindset. Many in the old world thinking. Fear of skills and don’t want extra responsibilities. Worried about left shifting.</a:t>
            </a:r>
          </a:p>
          <a:p>
            <a:pPr/>
            <a:r>
              <a:t>Missing development skills - no T/E shaped, or full stack. Knowledge missing.</a:t>
            </a:r>
          </a:p>
          <a:p>
            <a:pPr/>
            <a:r>
              <a:t>Don’t have the right DevOps engineers. who already have the external skills and educate internally. Missing the outside knowledge.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Strategy Map"/>
          <p:cNvSpPr txBox="1"/>
          <p:nvPr>
            <p:ph type="title"/>
          </p:nvPr>
        </p:nvSpPr>
        <p:spPr>
          <a:prstGeom prst="rect">
            <a:avLst/>
          </a:prstGeom>
        </p:spPr>
        <p:txBody>
          <a:bodyPr/>
          <a:lstStyle/>
          <a:p>
            <a:pPr/>
            <a:r>
              <a:t>Strategy Map</a:t>
            </a:r>
          </a:p>
        </p:txBody>
      </p:sp>
      <p:grpSp>
        <p:nvGrpSpPr>
          <p:cNvPr id="175" name="Group 43"/>
          <p:cNvGrpSpPr/>
          <p:nvPr/>
        </p:nvGrpSpPr>
        <p:grpSpPr>
          <a:xfrm>
            <a:off x="683290" y="702117"/>
            <a:ext cx="11739821" cy="8514009"/>
            <a:chOff x="0" y="0"/>
            <a:chExt cx="11739819" cy="8514007"/>
          </a:xfrm>
        </p:grpSpPr>
        <p:sp>
          <p:nvSpPr>
            <p:cNvPr id="160" name="Straight Arrow Connector 21"/>
            <p:cNvSpPr/>
            <p:nvPr/>
          </p:nvSpPr>
          <p:spPr>
            <a:xfrm flipV="1">
              <a:off x="543611" y="425746"/>
              <a:ext cx="1" cy="7225458"/>
            </a:xfrm>
            <a:prstGeom prst="line">
              <a:avLst/>
            </a:prstGeom>
            <a:noFill/>
            <a:ln w="19050" cap="flat">
              <a:solidFill>
                <a:srgbClr val="4A7EBB"/>
              </a:solidFill>
              <a:prstDash val="solid"/>
              <a:round/>
              <a:tailEnd type="triangle" w="med" len="med"/>
            </a:ln>
            <a:effectLst/>
          </p:spPr>
          <p:txBody>
            <a:bodyPr wrap="square" lIns="45719" tIns="45719" rIns="45719" bIns="45719" numCol="1" anchor="t">
              <a:noAutofit/>
            </a:bodyPr>
            <a:lstStyle/>
            <a:p>
              <a:pPr algn="l" defTabSz="914400">
                <a:defRPr b="0" sz="1800">
                  <a:latin typeface="Calibri"/>
                  <a:ea typeface="Calibri"/>
                  <a:cs typeface="Calibri"/>
                  <a:sym typeface="Calibri"/>
                </a:defRPr>
              </a:pPr>
            </a:p>
          </p:txBody>
        </p:sp>
        <p:sp>
          <p:nvSpPr>
            <p:cNvPr id="161" name="Straight Arrow Connector 25"/>
            <p:cNvSpPr/>
            <p:nvPr/>
          </p:nvSpPr>
          <p:spPr>
            <a:xfrm>
              <a:off x="543611" y="7651203"/>
              <a:ext cx="10425303" cy="1"/>
            </a:xfrm>
            <a:prstGeom prst="line">
              <a:avLst/>
            </a:prstGeom>
            <a:noFill/>
            <a:ln w="19050" cap="flat">
              <a:solidFill>
                <a:srgbClr val="4A7EBB"/>
              </a:solidFill>
              <a:prstDash val="solid"/>
              <a:round/>
              <a:tailEnd type="triangle" w="med" len="med"/>
            </a:ln>
            <a:effectLst/>
          </p:spPr>
          <p:txBody>
            <a:bodyPr wrap="square" lIns="45719" tIns="45719" rIns="45719" bIns="45719" numCol="1" anchor="t">
              <a:noAutofit/>
            </a:bodyPr>
            <a:lstStyle/>
            <a:p>
              <a:pPr algn="l" defTabSz="914400">
                <a:defRPr b="0" sz="1800">
                  <a:latin typeface="Calibri"/>
                  <a:ea typeface="Calibri"/>
                  <a:cs typeface="Calibri"/>
                  <a:sym typeface="Calibri"/>
                </a:defRPr>
              </a:pPr>
            </a:p>
          </p:txBody>
        </p:sp>
        <p:sp>
          <p:nvSpPr>
            <p:cNvPr id="162" name="TextBox 30"/>
            <p:cNvSpPr txBox="1"/>
            <p:nvPr/>
          </p:nvSpPr>
          <p:spPr>
            <a:xfrm rot="16200000">
              <a:off x="-621341" y="3590152"/>
              <a:ext cx="1779431" cy="5367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b="0" sz="2000">
                  <a:latin typeface="Calibri"/>
                  <a:ea typeface="Calibri"/>
                  <a:cs typeface="Calibri"/>
                  <a:sym typeface="Calibri"/>
                </a:defRPr>
              </a:lvl1pPr>
            </a:lstStyle>
            <a:p>
              <a:pPr/>
              <a:r>
                <a:t>Value Chain</a:t>
              </a:r>
            </a:p>
          </p:txBody>
        </p:sp>
        <p:sp>
          <p:nvSpPr>
            <p:cNvPr id="163" name="TextBox 31"/>
            <p:cNvSpPr txBox="1"/>
            <p:nvPr/>
          </p:nvSpPr>
          <p:spPr>
            <a:xfrm>
              <a:off x="10289002" y="7745011"/>
              <a:ext cx="1450818" cy="536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b="0" sz="2000">
                  <a:latin typeface="Calibri"/>
                  <a:ea typeface="Calibri"/>
                  <a:cs typeface="Calibri"/>
                  <a:sym typeface="Calibri"/>
                </a:defRPr>
              </a:lvl1pPr>
            </a:lstStyle>
            <a:p>
              <a:pPr/>
              <a:r>
                <a:t>Evolution</a:t>
              </a:r>
            </a:p>
          </p:txBody>
        </p:sp>
        <p:sp>
          <p:nvSpPr>
            <p:cNvPr id="164" name="TextBox 32"/>
            <p:cNvSpPr txBox="1"/>
            <p:nvPr/>
          </p:nvSpPr>
          <p:spPr>
            <a:xfrm rot="16200000">
              <a:off x="-112348" y="750119"/>
              <a:ext cx="746836" cy="4163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b="0" i="1" sz="1400">
                  <a:latin typeface="Calibri"/>
                  <a:ea typeface="Calibri"/>
                  <a:cs typeface="Calibri"/>
                  <a:sym typeface="Calibri"/>
                </a:defRPr>
              </a:lvl1pPr>
            </a:lstStyle>
            <a:p>
              <a:pPr/>
              <a:r>
                <a:t>Visible</a:t>
              </a:r>
            </a:p>
          </p:txBody>
        </p:sp>
        <p:sp>
          <p:nvSpPr>
            <p:cNvPr id="165" name="TextBox 34"/>
            <p:cNvSpPr txBox="1"/>
            <p:nvPr/>
          </p:nvSpPr>
          <p:spPr>
            <a:xfrm rot="16200000">
              <a:off x="-174387" y="6724413"/>
              <a:ext cx="921711" cy="4163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b="0" i="1" sz="1400"/>
              </a:lvl1pPr>
            </a:lstStyle>
            <a:p>
              <a:pPr/>
              <a:r>
                <a:t>Invisible</a:t>
              </a:r>
            </a:p>
          </p:txBody>
        </p:sp>
        <p:sp>
          <p:nvSpPr>
            <p:cNvPr id="166" name="TextBox 35"/>
            <p:cNvSpPr txBox="1"/>
            <p:nvPr/>
          </p:nvSpPr>
          <p:spPr>
            <a:xfrm>
              <a:off x="708764" y="7805224"/>
              <a:ext cx="889605" cy="4163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b="0" i="1" sz="1400">
                  <a:latin typeface="Calibri"/>
                  <a:ea typeface="Calibri"/>
                  <a:cs typeface="Calibri"/>
                  <a:sym typeface="Calibri"/>
                </a:defRPr>
              </a:lvl1pPr>
            </a:lstStyle>
            <a:p>
              <a:pPr/>
              <a:r>
                <a:t>Genesis</a:t>
              </a:r>
            </a:p>
          </p:txBody>
        </p:sp>
        <p:sp>
          <p:nvSpPr>
            <p:cNvPr id="167" name="TextBox 36"/>
            <p:cNvSpPr txBox="1"/>
            <p:nvPr/>
          </p:nvSpPr>
          <p:spPr>
            <a:xfrm>
              <a:off x="3324368" y="7805224"/>
              <a:ext cx="1374124" cy="4163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b="0" i="1" sz="1400">
                  <a:latin typeface="Calibri"/>
                  <a:ea typeface="Calibri"/>
                  <a:cs typeface="Calibri"/>
                  <a:sym typeface="Calibri"/>
                </a:defRPr>
              </a:lvl1pPr>
            </a:lstStyle>
            <a:p>
              <a:pPr/>
              <a:r>
                <a:t>Custom Built</a:t>
              </a:r>
            </a:p>
          </p:txBody>
        </p:sp>
        <p:sp>
          <p:nvSpPr>
            <p:cNvPr id="168" name="TextBox 37"/>
            <p:cNvSpPr txBox="1"/>
            <p:nvPr/>
          </p:nvSpPr>
          <p:spPr>
            <a:xfrm>
              <a:off x="6013491" y="7805224"/>
              <a:ext cx="1508816" cy="7087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b="0" i="1" sz="1400">
                  <a:latin typeface="Calibri"/>
                  <a:ea typeface="Calibri"/>
                  <a:cs typeface="Calibri"/>
                  <a:sym typeface="Calibri"/>
                </a:defRPr>
              </a:lvl1pPr>
            </a:lstStyle>
            <a:p>
              <a:pPr/>
              <a:r>
                <a:t>Product (+ rental)</a:t>
              </a:r>
            </a:p>
          </p:txBody>
        </p:sp>
        <p:sp>
          <p:nvSpPr>
            <p:cNvPr id="169" name="TextBox 38"/>
            <p:cNvSpPr txBox="1"/>
            <p:nvPr/>
          </p:nvSpPr>
          <p:spPr>
            <a:xfrm>
              <a:off x="8553546" y="7805224"/>
              <a:ext cx="1821971" cy="7087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b="0" i="1" sz="1400">
                  <a:latin typeface="Calibri"/>
                  <a:ea typeface="Calibri"/>
                  <a:cs typeface="Calibri"/>
                  <a:sym typeface="Calibri"/>
                </a:defRPr>
              </a:lvl1pPr>
            </a:lstStyle>
            <a:p>
              <a:pPr/>
              <a:r>
                <a:t>Commodity (+ utility)</a:t>
              </a:r>
            </a:p>
          </p:txBody>
        </p:sp>
        <p:sp>
          <p:nvSpPr>
            <p:cNvPr id="170" name="Straight Connector 40"/>
            <p:cNvSpPr/>
            <p:nvPr/>
          </p:nvSpPr>
          <p:spPr>
            <a:xfrm flipV="1">
              <a:off x="3158538" y="219304"/>
              <a:ext cx="1" cy="7431900"/>
            </a:xfrm>
            <a:prstGeom prst="line">
              <a:avLst/>
            </a:prstGeom>
            <a:noFill/>
            <a:ln w="9525" cap="flat">
              <a:solidFill>
                <a:srgbClr val="4A7EBB"/>
              </a:solidFill>
              <a:prstDash val="dash"/>
              <a:round/>
            </a:ln>
            <a:effectLst/>
          </p:spPr>
          <p:txBody>
            <a:bodyPr wrap="square" lIns="45719" tIns="45719" rIns="45719" bIns="45719" numCol="1" anchor="t">
              <a:noAutofit/>
            </a:bodyPr>
            <a:lstStyle/>
            <a:p>
              <a:pPr algn="l" defTabSz="914400">
                <a:defRPr b="0" sz="1800">
                  <a:latin typeface="Calibri"/>
                  <a:ea typeface="Calibri"/>
                  <a:cs typeface="Calibri"/>
                  <a:sym typeface="Calibri"/>
                </a:defRPr>
              </a:pPr>
            </a:p>
          </p:txBody>
        </p:sp>
        <p:sp>
          <p:nvSpPr>
            <p:cNvPr id="171" name="Straight Connector 41"/>
            <p:cNvSpPr/>
            <p:nvPr/>
          </p:nvSpPr>
          <p:spPr>
            <a:xfrm flipV="1">
              <a:off x="5773466" y="219304"/>
              <a:ext cx="1" cy="7431900"/>
            </a:xfrm>
            <a:prstGeom prst="line">
              <a:avLst/>
            </a:prstGeom>
            <a:noFill/>
            <a:ln w="9525" cap="flat">
              <a:solidFill>
                <a:srgbClr val="4A7EBB"/>
              </a:solidFill>
              <a:prstDash val="dash"/>
              <a:round/>
            </a:ln>
            <a:effectLst/>
          </p:spPr>
          <p:txBody>
            <a:bodyPr wrap="square" lIns="45719" tIns="45719" rIns="45719" bIns="45719" numCol="1" anchor="t">
              <a:noAutofit/>
            </a:bodyPr>
            <a:lstStyle/>
            <a:p>
              <a:pPr algn="l" defTabSz="914400">
                <a:defRPr b="0" sz="1800">
                  <a:latin typeface="Calibri"/>
                  <a:ea typeface="Calibri"/>
                  <a:cs typeface="Calibri"/>
                  <a:sym typeface="Calibri"/>
                </a:defRPr>
              </a:pPr>
            </a:p>
          </p:txBody>
        </p:sp>
        <p:sp>
          <p:nvSpPr>
            <p:cNvPr id="172" name="Straight Connector 42"/>
            <p:cNvSpPr/>
            <p:nvPr/>
          </p:nvSpPr>
          <p:spPr>
            <a:xfrm flipV="1">
              <a:off x="8388393" y="116083"/>
              <a:ext cx="1" cy="7431900"/>
            </a:xfrm>
            <a:prstGeom prst="line">
              <a:avLst/>
            </a:prstGeom>
            <a:noFill/>
            <a:ln w="9525" cap="flat">
              <a:solidFill>
                <a:srgbClr val="4A7EBB"/>
              </a:solidFill>
              <a:prstDash val="dash"/>
              <a:round/>
            </a:ln>
            <a:effectLst/>
          </p:spPr>
          <p:txBody>
            <a:bodyPr wrap="square" lIns="45719" tIns="45719" rIns="45719" bIns="45719" numCol="1" anchor="t">
              <a:noAutofit/>
            </a:bodyPr>
            <a:lstStyle/>
            <a:p>
              <a:pPr algn="l" defTabSz="914400">
                <a:defRPr b="0" sz="1800">
                  <a:latin typeface="Calibri"/>
                  <a:ea typeface="Calibri"/>
                  <a:cs typeface="Calibri"/>
                  <a:sym typeface="Calibri"/>
                </a:defRPr>
              </a:pPr>
            </a:p>
          </p:txBody>
        </p:sp>
        <p:sp>
          <p:nvSpPr>
            <p:cNvPr id="173" name="TextBox 35"/>
            <p:cNvSpPr txBox="1"/>
            <p:nvPr/>
          </p:nvSpPr>
          <p:spPr>
            <a:xfrm>
              <a:off x="708764" y="0"/>
              <a:ext cx="1118308" cy="4163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b="0" i="1" sz="1400">
                  <a:latin typeface="Calibri"/>
                  <a:ea typeface="Calibri"/>
                  <a:cs typeface="Calibri"/>
                  <a:sym typeface="Calibri"/>
                </a:defRPr>
              </a:lvl1pPr>
            </a:lstStyle>
            <a:p>
              <a:pPr/>
              <a:r>
                <a:t>Unchartered</a:t>
              </a:r>
            </a:p>
          </p:txBody>
        </p:sp>
        <p:sp>
          <p:nvSpPr>
            <p:cNvPr id="174" name="TextBox 35"/>
            <p:cNvSpPr txBox="1"/>
            <p:nvPr/>
          </p:nvSpPr>
          <p:spPr>
            <a:xfrm>
              <a:off x="10455257" y="0"/>
              <a:ext cx="1118309" cy="4163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l" defTabSz="914400">
                <a:defRPr b="0" i="1" sz="1400">
                  <a:latin typeface="Calibri"/>
                  <a:ea typeface="Calibri"/>
                  <a:cs typeface="Calibri"/>
                  <a:sym typeface="Calibri"/>
                </a:defRPr>
              </a:lvl1pPr>
            </a:lstStyle>
            <a:p>
              <a:pPr/>
              <a:r>
                <a:t>Industrialised</a:t>
              </a:r>
            </a:p>
          </p:txBody>
        </p:sp>
      </p:grpSp>
      <p:cxnSp>
        <p:nvCxnSpPr>
          <p:cNvPr id="176" name="Straight Connector 48"/>
          <p:cNvCxnSpPr>
            <a:stCxn id="226" idx="0"/>
            <a:endCxn id="202" idx="0"/>
          </p:cNvCxnSpPr>
          <p:nvPr/>
        </p:nvCxnSpPr>
        <p:spPr>
          <a:xfrm flipH="1" flipV="1">
            <a:off x="1849419" y="2421212"/>
            <a:ext cx="609816" cy="650018"/>
          </a:xfrm>
          <a:prstGeom prst="straightConnector1">
            <a:avLst/>
          </a:prstGeom>
          <a:ln>
            <a:solidFill>
              <a:schemeClr val="accent5">
                <a:hueOff val="-82419"/>
                <a:satOff val="-9513"/>
                <a:lumOff val="-16343"/>
              </a:schemeClr>
            </a:solidFill>
          </a:ln>
        </p:spPr>
      </p:cxnSp>
      <p:sp>
        <p:nvSpPr>
          <p:cNvPr id="264" name="Straight Connector 51"/>
          <p:cNvSpPr/>
          <p:nvPr/>
        </p:nvSpPr>
        <p:spPr>
          <a:xfrm>
            <a:off x="7867185" y="2447815"/>
            <a:ext cx="1715058" cy="5968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a:solidFill>
              <a:srgbClr val="4A7EBB"/>
            </a:solidFill>
          </a:ln>
        </p:spPr>
        <p:txBody>
          <a:bodyPr/>
          <a:lstStyle/>
          <a:p>
            <a:pPr/>
          </a:p>
        </p:txBody>
      </p:sp>
      <p:sp>
        <p:nvSpPr>
          <p:cNvPr id="265" name="Straight Connector 57"/>
          <p:cNvSpPr/>
          <p:nvPr/>
        </p:nvSpPr>
        <p:spPr>
          <a:xfrm>
            <a:off x="9678962" y="3149613"/>
            <a:ext cx="158666" cy="613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a:solidFill>
              <a:srgbClr val="4A7EBB"/>
            </a:solidFill>
          </a:ln>
        </p:spPr>
        <p:txBody>
          <a:bodyPr/>
          <a:lstStyle/>
          <a:p>
            <a:pPr/>
          </a:p>
        </p:txBody>
      </p:sp>
      <p:sp>
        <p:nvSpPr>
          <p:cNvPr id="266" name="Straight Connector 58"/>
          <p:cNvSpPr/>
          <p:nvPr/>
        </p:nvSpPr>
        <p:spPr>
          <a:xfrm>
            <a:off x="10116213" y="6143121"/>
            <a:ext cx="248207" cy="6478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a:solidFill>
              <a:srgbClr val="4A7EBB"/>
            </a:solidFill>
          </a:ln>
        </p:spPr>
        <p:txBody>
          <a:bodyPr/>
          <a:lstStyle/>
          <a:p>
            <a:pPr/>
          </a:p>
        </p:txBody>
      </p:sp>
      <p:cxnSp>
        <p:nvCxnSpPr>
          <p:cNvPr id="180" name="Straight Connector 62"/>
          <p:cNvCxnSpPr>
            <a:stCxn id="226" idx="0"/>
            <a:endCxn id="184" idx="0"/>
          </p:cNvCxnSpPr>
          <p:nvPr/>
        </p:nvCxnSpPr>
        <p:spPr>
          <a:xfrm>
            <a:off x="2459234" y="3071229"/>
            <a:ext cx="121050" cy="770299"/>
          </a:xfrm>
          <a:prstGeom prst="straightConnector1">
            <a:avLst/>
          </a:prstGeom>
          <a:ln>
            <a:solidFill>
              <a:schemeClr val="accent5">
                <a:hueOff val="-82419"/>
                <a:satOff val="-9513"/>
                <a:lumOff val="-16343"/>
              </a:schemeClr>
            </a:solidFill>
          </a:ln>
        </p:spPr>
      </p:cxnSp>
      <p:grpSp>
        <p:nvGrpSpPr>
          <p:cNvPr id="183" name="Group"/>
          <p:cNvGrpSpPr/>
          <p:nvPr/>
        </p:nvGrpSpPr>
        <p:grpSpPr>
          <a:xfrm flipH="1">
            <a:off x="9582491" y="2995029"/>
            <a:ext cx="152401" cy="152401"/>
            <a:chOff x="0" y="0"/>
            <a:chExt cx="152400" cy="152400"/>
          </a:xfrm>
        </p:grpSpPr>
        <p:sp>
          <p:nvSpPr>
            <p:cNvPr id="181" name="Shape"/>
            <p:cNvSpPr/>
            <p:nvPr/>
          </p:nvSpPr>
          <p:spPr>
            <a:xfrm>
              <a:off x="0" y="0"/>
              <a:ext cx="152400" cy="152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lnTo>
                    <a:pt x="10800" y="108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b="0" sz="1800">
                  <a:latin typeface="Calibri"/>
                  <a:ea typeface="Calibri"/>
                  <a:cs typeface="Calibri"/>
                  <a:sym typeface="Calibri"/>
                </a:defRPr>
              </a:pPr>
            </a:p>
          </p:txBody>
        </p:sp>
        <p:sp>
          <p:nvSpPr>
            <p:cNvPr id="182" name="Circle"/>
            <p:cNvSpPr/>
            <p:nvPr/>
          </p:nvSpPr>
          <p:spPr>
            <a:xfrm>
              <a:off x="0" y="0"/>
              <a:ext cx="152400" cy="152400"/>
            </a:xfrm>
            <a:prstGeom prst="ellipse">
              <a:avLst/>
            </a:prstGeom>
            <a:noFill/>
            <a:ln w="9525" cap="flat">
              <a:solidFill>
                <a:srgbClr val="4A7EBB"/>
              </a:solidFill>
              <a:prstDash val="solid"/>
              <a:round/>
            </a:ln>
            <a:effectLst/>
          </p:spPr>
          <p:txBody>
            <a:bodyPr wrap="square" lIns="45719" tIns="45719" rIns="45719" bIns="45719" numCol="1" anchor="ctr">
              <a:noAutofit/>
            </a:bodyPr>
            <a:lstStyle/>
            <a:p>
              <a:pPr algn="l" defTabSz="914400">
                <a:defRPr b="0" sz="1800">
                  <a:latin typeface="Calibri"/>
                  <a:ea typeface="Calibri"/>
                  <a:cs typeface="Calibri"/>
                  <a:sym typeface="Calibri"/>
                </a:defRPr>
              </a:pPr>
            </a:p>
          </p:txBody>
        </p:sp>
      </p:grpSp>
      <p:sp>
        <p:nvSpPr>
          <p:cNvPr id="184" name="Circle"/>
          <p:cNvSpPr/>
          <p:nvPr/>
        </p:nvSpPr>
        <p:spPr>
          <a:xfrm flipH="1">
            <a:off x="2504083" y="3765327"/>
            <a:ext cx="152401" cy="152401"/>
          </a:xfrm>
          <a:prstGeom prst="ellipse">
            <a:avLst/>
          </a:prstGeom>
          <a:solidFill>
            <a:srgbClr val="FFFFFF"/>
          </a:solidFill>
          <a:ln>
            <a:solidFill>
              <a:schemeClr val="accent5">
                <a:hueOff val="-82419"/>
                <a:satOff val="-9513"/>
                <a:lumOff val="-16343"/>
              </a:schemeClr>
            </a:solidFill>
          </a:ln>
        </p:spPr>
        <p:txBody>
          <a:bodyPr lIns="45719" rIns="45719" anchor="ctr"/>
          <a:lstStyle/>
          <a:p>
            <a:pPr algn="r" defTabSz="914400">
              <a:defRPr b="0" sz="1800">
                <a:latin typeface="Calibri"/>
                <a:ea typeface="Calibri"/>
                <a:cs typeface="Calibri"/>
                <a:sym typeface="Calibri"/>
              </a:defRPr>
            </a:pPr>
          </a:p>
        </p:txBody>
      </p:sp>
      <p:sp>
        <p:nvSpPr>
          <p:cNvPr id="185" name="Agile"/>
          <p:cNvSpPr txBox="1"/>
          <p:nvPr/>
        </p:nvSpPr>
        <p:spPr>
          <a:xfrm>
            <a:off x="4350220" y="4678973"/>
            <a:ext cx="409834"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r" defTabSz="914400">
              <a:defRPr b="0" sz="1200">
                <a:latin typeface="Calibri"/>
                <a:ea typeface="Calibri"/>
                <a:cs typeface="Calibri"/>
                <a:sym typeface="Calibri"/>
              </a:defRPr>
            </a:lvl1pPr>
          </a:lstStyle>
          <a:p>
            <a:pPr/>
            <a:r>
              <a:t>Agile</a:t>
            </a:r>
          </a:p>
        </p:txBody>
      </p:sp>
      <p:sp>
        <p:nvSpPr>
          <p:cNvPr id="186" name="Manually Provisioned Infrastructure"/>
          <p:cNvSpPr txBox="1"/>
          <p:nvPr/>
        </p:nvSpPr>
        <p:spPr>
          <a:xfrm>
            <a:off x="10192305" y="6724672"/>
            <a:ext cx="2323987"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r" defTabSz="914400">
              <a:defRPr b="0" sz="1200">
                <a:latin typeface="Calibri"/>
                <a:ea typeface="Calibri"/>
                <a:cs typeface="Calibri"/>
                <a:sym typeface="Calibri"/>
              </a:defRPr>
            </a:lvl1pPr>
          </a:lstStyle>
          <a:p>
            <a:pPr/>
            <a:r>
              <a:t>Manually Provisioned Infrastructure</a:t>
            </a:r>
          </a:p>
        </p:txBody>
      </p:sp>
      <p:grpSp>
        <p:nvGrpSpPr>
          <p:cNvPr id="189" name="Group"/>
          <p:cNvGrpSpPr/>
          <p:nvPr/>
        </p:nvGrpSpPr>
        <p:grpSpPr>
          <a:xfrm flipH="1">
            <a:off x="1491766" y="7554903"/>
            <a:ext cx="152401" cy="152401"/>
            <a:chOff x="0" y="0"/>
            <a:chExt cx="152400" cy="152400"/>
          </a:xfrm>
        </p:grpSpPr>
        <p:sp>
          <p:nvSpPr>
            <p:cNvPr id="187" name="Shape"/>
            <p:cNvSpPr/>
            <p:nvPr/>
          </p:nvSpPr>
          <p:spPr>
            <a:xfrm>
              <a:off x="0" y="0"/>
              <a:ext cx="152400" cy="152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lnTo>
                    <a:pt x="10800" y="10800"/>
                  </a:lnTo>
                  <a:close/>
                </a:path>
              </a:pathLst>
            </a:custGeom>
            <a:solidFill>
              <a:srgbClr val="FFFFFF"/>
            </a:solidFill>
            <a:ln w="12700" cap="flat">
              <a:noFill/>
              <a:miter lim="400000"/>
            </a:ln>
            <a:effectLst/>
          </p:spPr>
          <p:txBody>
            <a:bodyPr wrap="square" lIns="45719" tIns="45719" rIns="45719" bIns="45719" numCol="1" anchor="ctr">
              <a:noAutofit/>
            </a:bodyPr>
            <a:lstStyle/>
            <a:p>
              <a:pPr algn="r" defTabSz="914400">
                <a:defRPr b="0" sz="1200">
                  <a:latin typeface="Calibri"/>
                  <a:ea typeface="Calibri"/>
                  <a:cs typeface="Calibri"/>
                  <a:sym typeface="Calibri"/>
                </a:defRPr>
              </a:pPr>
            </a:p>
          </p:txBody>
        </p:sp>
        <p:sp>
          <p:nvSpPr>
            <p:cNvPr id="188" name="Circle"/>
            <p:cNvSpPr/>
            <p:nvPr/>
          </p:nvSpPr>
          <p:spPr>
            <a:xfrm>
              <a:off x="0" y="0"/>
              <a:ext cx="152400" cy="152400"/>
            </a:xfrm>
            <a:prstGeom prst="ellipse">
              <a:avLst/>
            </a:prstGeom>
            <a:noFill/>
            <a:ln w="9525" cap="flat">
              <a:solidFill>
                <a:srgbClr val="4A7EBB"/>
              </a:solidFill>
              <a:prstDash val="solid"/>
              <a:round/>
            </a:ln>
            <a:effectLst/>
          </p:spPr>
          <p:txBody>
            <a:bodyPr wrap="square" lIns="45719" tIns="45719" rIns="45719" bIns="45719" numCol="1" anchor="ctr">
              <a:noAutofit/>
            </a:bodyPr>
            <a:lstStyle/>
            <a:p>
              <a:pPr algn="r" defTabSz="914400">
                <a:defRPr b="0" sz="1200">
                  <a:latin typeface="Calibri"/>
                  <a:ea typeface="Calibri"/>
                  <a:cs typeface="Calibri"/>
                  <a:sym typeface="Calibri"/>
                </a:defRPr>
              </a:pPr>
            </a:p>
          </p:txBody>
        </p:sp>
      </p:grpSp>
      <p:sp>
        <p:nvSpPr>
          <p:cNvPr id="190" name="Software Defined Infrastructure"/>
          <p:cNvSpPr txBox="1"/>
          <p:nvPr/>
        </p:nvSpPr>
        <p:spPr>
          <a:xfrm>
            <a:off x="3104911" y="6301668"/>
            <a:ext cx="2065622"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r" defTabSz="914400">
              <a:defRPr b="0" sz="1200">
                <a:latin typeface="Calibri"/>
                <a:ea typeface="Calibri"/>
                <a:cs typeface="Calibri"/>
                <a:sym typeface="Calibri"/>
              </a:defRPr>
            </a:lvl1pPr>
          </a:lstStyle>
          <a:p>
            <a:pPr/>
            <a:r>
              <a:t>Software Defined Infrastructure</a:t>
            </a:r>
          </a:p>
        </p:txBody>
      </p:sp>
      <p:grpSp>
        <p:nvGrpSpPr>
          <p:cNvPr id="193" name="Group"/>
          <p:cNvGrpSpPr/>
          <p:nvPr/>
        </p:nvGrpSpPr>
        <p:grpSpPr>
          <a:xfrm flipH="1">
            <a:off x="10288220" y="6066921"/>
            <a:ext cx="152401" cy="152401"/>
            <a:chOff x="0" y="0"/>
            <a:chExt cx="152400" cy="152400"/>
          </a:xfrm>
        </p:grpSpPr>
        <p:sp>
          <p:nvSpPr>
            <p:cNvPr id="191" name="Shape"/>
            <p:cNvSpPr/>
            <p:nvPr/>
          </p:nvSpPr>
          <p:spPr>
            <a:xfrm>
              <a:off x="0" y="0"/>
              <a:ext cx="152400" cy="152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lnTo>
                    <a:pt x="10800" y="108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b="0" sz="1200">
                  <a:latin typeface="Calibri"/>
                  <a:ea typeface="Calibri"/>
                  <a:cs typeface="Calibri"/>
                  <a:sym typeface="Calibri"/>
                </a:defRPr>
              </a:pPr>
            </a:p>
          </p:txBody>
        </p:sp>
        <p:sp>
          <p:nvSpPr>
            <p:cNvPr id="192" name="Circle"/>
            <p:cNvSpPr/>
            <p:nvPr/>
          </p:nvSpPr>
          <p:spPr>
            <a:xfrm>
              <a:off x="0" y="0"/>
              <a:ext cx="152400" cy="152400"/>
            </a:xfrm>
            <a:prstGeom prst="ellipse">
              <a:avLst/>
            </a:prstGeom>
            <a:noFill/>
            <a:ln w="9525" cap="flat">
              <a:solidFill>
                <a:srgbClr val="4A7EBB"/>
              </a:solidFill>
              <a:prstDash val="solid"/>
              <a:round/>
            </a:ln>
            <a:effectLst/>
          </p:spPr>
          <p:txBody>
            <a:bodyPr wrap="square" lIns="45719" tIns="45719" rIns="45719" bIns="45719" numCol="1" anchor="ctr">
              <a:noAutofit/>
            </a:bodyPr>
            <a:lstStyle/>
            <a:p>
              <a:pPr algn="l" defTabSz="914400">
                <a:defRPr b="0" sz="1200">
                  <a:latin typeface="Calibri"/>
                  <a:ea typeface="Calibri"/>
                  <a:cs typeface="Calibri"/>
                  <a:sym typeface="Calibri"/>
                </a:defRPr>
              </a:pPr>
            </a:p>
          </p:txBody>
        </p:sp>
      </p:grpSp>
      <p:sp>
        <p:nvSpPr>
          <p:cNvPr id="194" name="Manual Security Compliance"/>
          <p:cNvSpPr txBox="1"/>
          <p:nvPr/>
        </p:nvSpPr>
        <p:spPr>
          <a:xfrm>
            <a:off x="10551437" y="6008501"/>
            <a:ext cx="186968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l" defTabSz="914400">
              <a:defRPr b="0" sz="1200">
                <a:latin typeface="Calibri"/>
                <a:ea typeface="Calibri"/>
                <a:cs typeface="Calibri"/>
                <a:sym typeface="Calibri"/>
              </a:defRPr>
            </a:lvl1pPr>
          </a:lstStyle>
          <a:p>
            <a:pPr/>
            <a:r>
              <a:t>Manual Security Compliance</a:t>
            </a:r>
          </a:p>
        </p:txBody>
      </p:sp>
      <p:cxnSp>
        <p:nvCxnSpPr>
          <p:cNvPr id="195" name="Straight Connector 95"/>
          <p:cNvCxnSpPr>
            <a:stCxn id="204" idx="0"/>
            <a:endCxn id="202" idx="0"/>
          </p:cNvCxnSpPr>
          <p:nvPr/>
        </p:nvCxnSpPr>
        <p:spPr>
          <a:xfrm flipH="1">
            <a:off x="1849419" y="1583655"/>
            <a:ext cx="5778394" cy="837558"/>
          </a:xfrm>
          <a:prstGeom prst="straightConnector1">
            <a:avLst/>
          </a:prstGeom>
          <a:ln>
            <a:solidFill>
              <a:schemeClr val="accent5">
                <a:hueOff val="-82419"/>
                <a:satOff val="-9513"/>
                <a:lumOff val="-16343"/>
              </a:schemeClr>
            </a:solidFill>
          </a:ln>
        </p:spPr>
      </p:cxnSp>
      <p:sp>
        <p:nvSpPr>
          <p:cNvPr id="267" name="Straight Connector 99"/>
          <p:cNvSpPr/>
          <p:nvPr/>
        </p:nvSpPr>
        <p:spPr>
          <a:xfrm>
            <a:off x="7663880" y="1769075"/>
            <a:ext cx="111396" cy="5726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a:solidFill>
              <a:srgbClr val="4A7EBB"/>
            </a:solidFill>
          </a:ln>
        </p:spPr>
        <p:txBody>
          <a:bodyPr/>
          <a:lstStyle/>
          <a:p>
            <a:pPr/>
          </a:p>
        </p:txBody>
      </p:sp>
      <p:grpSp>
        <p:nvGrpSpPr>
          <p:cNvPr id="199" name="Group"/>
          <p:cNvGrpSpPr/>
          <p:nvPr/>
        </p:nvGrpSpPr>
        <p:grpSpPr>
          <a:xfrm flipH="1">
            <a:off x="7714536" y="2345012"/>
            <a:ext cx="152401" cy="152401"/>
            <a:chOff x="0" y="0"/>
            <a:chExt cx="152400" cy="152400"/>
          </a:xfrm>
        </p:grpSpPr>
        <p:sp>
          <p:nvSpPr>
            <p:cNvPr id="197" name="Shape"/>
            <p:cNvSpPr/>
            <p:nvPr/>
          </p:nvSpPr>
          <p:spPr>
            <a:xfrm>
              <a:off x="0" y="0"/>
              <a:ext cx="152400" cy="152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lnTo>
                    <a:pt x="10800" y="108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b="0" sz="1200">
                  <a:latin typeface="Calibri"/>
                  <a:ea typeface="Calibri"/>
                  <a:cs typeface="Calibri"/>
                  <a:sym typeface="Calibri"/>
                </a:defRPr>
              </a:pPr>
            </a:p>
          </p:txBody>
        </p:sp>
        <p:sp>
          <p:nvSpPr>
            <p:cNvPr id="198" name="Circle"/>
            <p:cNvSpPr/>
            <p:nvPr/>
          </p:nvSpPr>
          <p:spPr>
            <a:xfrm>
              <a:off x="0" y="0"/>
              <a:ext cx="152400" cy="152400"/>
            </a:xfrm>
            <a:prstGeom prst="ellipse">
              <a:avLst/>
            </a:prstGeom>
            <a:noFill/>
            <a:ln w="9525" cap="flat">
              <a:solidFill>
                <a:srgbClr val="4A7EBB"/>
              </a:solidFill>
              <a:prstDash val="solid"/>
              <a:round/>
            </a:ln>
            <a:effectLst/>
          </p:spPr>
          <p:txBody>
            <a:bodyPr wrap="square" lIns="45719" tIns="45719" rIns="45719" bIns="45719" numCol="1" anchor="ctr">
              <a:noAutofit/>
            </a:bodyPr>
            <a:lstStyle/>
            <a:p>
              <a:pPr algn="l" defTabSz="914400">
                <a:defRPr b="0" sz="1200">
                  <a:latin typeface="Calibri"/>
                  <a:ea typeface="Calibri"/>
                  <a:cs typeface="Calibri"/>
                  <a:sym typeface="Calibri"/>
                </a:defRPr>
              </a:pPr>
            </a:p>
          </p:txBody>
        </p:sp>
      </p:grpSp>
      <p:sp>
        <p:nvSpPr>
          <p:cNvPr id="200" name="Big Bang Feature Release"/>
          <p:cNvSpPr txBox="1"/>
          <p:nvPr/>
        </p:nvSpPr>
        <p:spPr>
          <a:xfrm>
            <a:off x="9824001" y="2936609"/>
            <a:ext cx="1653218"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l" defTabSz="914400">
              <a:defRPr b="0" sz="1200">
                <a:latin typeface="Calibri"/>
                <a:ea typeface="Calibri"/>
                <a:cs typeface="Calibri"/>
                <a:sym typeface="Calibri"/>
              </a:defRPr>
            </a:lvl1pPr>
          </a:lstStyle>
          <a:p>
            <a:pPr/>
            <a:r>
              <a:t>Big Bang Feature Release</a:t>
            </a:r>
          </a:p>
        </p:txBody>
      </p:sp>
      <p:sp>
        <p:nvSpPr>
          <p:cNvPr id="201" name="Shape"/>
          <p:cNvSpPr/>
          <p:nvPr/>
        </p:nvSpPr>
        <p:spPr>
          <a:xfrm flipH="1">
            <a:off x="5254310" y="2229494"/>
            <a:ext cx="152401"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lnTo>
                  <a:pt x="10800" y="10800"/>
                </a:lnTo>
                <a:close/>
              </a:path>
            </a:pathLst>
          </a:custGeom>
          <a:solidFill>
            <a:srgbClr val="FFFFFF"/>
          </a:solidFill>
          <a:ln w="12700">
            <a:miter lim="400000"/>
          </a:ln>
        </p:spPr>
        <p:txBody>
          <a:bodyPr lIns="45719" rIns="45719" anchor="ctr"/>
          <a:lstStyle/>
          <a:p>
            <a:pPr algn="r" defTabSz="914400">
              <a:defRPr b="0" sz="1200">
                <a:latin typeface="Calibri"/>
                <a:ea typeface="Calibri"/>
                <a:cs typeface="Calibri"/>
                <a:sym typeface="Calibri"/>
              </a:defRPr>
            </a:pPr>
          </a:p>
        </p:txBody>
      </p:sp>
      <p:sp>
        <p:nvSpPr>
          <p:cNvPr id="202" name="Circle"/>
          <p:cNvSpPr/>
          <p:nvPr/>
        </p:nvSpPr>
        <p:spPr>
          <a:xfrm flipH="1">
            <a:off x="1773219" y="2345012"/>
            <a:ext cx="152401" cy="152401"/>
          </a:xfrm>
          <a:prstGeom prst="ellipse">
            <a:avLst/>
          </a:prstGeom>
          <a:solidFill>
            <a:srgbClr val="FFFFFF"/>
          </a:solidFill>
          <a:ln>
            <a:solidFill>
              <a:schemeClr val="accent5">
                <a:hueOff val="-82419"/>
                <a:satOff val="-9513"/>
                <a:lumOff val="-16343"/>
              </a:schemeClr>
            </a:solidFill>
          </a:ln>
        </p:spPr>
        <p:txBody>
          <a:bodyPr lIns="45719" rIns="45719" anchor="ctr"/>
          <a:lstStyle/>
          <a:p>
            <a:pPr algn="r" defTabSz="914400">
              <a:defRPr b="0" sz="1200">
                <a:latin typeface="Calibri"/>
                <a:ea typeface="Calibri"/>
                <a:cs typeface="Calibri"/>
                <a:sym typeface="Calibri"/>
              </a:defRPr>
            </a:pPr>
          </a:p>
        </p:txBody>
      </p:sp>
      <p:sp>
        <p:nvSpPr>
          <p:cNvPr id="203" name="Incremental Feature Rollout (A/B Testing)"/>
          <p:cNvSpPr txBox="1"/>
          <p:nvPr/>
        </p:nvSpPr>
        <p:spPr>
          <a:xfrm>
            <a:off x="2491401" y="2741130"/>
            <a:ext cx="2654534"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r" defTabSz="914400">
              <a:defRPr b="0" sz="1200">
                <a:latin typeface="Calibri"/>
                <a:ea typeface="Calibri"/>
                <a:cs typeface="Calibri"/>
                <a:sym typeface="Calibri"/>
              </a:defRPr>
            </a:lvl1pPr>
          </a:lstStyle>
          <a:p>
            <a:pPr/>
            <a:r>
              <a:t>Incremental Feature Rollout (A/B Testing)</a:t>
            </a:r>
          </a:p>
        </p:txBody>
      </p:sp>
      <p:sp>
        <p:nvSpPr>
          <p:cNvPr id="204" name="TextBox 104"/>
          <p:cNvSpPr txBox="1"/>
          <p:nvPr/>
        </p:nvSpPr>
        <p:spPr>
          <a:xfrm>
            <a:off x="7125853" y="1398235"/>
            <a:ext cx="1003919"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914400">
              <a:defRPr b="0" sz="1800">
                <a:latin typeface="Calibri"/>
                <a:ea typeface="Calibri"/>
                <a:cs typeface="Calibri"/>
                <a:sym typeface="Calibri"/>
              </a:defRPr>
            </a:lvl1pPr>
          </a:lstStyle>
          <a:p>
            <a:pPr/>
            <a:r>
              <a:t>Customer</a:t>
            </a:r>
          </a:p>
        </p:txBody>
      </p:sp>
      <p:sp>
        <p:nvSpPr>
          <p:cNvPr id="205" name="Line"/>
          <p:cNvSpPr/>
          <p:nvPr/>
        </p:nvSpPr>
        <p:spPr>
          <a:xfrm>
            <a:off x="1945091" y="2425974"/>
            <a:ext cx="5029985" cy="1"/>
          </a:xfrm>
          <a:prstGeom prst="line">
            <a:avLst/>
          </a:prstGeom>
          <a:ln w="12700">
            <a:solidFill>
              <a:schemeClr val="accent5">
                <a:hueOff val="-82419"/>
                <a:satOff val="-9513"/>
                <a:lumOff val="-16343"/>
              </a:schemeClr>
            </a:solidFill>
            <a:custDash>
              <a:ds d="200000" sp="200000"/>
            </a:custDash>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06" name="Circle"/>
          <p:cNvSpPr/>
          <p:nvPr/>
        </p:nvSpPr>
        <p:spPr>
          <a:xfrm flipH="1">
            <a:off x="1491766" y="7781027"/>
            <a:ext cx="152401" cy="152401"/>
          </a:xfrm>
          <a:prstGeom prst="ellipse">
            <a:avLst/>
          </a:prstGeom>
          <a:solidFill>
            <a:srgbClr val="FFFFFF"/>
          </a:solidFill>
          <a:ln>
            <a:solidFill>
              <a:schemeClr val="accent5">
                <a:hueOff val="-82419"/>
                <a:satOff val="-9513"/>
                <a:lumOff val="-16343"/>
              </a:schemeClr>
            </a:solidFill>
          </a:ln>
        </p:spPr>
        <p:txBody>
          <a:bodyPr lIns="45719" rIns="45719" anchor="ctr"/>
          <a:lstStyle/>
          <a:p>
            <a:pPr algn="r" defTabSz="914400">
              <a:defRPr b="0" sz="1200">
                <a:latin typeface="Calibri"/>
                <a:ea typeface="Calibri"/>
                <a:cs typeface="Calibri"/>
                <a:sym typeface="Calibri"/>
              </a:defRPr>
            </a:pPr>
          </a:p>
        </p:txBody>
      </p:sp>
      <p:sp>
        <p:nvSpPr>
          <p:cNvPr id="207" name="v2.0 Microservice Architecture"/>
          <p:cNvSpPr txBox="1"/>
          <p:nvPr/>
        </p:nvSpPr>
        <p:spPr>
          <a:xfrm>
            <a:off x="1776018" y="7722607"/>
            <a:ext cx="199596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r" defTabSz="914400">
              <a:defRPr b="0" sz="1200">
                <a:latin typeface="Calibri"/>
                <a:ea typeface="Calibri"/>
                <a:cs typeface="Calibri"/>
                <a:sym typeface="Calibri"/>
              </a:defRPr>
            </a:lvl1pPr>
          </a:lstStyle>
          <a:p>
            <a:pPr/>
            <a:r>
              <a:t>v2.0 Microservice Architecture</a:t>
            </a:r>
          </a:p>
        </p:txBody>
      </p:sp>
      <p:sp>
        <p:nvSpPr>
          <p:cNvPr id="208" name="v1.0 Monolithic Architecture"/>
          <p:cNvSpPr txBox="1"/>
          <p:nvPr/>
        </p:nvSpPr>
        <p:spPr>
          <a:xfrm>
            <a:off x="1786832" y="7496483"/>
            <a:ext cx="1872740"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l" defTabSz="914400">
              <a:defRPr b="0" sz="1200">
                <a:latin typeface="Calibri"/>
                <a:ea typeface="Calibri"/>
                <a:cs typeface="Calibri"/>
                <a:sym typeface="Calibri"/>
              </a:defRPr>
            </a:lvl1pPr>
          </a:lstStyle>
          <a:p>
            <a:pPr/>
            <a:r>
              <a:t>v1.0 Monolithic Architecture</a:t>
            </a:r>
          </a:p>
        </p:txBody>
      </p:sp>
      <p:sp>
        <p:nvSpPr>
          <p:cNvPr id="209" name="Line"/>
          <p:cNvSpPr/>
          <p:nvPr/>
        </p:nvSpPr>
        <p:spPr>
          <a:xfrm>
            <a:off x="3362301" y="6659710"/>
            <a:ext cx="5029985" cy="1"/>
          </a:xfrm>
          <a:prstGeom prst="line">
            <a:avLst/>
          </a:prstGeom>
          <a:ln w="12700">
            <a:solidFill>
              <a:schemeClr val="accent5">
                <a:hueOff val="-82419"/>
                <a:satOff val="-9513"/>
                <a:lumOff val="-16343"/>
              </a:schemeClr>
            </a:solidFill>
            <a:custDash>
              <a:ds d="200000" sp="200000"/>
            </a:custDash>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10" name="Circle"/>
          <p:cNvSpPr/>
          <p:nvPr/>
        </p:nvSpPr>
        <p:spPr>
          <a:xfrm flipH="1">
            <a:off x="3203627" y="6574724"/>
            <a:ext cx="152401" cy="152401"/>
          </a:xfrm>
          <a:prstGeom prst="ellipse">
            <a:avLst/>
          </a:prstGeom>
          <a:solidFill>
            <a:srgbClr val="FFFFFF"/>
          </a:solidFill>
          <a:ln>
            <a:solidFill>
              <a:schemeClr val="accent5">
                <a:hueOff val="-82419"/>
                <a:satOff val="-9513"/>
                <a:lumOff val="-16343"/>
              </a:schemeClr>
            </a:solidFill>
          </a:ln>
        </p:spPr>
        <p:txBody>
          <a:bodyPr lIns="45719" rIns="45719" anchor="ctr"/>
          <a:lstStyle/>
          <a:p>
            <a:pPr algn="r" defTabSz="914400">
              <a:defRPr b="0" sz="1200">
                <a:latin typeface="Calibri"/>
                <a:ea typeface="Calibri"/>
                <a:cs typeface="Calibri"/>
                <a:sym typeface="Calibri"/>
              </a:defRPr>
            </a:pPr>
          </a:p>
        </p:txBody>
      </p:sp>
      <p:sp>
        <p:nvSpPr>
          <p:cNvPr id="211" name="Circle"/>
          <p:cNvSpPr/>
          <p:nvPr/>
        </p:nvSpPr>
        <p:spPr>
          <a:xfrm flipH="1">
            <a:off x="4164875" y="4881562"/>
            <a:ext cx="152401" cy="152401"/>
          </a:xfrm>
          <a:prstGeom prst="ellipse">
            <a:avLst/>
          </a:prstGeom>
          <a:solidFill>
            <a:srgbClr val="FFFFFF"/>
          </a:solidFill>
          <a:ln>
            <a:solidFill>
              <a:schemeClr val="accent5">
                <a:hueOff val="-82419"/>
                <a:satOff val="-9513"/>
                <a:lumOff val="-16343"/>
              </a:schemeClr>
            </a:solidFill>
          </a:ln>
        </p:spPr>
        <p:txBody>
          <a:bodyPr lIns="45719" rIns="45719" anchor="ctr"/>
          <a:lstStyle/>
          <a:p>
            <a:pPr algn="r" defTabSz="914400">
              <a:defRPr b="0" sz="1200">
                <a:latin typeface="Calibri"/>
                <a:ea typeface="Calibri"/>
                <a:cs typeface="Calibri"/>
                <a:sym typeface="Calibri"/>
              </a:defRPr>
            </a:pPr>
          </a:p>
        </p:txBody>
      </p:sp>
      <p:sp>
        <p:nvSpPr>
          <p:cNvPr id="212" name="Automated Security Testing and Compliance"/>
          <p:cNvSpPr txBox="1"/>
          <p:nvPr/>
        </p:nvSpPr>
        <p:spPr>
          <a:xfrm>
            <a:off x="1557274" y="5705386"/>
            <a:ext cx="2829408"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r" defTabSz="914400">
              <a:defRPr b="0" sz="1200">
                <a:latin typeface="Calibri"/>
                <a:ea typeface="Calibri"/>
                <a:cs typeface="Calibri"/>
                <a:sym typeface="Calibri"/>
              </a:defRPr>
            </a:lvl1pPr>
          </a:lstStyle>
          <a:p>
            <a:pPr/>
            <a:r>
              <a:t>Automated Security Testing and Compliance</a:t>
            </a:r>
          </a:p>
        </p:txBody>
      </p:sp>
      <p:grpSp>
        <p:nvGrpSpPr>
          <p:cNvPr id="215" name="Group"/>
          <p:cNvGrpSpPr/>
          <p:nvPr/>
        </p:nvGrpSpPr>
        <p:grpSpPr>
          <a:xfrm flipH="1">
            <a:off x="10011054" y="6790306"/>
            <a:ext cx="152401" cy="152401"/>
            <a:chOff x="0" y="0"/>
            <a:chExt cx="152400" cy="152400"/>
          </a:xfrm>
        </p:grpSpPr>
        <p:sp>
          <p:nvSpPr>
            <p:cNvPr id="213" name="Shape"/>
            <p:cNvSpPr/>
            <p:nvPr/>
          </p:nvSpPr>
          <p:spPr>
            <a:xfrm>
              <a:off x="0" y="0"/>
              <a:ext cx="152400" cy="152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lnTo>
                    <a:pt x="10800" y="108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b="0" sz="1200">
                  <a:latin typeface="Calibri"/>
                  <a:ea typeface="Calibri"/>
                  <a:cs typeface="Calibri"/>
                  <a:sym typeface="Calibri"/>
                </a:defRPr>
              </a:pPr>
            </a:p>
          </p:txBody>
        </p:sp>
        <p:sp>
          <p:nvSpPr>
            <p:cNvPr id="214" name="Circle"/>
            <p:cNvSpPr/>
            <p:nvPr/>
          </p:nvSpPr>
          <p:spPr>
            <a:xfrm>
              <a:off x="0" y="0"/>
              <a:ext cx="152400" cy="152400"/>
            </a:xfrm>
            <a:prstGeom prst="ellipse">
              <a:avLst/>
            </a:prstGeom>
            <a:noFill/>
            <a:ln w="9525" cap="flat">
              <a:solidFill>
                <a:srgbClr val="4A7EBB"/>
              </a:solidFill>
              <a:prstDash val="solid"/>
              <a:round/>
            </a:ln>
            <a:effectLst/>
          </p:spPr>
          <p:txBody>
            <a:bodyPr wrap="square" lIns="45719" tIns="45719" rIns="45719" bIns="45719" numCol="1" anchor="ctr">
              <a:noAutofit/>
            </a:bodyPr>
            <a:lstStyle/>
            <a:p>
              <a:pPr algn="l" defTabSz="914400">
                <a:defRPr b="0" sz="1200">
                  <a:latin typeface="Calibri"/>
                  <a:ea typeface="Calibri"/>
                  <a:cs typeface="Calibri"/>
                  <a:sym typeface="Calibri"/>
                </a:defRPr>
              </a:pPr>
            </a:p>
          </p:txBody>
        </p:sp>
      </p:grpSp>
      <p:grpSp>
        <p:nvGrpSpPr>
          <p:cNvPr id="218" name="Group"/>
          <p:cNvGrpSpPr/>
          <p:nvPr/>
        </p:nvGrpSpPr>
        <p:grpSpPr>
          <a:xfrm flipH="1">
            <a:off x="10415220" y="7499261"/>
            <a:ext cx="152401" cy="152401"/>
            <a:chOff x="0" y="0"/>
            <a:chExt cx="152400" cy="152400"/>
          </a:xfrm>
        </p:grpSpPr>
        <p:sp>
          <p:nvSpPr>
            <p:cNvPr id="216" name="Shape"/>
            <p:cNvSpPr/>
            <p:nvPr/>
          </p:nvSpPr>
          <p:spPr>
            <a:xfrm>
              <a:off x="0" y="0"/>
              <a:ext cx="152400" cy="152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lnTo>
                    <a:pt x="10800" y="108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b="0" sz="1200">
                  <a:latin typeface="Calibri"/>
                  <a:ea typeface="Calibri"/>
                  <a:cs typeface="Calibri"/>
                  <a:sym typeface="Calibri"/>
                </a:defRPr>
              </a:pPr>
            </a:p>
          </p:txBody>
        </p:sp>
        <p:sp>
          <p:nvSpPr>
            <p:cNvPr id="217" name="Circle"/>
            <p:cNvSpPr/>
            <p:nvPr/>
          </p:nvSpPr>
          <p:spPr>
            <a:xfrm>
              <a:off x="0" y="0"/>
              <a:ext cx="152400" cy="152400"/>
            </a:xfrm>
            <a:prstGeom prst="ellipse">
              <a:avLst/>
            </a:prstGeom>
            <a:noFill/>
            <a:ln w="9525" cap="flat">
              <a:solidFill>
                <a:srgbClr val="4A7EBB"/>
              </a:solidFill>
              <a:prstDash val="solid"/>
              <a:round/>
            </a:ln>
            <a:effectLst/>
          </p:spPr>
          <p:txBody>
            <a:bodyPr wrap="square" lIns="45719" tIns="45719" rIns="45719" bIns="45719" numCol="1" anchor="ctr">
              <a:noAutofit/>
            </a:bodyPr>
            <a:lstStyle/>
            <a:p>
              <a:pPr algn="l" defTabSz="914400">
                <a:defRPr b="0" sz="1200">
                  <a:latin typeface="Calibri"/>
                  <a:ea typeface="Calibri"/>
                  <a:cs typeface="Calibri"/>
                  <a:sym typeface="Calibri"/>
                </a:defRPr>
              </a:pPr>
            </a:p>
          </p:txBody>
        </p:sp>
      </p:grpSp>
      <p:sp>
        <p:nvSpPr>
          <p:cNvPr id="268" name="Connection Line"/>
          <p:cNvSpPr/>
          <p:nvPr/>
        </p:nvSpPr>
        <p:spPr>
          <a:xfrm>
            <a:off x="10127316" y="6936781"/>
            <a:ext cx="324042" cy="5684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a:solidFill>
              <a:schemeClr val="accent1">
                <a:hueOff val="114395"/>
                <a:lumOff val="-24975"/>
              </a:schemeClr>
            </a:solidFill>
            <a:miter lim="400000"/>
          </a:ln>
        </p:spPr>
        <p:txBody>
          <a:bodyPr/>
          <a:lstStyle/>
          <a:p>
            <a:pPr/>
          </a:p>
        </p:txBody>
      </p:sp>
      <p:sp>
        <p:nvSpPr>
          <p:cNvPr id="220" name="Physical Infrastructure"/>
          <p:cNvSpPr txBox="1"/>
          <p:nvPr/>
        </p:nvSpPr>
        <p:spPr>
          <a:xfrm>
            <a:off x="10614493" y="7455271"/>
            <a:ext cx="1479610"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r" defTabSz="914400">
              <a:defRPr b="0" sz="1200">
                <a:latin typeface="Calibri"/>
                <a:ea typeface="Calibri"/>
                <a:cs typeface="Calibri"/>
                <a:sym typeface="Calibri"/>
              </a:defRPr>
            </a:lvl1pPr>
          </a:lstStyle>
          <a:p>
            <a:pPr/>
            <a:r>
              <a:t>Physical Infrastructure</a:t>
            </a:r>
          </a:p>
        </p:txBody>
      </p:sp>
      <p:sp>
        <p:nvSpPr>
          <p:cNvPr id="221" name="Circle"/>
          <p:cNvSpPr/>
          <p:nvPr/>
        </p:nvSpPr>
        <p:spPr>
          <a:xfrm flipH="1">
            <a:off x="3203627" y="7151999"/>
            <a:ext cx="152401" cy="152401"/>
          </a:xfrm>
          <a:prstGeom prst="ellipse">
            <a:avLst/>
          </a:prstGeom>
          <a:solidFill>
            <a:srgbClr val="FFFFFF"/>
          </a:solidFill>
          <a:ln>
            <a:solidFill>
              <a:schemeClr val="accent5">
                <a:hueOff val="-82419"/>
                <a:satOff val="-9513"/>
                <a:lumOff val="-16343"/>
              </a:schemeClr>
            </a:solidFill>
          </a:ln>
        </p:spPr>
        <p:txBody>
          <a:bodyPr lIns="45719" rIns="45719" anchor="ctr"/>
          <a:lstStyle/>
          <a:p>
            <a:pPr algn="r" defTabSz="914400">
              <a:defRPr b="0" sz="1200">
                <a:latin typeface="Calibri"/>
                <a:ea typeface="Calibri"/>
                <a:cs typeface="Calibri"/>
                <a:sym typeface="Calibri"/>
              </a:defRPr>
            </a:pPr>
          </a:p>
        </p:txBody>
      </p:sp>
      <p:sp>
        <p:nvSpPr>
          <p:cNvPr id="222" name="High level Hosting as a Service (Container/Platform/Function)"/>
          <p:cNvSpPr txBox="1"/>
          <p:nvPr/>
        </p:nvSpPr>
        <p:spPr>
          <a:xfrm>
            <a:off x="3279080" y="6877358"/>
            <a:ext cx="3894496"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r" defTabSz="914400">
              <a:defRPr b="0" sz="1200">
                <a:latin typeface="Calibri"/>
                <a:ea typeface="Calibri"/>
                <a:cs typeface="Calibri"/>
                <a:sym typeface="Calibri"/>
              </a:defRPr>
            </a:lvl1pPr>
          </a:lstStyle>
          <a:p>
            <a:pPr/>
            <a:r>
              <a:t>High level Hosting as a Service (Container/Platform/Function)</a:t>
            </a:r>
          </a:p>
        </p:txBody>
      </p:sp>
      <p:sp>
        <p:nvSpPr>
          <p:cNvPr id="223" name="Line"/>
          <p:cNvSpPr/>
          <p:nvPr/>
        </p:nvSpPr>
        <p:spPr>
          <a:xfrm>
            <a:off x="3362301" y="7228199"/>
            <a:ext cx="5029985" cy="1"/>
          </a:xfrm>
          <a:prstGeom prst="line">
            <a:avLst/>
          </a:prstGeom>
          <a:ln w="12700">
            <a:solidFill>
              <a:schemeClr val="accent5">
                <a:hueOff val="-82419"/>
                <a:satOff val="-9513"/>
                <a:lumOff val="-16343"/>
              </a:schemeClr>
            </a:solidFill>
            <a:custDash>
              <a:ds d="200000" sp="200000"/>
            </a:custDash>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24" name="Line"/>
          <p:cNvSpPr/>
          <p:nvPr/>
        </p:nvSpPr>
        <p:spPr>
          <a:xfrm>
            <a:off x="1945091" y="6086028"/>
            <a:ext cx="2829407" cy="1"/>
          </a:xfrm>
          <a:prstGeom prst="line">
            <a:avLst/>
          </a:prstGeom>
          <a:ln w="12700">
            <a:solidFill>
              <a:schemeClr val="accent5">
                <a:hueOff val="-82419"/>
                <a:satOff val="-9513"/>
                <a:lumOff val="-16343"/>
              </a:schemeClr>
            </a:solidFill>
            <a:custDash>
              <a:ds d="200000" sp="200000"/>
            </a:custDash>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25" name="Continuous Deployment"/>
          <p:cNvSpPr txBox="1"/>
          <p:nvPr/>
        </p:nvSpPr>
        <p:spPr>
          <a:xfrm>
            <a:off x="2644360" y="3576601"/>
            <a:ext cx="160551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r" defTabSz="914400">
              <a:defRPr b="0" sz="1200">
                <a:latin typeface="Calibri"/>
                <a:ea typeface="Calibri"/>
                <a:cs typeface="Calibri"/>
                <a:sym typeface="Calibri"/>
              </a:defRPr>
            </a:lvl1pPr>
          </a:lstStyle>
          <a:p>
            <a:pPr/>
            <a:r>
              <a:t>Continuous Deployment</a:t>
            </a:r>
          </a:p>
        </p:txBody>
      </p:sp>
      <p:sp>
        <p:nvSpPr>
          <p:cNvPr id="226" name="Circle"/>
          <p:cNvSpPr/>
          <p:nvPr/>
        </p:nvSpPr>
        <p:spPr>
          <a:xfrm flipH="1">
            <a:off x="2383034" y="2995029"/>
            <a:ext cx="152401" cy="152401"/>
          </a:xfrm>
          <a:prstGeom prst="ellipse">
            <a:avLst/>
          </a:prstGeom>
          <a:solidFill>
            <a:srgbClr val="FFFFFF"/>
          </a:solidFill>
          <a:ln>
            <a:solidFill>
              <a:schemeClr val="accent5">
                <a:hueOff val="-82419"/>
                <a:satOff val="-9513"/>
                <a:lumOff val="-16343"/>
              </a:schemeClr>
            </a:solidFill>
          </a:ln>
        </p:spPr>
        <p:txBody>
          <a:bodyPr lIns="45719" rIns="45719" anchor="ctr"/>
          <a:lstStyle/>
          <a:p>
            <a:pPr algn="r" defTabSz="914400">
              <a:defRPr b="0" sz="1200">
                <a:latin typeface="Calibri"/>
                <a:ea typeface="Calibri"/>
                <a:cs typeface="Calibri"/>
                <a:sym typeface="Calibri"/>
              </a:defRPr>
            </a:pPr>
          </a:p>
        </p:txBody>
      </p:sp>
      <p:sp>
        <p:nvSpPr>
          <p:cNvPr id="227" name="Large Batch Deployment"/>
          <p:cNvSpPr txBox="1"/>
          <p:nvPr/>
        </p:nvSpPr>
        <p:spPr>
          <a:xfrm>
            <a:off x="10043949" y="3706907"/>
            <a:ext cx="1616086"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l" defTabSz="914400">
              <a:defRPr b="0" sz="1200">
                <a:latin typeface="Calibri"/>
                <a:ea typeface="Calibri"/>
                <a:cs typeface="Calibri"/>
                <a:sym typeface="Calibri"/>
              </a:defRPr>
            </a:lvl1pPr>
          </a:lstStyle>
          <a:p>
            <a:pPr/>
            <a:r>
              <a:t>Large Batch Deployment</a:t>
            </a:r>
          </a:p>
        </p:txBody>
      </p:sp>
      <p:sp>
        <p:nvSpPr>
          <p:cNvPr id="228" name="Line"/>
          <p:cNvSpPr/>
          <p:nvPr/>
        </p:nvSpPr>
        <p:spPr>
          <a:xfrm>
            <a:off x="2534034" y="3071229"/>
            <a:ext cx="5029985" cy="1"/>
          </a:xfrm>
          <a:prstGeom prst="line">
            <a:avLst/>
          </a:prstGeom>
          <a:ln w="12700">
            <a:solidFill>
              <a:schemeClr val="accent5">
                <a:hueOff val="-82419"/>
                <a:satOff val="-9513"/>
                <a:lumOff val="-16343"/>
              </a:schemeClr>
            </a:solidFill>
            <a:custDash>
              <a:ds d="200000" sp="200000"/>
            </a:custDash>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29" name="High MTTR"/>
          <p:cNvSpPr txBox="1"/>
          <p:nvPr/>
        </p:nvSpPr>
        <p:spPr>
          <a:xfrm>
            <a:off x="8174204" y="2286592"/>
            <a:ext cx="783988"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l" defTabSz="914400">
              <a:defRPr b="0" sz="1200">
                <a:latin typeface="Calibri"/>
                <a:ea typeface="Calibri"/>
                <a:cs typeface="Calibri"/>
                <a:sym typeface="Calibri"/>
              </a:defRPr>
            </a:lvl1pPr>
          </a:lstStyle>
          <a:p>
            <a:pPr/>
            <a:r>
              <a:t>High MTTR</a:t>
            </a:r>
          </a:p>
        </p:txBody>
      </p:sp>
      <p:sp>
        <p:nvSpPr>
          <p:cNvPr id="230" name="Low MTTR"/>
          <p:cNvSpPr txBox="1"/>
          <p:nvPr/>
        </p:nvSpPr>
        <p:spPr>
          <a:xfrm>
            <a:off x="1471899" y="2068013"/>
            <a:ext cx="755041"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r" defTabSz="914400">
              <a:defRPr b="0" sz="1200">
                <a:latin typeface="Calibri"/>
                <a:ea typeface="Calibri"/>
                <a:cs typeface="Calibri"/>
                <a:sym typeface="Calibri"/>
              </a:defRPr>
            </a:lvl1pPr>
          </a:lstStyle>
          <a:p>
            <a:pPr/>
            <a:r>
              <a:t>Low MTTR</a:t>
            </a:r>
          </a:p>
        </p:txBody>
      </p:sp>
      <p:grpSp>
        <p:nvGrpSpPr>
          <p:cNvPr id="233" name="Group"/>
          <p:cNvGrpSpPr/>
          <p:nvPr/>
        </p:nvGrpSpPr>
        <p:grpSpPr>
          <a:xfrm flipH="1">
            <a:off x="9781698" y="3765327"/>
            <a:ext cx="152401" cy="152401"/>
            <a:chOff x="0" y="0"/>
            <a:chExt cx="152400" cy="152400"/>
          </a:xfrm>
        </p:grpSpPr>
        <p:sp>
          <p:nvSpPr>
            <p:cNvPr id="231" name="Shape"/>
            <p:cNvSpPr/>
            <p:nvPr/>
          </p:nvSpPr>
          <p:spPr>
            <a:xfrm>
              <a:off x="0" y="0"/>
              <a:ext cx="152400" cy="152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lnTo>
                    <a:pt x="10800" y="108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b="0" sz="1200">
                  <a:latin typeface="Calibri"/>
                  <a:ea typeface="Calibri"/>
                  <a:cs typeface="Calibri"/>
                  <a:sym typeface="Calibri"/>
                </a:defRPr>
              </a:pPr>
            </a:p>
          </p:txBody>
        </p:sp>
        <p:sp>
          <p:nvSpPr>
            <p:cNvPr id="232" name="Circle"/>
            <p:cNvSpPr/>
            <p:nvPr/>
          </p:nvSpPr>
          <p:spPr>
            <a:xfrm>
              <a:off x="0" y="0"/>
              <a:ext cx="152400" cy="152400"/>
            </a:xfrm>
            <a:prstGeom prst="ellipse">
              <a:avLst/>
            </a:prstGeom>
            <a:noFill/>
            <a:ln w="9525" cap="flat">
              <a:solidFill>
                <a:srgbClr val="4A7EBB"/>
              </a:solidFill>
              <a:prstDash val="solid"/>
              <a:round/>
            </a:ln>
            <a:effectLst/>
          </p:spPr>
          <p:txBody>
            <a:bodyPr wrap="square" lIns="45719" tIns="45719" rIns="45719" bIns="45719" numCol="1" anchor="ctr">
              <a:noAutofit/>
            </a:bodyPr>
            <a:lstStyle/>
            <a:p>
              <a:pPr algn="l" defTabSz="914400">
                <a:defRPr b="0" sz="1200">
                  <a:latin typeface="Calibri"/>
                  <a:ea typeface="Calibri"/>
                  <a:cs typeface="Calibri"/>
                  <a:sym typeface="Calibri"/>
                </a:defRPr>
              </a:pPr>
            </a:p>
          </p:txBody>
        </p:sp>
      </p:grpSp>
      <p:sp>
        <p:nvSpPr>
          <p:cNvPr id="234" name="Line"/>
          <p:cNvSpPr/>
          <p:nvPr/>
        </p:nvSpPr>
        <p:spPr>
          <a:xfrm>
            <a:off x="2647836" y="3841527"/>
            <a:ext cx="5029984" cy="1"/>
          </a:xfrm>
          <a:prstGeom prst="line">
            <a:avLst/>
          </a:prstGeom>
          <a:ln w="12700">
            <a:solidFill>
              <a:schemeClr val="accent5">
                <a:hueOff val="-82419"/>
                <a:satOff val="-9513"/>
                <a:lumOff val="-16343"/>
              </a:schemeClr>
            </a:solidFill>
            <a:custDash>
              <a:ds d="200000" sp="200000"/>
            </a:custDash>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35" name="Circle"/>
          <p:cNvSpPr/>
          <p:nvPr/>
        </p:nvSpPr>
        <p:spPr>
          <a:xfrm flipH="1">
            <a:off x="1252550" y="4471145"/>
            <a:ext cx="152401" cy="152401"/>
          </a:xfrm>
          <a:prstGeom prst="ellipse">
            <a:avLst/>
          </a:prstGeom>
          <a:solidFill>
            <a:srgbClr val="FFFFFF"/>
          </a:solidFill>
          <a:ln>
            <a:solidFill>
              <a:schemeClr val="accent5">
                <a:hueOff val="-82419"/>
                <a:satOff val="-9513"/>
                <a:lumOff val="-16343"/>
              </a:schemeClr>
            </a:solidFill>
          </a:ln>
        </p:spPr>
        <p:txBody>
          <a:bodyPr lIns="45719" rIns="45719" anchor="ctr"/>
          <a:lstStyle/>
          <a:p>
            <a:pPr algn="r" defTabSz="914400">
              <a:defRPr b="0" sz="1200">
                <a:latin typeface="Calibri"/>
                <a:ea typeface="Calibri"/>
                <a:cs typeface="Calibri"/>
                <a:sym typeface="Calibri"/>
              </a:defRPr>
            </a:pPr>
          </a:p>
        </p:txBody>
      </p:sp>
      <p:sp>
        <p:nvSpPr>
          <p:cNvPr id="236" name="SRE"/>
          <p:cNvSpPr txBox="1"/>
          <p:nvPr/>
        </p:nvSpPr>
        <p:spPr>
          <a:xfrm>
            <a:off x="1402303" y="4347383"/>
            <a:ext cx="331327"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r" defTabSz="914400">
              <a:defRPr b="0" sz="1200">
                <a:latin typeface="Calibri"/>
                <a:ea typeface="Calibri"/>
                <a:cs typeface="Calibri"/>
                <a:sym typeface="Calibri"/>
              </a:defRPr>
            </a:lvl1pPr>
          </a:lstStyle>
          <a:p>
            <a:pPr/>
            <a:r>
              <a:t>SRE</a:t>
            </a:r>
          </a:p>
        </p:txBody>
      </p:sp>
      <p:sp>
        <p:nvSpPr>
          <p:cNvPr id="237" name="Circle"/>
          <p:cNvSpPr/>
          <p:nvPr/>
        </p:nvSpPr>
        <p:spPr>
          <a:xfrm flipH="1">
            <a:off x="4164875" y="5474921"/>
            <a:ext cx="152401" cy="152401"/>
          </a:xfrm>
          <a:prstGeom prst="ellipse">
            <a:avLst/>
          </a:prstGeom>
          <a:solidFill>
            <a:srgbClr val="FFFFFF"/>
          </a:solidFill>
          <a:ln>
            <a:solidFill>
              <a:schemeClr val="accent5">
                <a:hueOff val="-82419"/>
                <a:satOff val="-9513"/>
                <a:lumOff val="-16343"/>
              </a:schemeClr>
            </a:solidFill>
          </a:ln>
        </p:spPr>
        <p:txBody>
          <a:bodyPr lIns="45719" rIns="45719" anchor="ctr"/>
          <a:lstStyle/>
          <a:p>
            <a:pPr algn="r" defTabSz="914400">
              <a:defRPr b="0" sz="1200">
                <a:latin typeface="Calibri"/>
                <a:ea typeface="Calibri"/>
                <a:cs typeface="Calibri"/>
                <a:sym typeface="Calibri"/>
              </a:defRPr>
            </a:pPr>
          </a:p>
        </p:txBody>
      </p:sp>
      <p:sp>
        <p:nvSpPr>
          <p:cNvPr id="238" name="DevOps"/>
          <p:cNvSpPr txBox="1"/>
          <p:nvPr/>
        </p:nvSpPr>
        <p:spPr>
          <a:xfrm>
            <a:off x="4365841" y="5217935"/>
            <a:ext cx="581656"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r" defTabSz="914400">
              <a:defRPr b="0" sz="1200">
                <a:latin typeface="Calibri"/>
                <a:ea typeface="Calibri"/>
                <a:cs typeface="Calibri"/>
                <a:sym typeface="Calibri"/>
              </a:defRPr>
            </a:lvl1pPr>
          </a:lstStyle>
          <a:p>
            <a:pPr/>
            <a:r>
              <a:t>DevOps</a:t>
            </a:r>
          </a:p>
        </p:txBody>
      </p:sp>
      <p:cxnSp>
        <p:nvCxnSpPr>
          <p:cNvPr id="239" name="Connection Line"/>
          <p:cNvCxnSpPr>
            <a:stCxn id="235" idx="0"/>
            <a:endCxn id="184" idx="0"/>
          </p:cNvCxnSpPr>
          <p:nvPr/>
        </p:nvCxnSpPr>
        <p:spPr>
          <a:xfrm flipV="1">
            <a:off x="1328750" y="3841527"/>
            <a:ext cx="1251534" cy="705819"/>
          </a:xfrm>
          <a:prstGeom prst="straightConnector1">
            <a:avLst/>
          </a:prstGeom>
          <a:ln>
            <a:solidFill>
              <a:schemeClr val="accent5">
                <a:hueOff val="-82419"/>
                <a:satOff val="-9513"/>
                <a:lumOff val="-16343"/>
              </a:schemeClr>
            </a:solidFill>
          </a:ln>
        </p:spPr>
      </p:cxnSp>
      <p:cxnSp>
        <p:nvCxnSpPr>
          <p:cNvPr id="240" name="Connection Line"/>
          <p:cNvCxnSpPr>
            <a:stCxn id="211" idx="0"/>
            <a:endCxn id="235" idx="0"/>
          </p:cNvCxnSpPr>
          <p:nvPr/>
        </p:nvCxnSpPr>
        <p:spPr>
          <a:xfrm flipH="1" flipV="1">
            <a:off x="1328750" y="4547345"/>
            <a:ext cx="2912326" cy="410418"/>
          </a:xfrm>
          <a:prstGeom prst="straightConnector1">
            <a:avLst/>
          </a:prstGeom>
          <a:ln>
            <a:solidFill>
              <a:schemeClr val="accent5">
                <a:hueOff val="-82419"/>
                <a:satOff val="-9513"/>
                <a:lumOff val="-16343"/>
              </a:schemeClr>
            </a:solidFill>
          </a:ln>
        </p:spPr>
      </p:cxnSp>
      <p:grpSp>
        <p:nvGrpSpPr>
          <p:cNvPr id="243" name="Group"/>
          <p:cNvGrpSpPr/>
          <p:nvPr/>
        </p:nvGrpSpPr>
        <p:grpSpPr>
          <a:xfrm flipH="1">
            <a:off x="10011054" y="4405803"/>
            <a:ext cx="152401" cy="152401"/>
            <a:chOff x="0" y="0"/>
            <a:chExt cx="152400" cy="152400"/>
          </a:xfrm>
        </p:grpSpPr>
        <p:sp>
          <p:nvSpPr>
            <p:cNvPr id="241" name="Shape"/>
            <p:cNvSpPr/>
            <p:nvPr/>
          </p:nvSpPr>
          <p:spPr>
            <a:xfrm>
              <a:off x="0" y="0"/>
              <a:ext cx="152400" cy="152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lnTo>
                    <a:pt x="10800" y="10800"/>
                  </a:lnTo>
                  <a:close/>
                </a:path>
              </a:pathLst>
            </a:custGeom>
            <a:solidFill>
              <a:srgbClr val="FFFFFF"/>
            </a:solidFill>
            <a:ln w="12700" cap="flat">
              <a:noFill/>
              <a:miter lim="400000"/>
            </a:ln>
            <a:effectLst/>
          </p:spPr>
          <p:txBody>
            <a:bodyPr wrap="square" lIns="45719" tIns="45719" rIns="45719" bIns="45719" numCol="1" anchor="ctr">
              <a:noAutofit/>
            </a:bodyPr>
            <a:lstStyle/>
            <a:p>
              <a:pPr algn="r" defTabSz="914400">
                <a:defRPr b="0" sz="1200">
                  <a:latin typeface="Calibri"/>
                  <a:ea typeface="Calibri"/>
                  <a:cs typeface="Calibri"/>
                  <a:sym typeface="Calibri"/>
                </a:defRPr>
              </a:pPr>
            </a:p>
          </p:txBody>
        </p:sp>
        <p:sp>
          <p:nvSpPr>
            <p:cNvPr id="242" name="Circle"/>
            <p:cNvSpPr/>
            <p:nvPr/>
          </p:nvSpPr>
          <p:spPr>
            <a:xfrm>
              <a:off x="0" y="0"/>
              <a:ext cx="152400" cy="152400"/>
            </a:xfrm>
            <a:prstGeom prst="ellipse">
              <a:avLst/>
            </a:prstGeom>
            <a:noFill/>
            <a:ln w="9525" cap="flat">
              <a:solidFill>
                <a:srgbClr val="4A7EBB"/>
              </a:solidFill>
              <a:prstDash val="solid"/>
              <a:round/>
            </a:ln>
            <a:effectLst/>
          </p:spPr>
          <p:txBody>
            <a:bodyPr wrap="square" lIns="45719" tIns="45719" rIns="45719" bIns="45719" numCol="1" anchor="ctr">
              <a:noAutofit/>
            </a:bodyPr>
            <a:lstStyle/>
            <a:p>
              <a:pPr algn="r" defTabSz="914400">
                <a:defRPr b="0" sz="1200">
                  <a:latin typeface="Calibri"/>
                  <a:ea typeface="Calibri"/>
                  <a:cs typeface="Calibri"/>
                  <a:sym typeface="Calibri"/>
                </a:defRPr>
              </a:pPr>
            </a:p>
          </p:txBody>
        </p:sp>
      </p:grpSp>
      <p:sp>
        <p:nvSpPr>
          <p:cNvPr id="244" name="100% Uptime Targets"/>
          <p:cNvSpPr txBox="1"/>
          <p:nvPr/>
        </p:nvSpPr>
        <p:spPr>
          <a:xfrm>
            <a:off x="10143478" y="4347383"/>
            <a:ext cx="1417028"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l" defTabSz="914400">
              <a:defRPr b="0" sz="1200">
                <a:latin typeface="Calibri"/>
                <a:ea typeface="Calibri"/>
                <a:cs typeface="Calibri"/>
                <a:sym typeface="Calibri"/>
              </a:defRPr>
            </a:lvl1pPr>
          </a:lstStyle>
          <a:p>
            <a:pPr/>
            <a:r>
              <a:t>100% Uptime Targets</a:t>
            </a:r>
          </a:p>
        </p:txBody>
      </p:sp>
      <p:sp>
        <p:nvSpPr>
          <p:cNvPr id="269" name="Connection Line"/>
          <p:cNvSpPr/>
          <p:nvPr/>
        </p:nvSpPr>
        <p:spPr>
          <a:xfrm>
            <a:off x="9885187" y="3917732"/>
            <a:ext cx="174778" cy="488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a:solidFill>
              <a:srgbClr val="4A7EBB"/>
            </a:solidFill>
          </a:ln>
        </p:spPr>
        <p:txBody>
          <a:bodyPr/>
          <a:lstStyle/>
          <a:p>
            <a:pPr/>
          </a:p>
        </p:txBody>
      </p:sp>
      <p:grpSp>
        <p:nvGrpSpPr>
          <p:cNvPr id="248" name="Group"/>
          <p:cNvGrpSpPr/>
          <p:nvPr/>
        </p:nvGrpSpPr>
        <p:grpSpPr>
          <a:xfrm flipH="1">
            <a:off x="10011054" y="4882921"/>
            <a:ext cx="152401" cy="152401"/>
            <a:chOff x="0" y="0"/>
            <a:chExt cx="152400" cy="152400"/>
          </a:xfrm>
        </p:grpSpPr>
        <p:sp>
          <p:nvSpPr>
            <p:cNvPr id="246" name="Shape"/>
            <p:cNvSpPr/>
            <p:nvPr/>
          </p:nvSpPr>
          <p:spPr>
            <a:xfrm>
              <a:off x="0" y="0"/>
              <a:ext cx="152400" cy="152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lnTo>
                    <a:pt x="10800" y="10800"/>
                  </a:lnTo>
                  <a:close/>
                </a:path>
              </a:pathLst>
            </a:custGeom>
            <a:solidFill>
              <a:srgbClr val="FFFFFF"/>
            </a:solidFill>
            <a:ln w="12700" cap="flat">
              <a:noFill/>
              <a:miter lim="400000"/>
            </a:ln>
            <a:effectLst/>
          </p:spPr>
          <p:txBody>
            <a:bodyPr wrap="square" lIns="45719" tIns="45719" rIns="45719" bIns="45719" numCol="1" anchor="ctr">
              <a:noAutofit/>
            </a:bodyPr>
            <a:lstStyle/>
            <a:p>
              <a:pPr algn="r" defTabSz="914400">
                <a:defRPr b="0" sz="1200">
                  <a:latin typeface="Calibri"/>
                  <a:ea typeface="Calibri"/>
                  <a:cs typeface="Calibri"/>
                  <a:sym typeface="Calibri"/>
                </a:defRPr>
              </a:pPr>
            </a:p>
          </p:txBody>
        </p:sp>
        <p:sp>
          <p:nvSpPr>
            <p:cNvPr id="247" name="Circle"/>
            <p:cNvSpPr/>
            <p:nvPr/>
          </p:nvSpPr>
          <p:spPr>
            <a:xfrm>
              <a:off x="0" y="0"/>
              <a:ext cx="152400" cy="152400"/>
            </a:xfrm>
            <a:prstGeom prst="ellipse">
              <a:avLst/>
            </a:prstGeom>
            <a:noFill/>
            <a:ln w="9525" cap="flat">
              <a:solidFill>
                <a:srgbClr val="4A7EBB"/>
              </a:solidFill>
              <a:prstDash val="solid"/>
              <a:round/>
            </a:ln>
            <a:effectLst/>
          </p:spPr>
          <p:txBody>
            <a:bodyPr wrap="square" lIns="45719" tIns="45719" rIns="45719" bIns="45719" numCol="1" anchor="ctr">
              <a:noAutofit/>
            </a:bodyPr>
            <a:lstStyle/>
            <a:p>
              <a:pPr algn="r" defTabSz="914400">
                <a:defRPr b="0" sz="1200">
                  <a:latin typeface="Calibri"/>
                  <a:ea typeface="Calibri"/>
                  <a:cs typeface="Calibri"/>
                  <a:sym typeface="Calibri"/>
                </a:defRPr>
              </a:pPr>
            </a:p>
          </p:txBody>
        </p:sp>
      </p:grpSp>
      <p:sp>
        <p:nvSpPr>
          <p:cNvPr id="249" name="Waterfall"/>
          <p:cNvSpPr txBox="1"/>
          <p:nvPr/>
        </p:nvSpPr>
        <p:spPr>
          <a:xfrm>
            <a:off x="10315171" y="4824501"/>
            <a:ext cx="670878"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l" defTabSz="914400">
              <a:defRPr b="0" sz="1200">
                <a:latin typeface="Calibri"/>
                <a:ea typeface="Calibri"/>
                <a:cs typeface="Calibri"/>
                <a:sym typeface="Calibri"/>
              </a:defRPr>
            </a:lvl1pPr>
          </a:lstStyle>
          <a:p>
            <a:pPr/>
            <a:r>
              <a:t>Waterfall</a:t>
            </a:r>
          </a:p>
        </p:txBody>
      </p:sp>
      <p:sp>
        <p:nvSpPr>
          <p:cNvPr id="250" name="Line"/>
          <p:cNvSpPr/>
          <p:nvPr/>
        </p:nvSpPr>
        <p:spPr>
          <a:xfrm>
            <a:off x="4350220" y="4959121"/>
            <a:ext cx="3264732" cy="1"/>
          </a:xfrm>
          <a:prstGeom prst="line">
            <a:avLst/>
          </a:prstGeom>
          <a:ln w="12700">
            <a:solidFill>
              <a:schemeClr val="accent5">
                <a:hueOff val="-82419"/>
                <a:satOff val="-9513"/>
                <a:lumOff val="-16343"/>
              </a:schemeClr>
            </a:solidFill>
            <a:custDash>
              <a:ds d="200000" sp="200000"/>
            </a:custDash>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51" name="Line"/>
          <p:cNvSpPr/>
          <p:nvPr/>
        </p:nvSpPr>
        <p:spPr>
          <a:xfrm>
            <a:off x="4363368" y="5551121"/>
            <a:ext cx="3238436" cy="1"/>
          </a:xfrm>
          <a:prstGeom prst="line">
            <a:avLst/>
          </a:prstGeom>
          <a:ln w="12700">
            <a:solidFill>
              <a:schemeClr val="accent5">
                <a:hueOff val="-82419"/>
                <a:satOff val="-9513"/>
                <a:lumOff val="-16343"/>
              </a:schemeClr>
            </a:solidFill>
            <a:custDash>
              <a:ds d="200000" sp="200000"/>
            </a:custDash>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grpSp>
        <p:nvGrpSpPr>
          <p:cNvPr id="254" name="Group"/>
          <p:cNvGrpSpPr/>
          <p:nvPr/>
        </p:nvGrpSpPr>
        <p:grpSpPr>
          <a:xfrm flipH="1">
            <a:off x="10011054" y="5488189"/>
            <a:ext cx="152401" cy="152401"/>
            <a:chOff x="0" y="0"/>
            <a:chExt cx="152400" cy="152400"/>
          </a:xfrm>
        </p:grpSpPr>
        <p:sp>
          <p:nvSpPr>
            <p:cNvPr id="252" name="Shape"/>
            <p:cNvSpPr/>
            <p:nvPr/>
          </p:nvSpPr>
          <p:spPr>
            <a:xfrm>
              <a:off x="0" y="0"/>
              <a:ext cx="152400" cy="152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lnTo>
                    <a:pt x="10800" y="10800"/>
                  </a:lnTo>
                  <a:close/>
                </a:path>
              </a:pathLst>
            </a:custGeom>
            <a:solidFill>
              <a:srgbClr val="FFFFFF"/>
            </a:solidFill>
            <a:ln w="12700" cap="flat">
              <a:noFill/>
              <a:miter lim="400000"/>
            </a:ln>
            <a:effectLst/>
          </p:spPr>
          <p:txBody>
            <a:bodyPr wrap="square" lIns="45719" tIns="45719" rIns="45719" bIns="45719" numCol="1" anchor="ctr">
              <a:noAutofit/>
            </a:bodyPr>
            <a:lstStyle/>
            <a:p>
              <a:pPr algn="r" defTabSz="914400">
                <a:defRPr b="0" sz="1200">
                  <a:latin typeface="Calibri"/>
                  <a:ea typeface="Calibri"/>
                  <a:cs typeface="Calibri"/>
                  <a:sym typeface="Calibri"/>
                </a:defRPr>
              </a:pPr>
            </a:p>
          </p:txBody>
        </p:sp>
        <p:sp>
          <p:nvSpPr>
            <p:cNvPr id="253" name="Circle"/>
            <p:cNvSpPr/>
            <p:nvPr/>
          </p:nvSpPr>
          <p:spPr>
            <a:xfrm>
              <a:off x="0" y="0"/>
              <a:ext cx="152400" cy="152400"/>
            </a:xfrm>
            <a:prstGeom prst="ellipse">
              <a:avLst/>
            </a:prstGeom>
            <a:noFill/>
            <a:ln w="9525" cap="flat">
              <a:solidFill>
                <a:srgbClr val="4A7EBB"/>
              </a:solidFill>
              <a:prstDash val="solid"/>
              <a:round/>
            </a:ln>
            <a:effectLst/>
          </p:spPr>
          <p:txBody>
            <a:bodyPr wrap="square" lIns="45719" tIns="45719" rIns="45719" bIns="45719" numCol="1" anchor="ctr">
              <a:noAutofit/>
            </a:bodyPr>
            <a:lstStyle/>
            <a:p>
              <a:pPr algn="r" defTabSz="914400">
                <a:defRPr b="0" sz="1200">
                  <a:latin typeface="Calibri"/>
                  <a:ea typeface="Calibri"/>
                  <a:cs typeface="Calibri"/>
                  <a:sym typeface="Calibri"/>
                </a:defRPr>
              </a:pPr>
            </a:p>
          </p:txBody>
        </p:sp>
      </p:grpSp>
      <p:sp>
        <p:nvSpPr>
          <p:cNvPr id="255" name="ITIL"/>
          <p:cNvSpPr txBox="1"/>
          <p:nvPr/>
        </p:nvSpPr>
        <p:spPr>
          <a:xfrm>
            <a:off x="10204784" y="5416501"/>
            <a:ext cx="319272"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l" defTabSz="914400">
              <a:defRPr b="0" sz="1200">
                <a:latin typeface="Calibri"/>
                <a:ea typeface="Calibri"/>
                <a:cs typeface="Calibri"/>
                <a:sym typeface="Calibri"/>
              </a:defRPr>
            </a:lvl1pPr>
          </a:lstStyle>
          <a:p>
            <a:pPr/>
            <a:r>
              <a:t>ITIL</a:t>
            </a:r>
          </a:p>
        </p:txBody>
      </p:sp>
      <p:cxnSp>
        <p:nvCxnSpPr>
          <p:cNvPr id="256" name="Connection Line"/>
          <p:cNvCxnSpPr>
            <a:stCxn id="237" idx="0"/>
            <a:endCxn id="211" idx="0"/>
          </p:cNvCxnSpPr>
          <p:nvPr/>
        </p:nvCxnSpPr>
        <p:spPr>
          <a:xfrm flipV="1">
            <a:off x="4241075" y="4957762"/>
            <a:ext cx="1" cy="593360"/>
          </a:xfrm>
          <a:prstGeom prst="straightConnector1">
            <a:avLst/>
          </a:prstGeom>
          <a:ln>
            <a:solidFill>
              <a:schemeClr val="accent5">
                <a:hueOff val="-82419"/>
                <a:satOff val="-9513"/>
                <a:lumOff val="-16343"/>
              </a:schemeClr>
            </a:solidFill>
          </a:ln>
        </p:spPr>
      </p:cxnSp>
      <p:sp>
        <p:nvSpPr>
          <p:cNvPr id="270" name="Connection Line"/>
          <p:cNvSpPr/>
          <p:nvPr/>
        </p:nvSpPr>
        <p:spPr>
          <a:xfrm>
            <a:off x="10087254" y="4562966"/>
            <a:ext cx="1" cy="3151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1600" y="14400"/>
                  <a:pt x="21600" y="7200"/>
                  <a:pt x="0" y="0"/>
                </a:cubicBezTo>
              </a:path>
            </a:pathLst>
          </a:custGeom>
          <a:ln>
            <a:solidFill>
              <a:srgbClr val="4A7EBB"/>
            </a:solidFill>
          </a:ln>
        </p:spPr>
        <p:txBody>
          <a:bodyPr/>
          <a:lstStyle/>
          <a:p>
            <a:pPr/>
          </a:p>
        </p:txBody>
      </p:sp>
      <p:sp>
        <p:nvSpPr>
          <p:cNvPr id="271" name="Connection Line"/>
          <p:cNvSpPr/>
          <p:nvPr/>
        </p:nvSpPr>
        <p:spPr>
          <a:xfrm>
            <a:off x="10087254" y="5040084"/>
            <a:ext cx="1" cy="443344"/>
          </a:xfrm>
          <a:custGeom>
            <a:avLst/>
            <a:gdLst/>
            <a:ahLst/>
            <a:cxnLst>
              <a:cxn ang="0">
                <a:pos x="wd2" y="hd2"/>
              </a:cxn>
              <a:cxn ang="5400000">
                <a:pos x="wd2" y="hd2"/>
              </a:cxn>
              <a:cxn ang="10800000">
                <a:pos x="wd2" y="hd2"/>
              </a:cxn>
              <a:cxn ang="16200000">
                <a:pos x="wd2" y="hd2"/>
              </a:cxn>
            </a:cxnLst>
            <a:rect l="0" t="0" r="r" b="b"/>
            <a:pathLst>
              <a:path w="0" h="21600" fill="norm" stroke="1" extrusionOk="0">
                <a:moveTo>
                  <a:pt x="0" y="21600"/>
                </a:moveTo>
                <a:cubicBezTo>
                  <a:pt x="0" y="14400"/>
                  <a:pt x="0" y="7200"/>
                  <a:pt x="0" y="0"/>
                </a:cubicBezTo>
              </a:path>
            </a:pathLst>
          </a:custGeom>
          <a:ln>
            <a:solidFill>
              <a:srgbClr val="4A7EBB"/>
            </a:solidFill>
          </a:ln>
        </p:spPr>
        <p:txBody>
          <a:bodyPr/>
          <a:lstStyle/>
          <a:p>
            <a:pPr/>
          </a:p>
        </p:txBody>
      </p:sp>
      <p:sp>
        <p:nvSpPr>
          <p:cNvPr id="272" name="Connection Line"/>
          <p:cNvSpPr/>
          <p:nvPr/>
        </p:nvSpPr>
        <p:spPr>
          <a:xfrm>
            <a:off x="10122206" y="5637371"/>
            <a:ext cx="207262" cy="4327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a:solidFill>
              <a:srgbClr val="4A7EBB"/>
            </a:solidFill>
          </a:ln>
        </p:spPr>
        <p:txBody>
          <a:bodyPr/>
          <a:lstStyle/>
          <a:p>
            <a:pPr/>
          </a:p>
        </p:txBody>
      </p:sp>
      <p:sp>
        <p:nvSpPr>
          <p:cNvPr id="260" name="Circle"/>
          <p:cNvSpPr/>
          <p:nvPr/>
        </p:nvSpPr>
        <p:spPr>
          <a:xfrm flipH="1">
            <a:off x="1773219" y="5996867"/>
            <a:ext cx="152401" cy="152401"/>
          </a:xfrm>
          <a:prstGeom prst="ellipse">
            <a:avLst/>
          </a:prstGeom>
          <a:solidFill>
            <a:srgbClr val="FFFFFF"/>
          </a:solidFill>
          <a:ln>
            <a:solidFill>
              <a:schemeClr val="accent5">
                <a:hueOff val="-82419"/>
                <a:satOff val="-9513"/>
                <a:lumOff val="-16343"/>
              </a:schemeClr>
            </a:solidFill>
          </a:ln>
        </p:spPr>
        <p:txBody>
          <a:bodyPr lIns="45719" rIns="45719" anchor="ctr"/>
          <a:lstStyle/>
          <a:p>
            <a:pPr algn="r" defTabSz="914400">
              <a:defRPr b="0" sz="1200">
                <a:latin typeface="Calibri"/>
                <a:ea typeface="Calibri"/>
                <a:cs typeface="Calibri"/>
                <a:sym typeface="Calibri"/>
              </a:defRPr>
            </a:pPr>
          </a:p>
        </p:txBody>
      </p:sp>
      <p:cxnSp>
        <p:nvCxnSpPr>
          <p:cNvPr id="261" name="Connection Line"/>
          <p:cNvCxnSpPr>
            <a:stCxn id="260" idx="0"/>
            <a:endCxn id="237" idx="0"/>
          </p:cNvCxnSpPr>
          <p:nvPr/>
        </p:nvCxnSpPr>
        <p:spPr>
          <a:xfrm flipV="1">
            <a:off x="1849419" y="5551121"/>
            <a:ext cx="2391657" cy="521947"/>
          </a:xfrm>
          <a:prstGeom prst="straightConnector1">
            <a:avLst/>
          </a:prstGeom>
          <a:ln>
            <a:solidFill>
              <a:schemeClr val="accent5">
                <a:hueOff val="-82419"/>
                <a:satOff val="-9513"/>
                <a:lumOff val="-16343"/>
              </a:schemeClr>
            </a:solidFill>
          </a:ln>
        </p:spPr>
      </p:cxnSp>
      <p:cxnSp>
        <p:nvCxnSpPr>
          <p:cNvPr id="262" name="Connection Line"/>
          <p:cNvCxnSpPr>
            <a:stCxn id="210" idx="0"/>
            <a:endCxn id="260" idx="0"/>
          </p:cNvCxnSpPr>
          <p:nvPr/>
        </p:nvCxnSpPr>
        <p:spPr>
          <a:xfrm flipH="1" flipV="1">
            <a:off x="1849419" y="6073067"/>
            <a:ext cx="1430409" cy="577858"/>
          </a:xfrm>
          <a:prstGeom prst="straightConnector1">
            <a:avLst/>
          </a:prstGeom>
          <a:ln>
            <a:solidFill>
              <a:schemeClr val="accent5">
                <a:hueOff val="-82419"/>
                <a:satOff val="-9513"/>
                <a:lumOff val="-16343"/>
              </a:schemeClr>
            </a:solidFill>
          </a:ln>
        </p:spPr>
      </p:cxnSp>
      <p:cxnSp>
        <p:nvCxnSpPr>
          <p:cNvPr id="263" name="Connection Line"/>
          <p:cNvCxnSpPr>
            <a:stCxn id="221" idx="0"/>
            <a:endCxn id="210" idx="0"/>
          </p:cNvCxnSpPr>
          <p:nvPr/>
        </p:nvCxnSpPr>
        <p:spPr>
          <a:xfrm flipV="1">
            <a:off x="3279827" y="6650924"/>
            <a:ext cx="1" cy="577276"/>
          </a:xfrm>
          <a:prstGeom prst="straightConnector1">
            <a:avLst/>
          </a:prstGeom>
          <a:ln>
            <a:solidFill>
              <a:schemeClr val="accent5">
                <a:hueOff val="-82419"/>
                <a:satOff val="-9513"/>
                <a:lumOff val="-16343"/>
              </a:schemeClr>
            </a:solidFill>
          </a:ln>
        </p:spPr>
      </p:cxn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DevOps Transformation Journey"/>
          <p:cNvSpPr txBox="1"/>
          <p:nvPr>
            <p:ph type="title"/>
          </p:nvPr>
        </p:nvSpPr>
        <p:spPr>
          <a:prstGeom prst="rect">
            <a:avLst/>
          </a:prstGeom>
        </p:spPr>
        <p:txBody>
          <a:bodyPr/>
          <a:lstStyle>
            <a:lvl1pPr defTabSz="560831">
              <a:defRPr sz="5760"/>
            </a:lvl1pPr>
          </a:lstStyle>
          <a:p>
            <a:pPr/>
            <a:r>
              <a:t>DevOps Transformation Journey</a:t>
            </a:r>
          </a:p>
        </p:txBody>
      </p:sp>
      <p:sp>
        <p:nvSpPr>
          <p:cNvPr id="275" name="Body"/>
          <p:cNvSpPr txBox="1"/>
          <p:nvPr>
            <p:ph type="body" idx="1"/>
          </p:nvPr>
        </p:nvSpPr>
        <p:spPr>
          <a:prstGeom prst="rect">
            <a:avLst/>
          </a:prstGeom>
        </p:spPr>
        <p:txBody>
          <a:bodyPr/>
          <a:lstStyle/>
          <a:p>
            <a:pPr marL="0" indent="0">
              <a:buSzTx/>
              <a:buNone/>
            </a:pPr>
          </a:p>
        </p:txBody>
      </p:sp>
      <p:graphicFrame>
        <p:nvGraphicFramePr>
          <p:cNvPr id="276" name="Table"/>
          <p:cNvGraphicFramePr/>
          <p:nvPr/>
        </p:nvGraphicFramePr>
        <p:xfrm>
          <a:off x="862680" y="1863455"/>
          <a:ext cx="11279440" cy="7025394"/>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444781"/>
                <a:gridCol w="1708664"/>
                <a:gridCol w="1708664"/>
                <a:gridCol w="1708664"/>
                <a:gridCol w="1708664"/>
              </a:tblGrid>
              <a:tr h="554814">
                <a:tc>
                  <a:txBody>
                    <a:bodyPr/>
                    <a:lstStyle/>
                    <a:p>
                      <a:pPr algn="l">
                        <a:defRPr b="0" sz="1800">
                          <a:solidFill>
                            <a:srgbClr val="000000"/>
                          </a:solidFill>
                        </a:defRPr>
                      </a:pPr>
                      <a:r>
                        <a:rPr sz="1600">
                          <a:solidFill>
                            <a:srgbClr val="FFFFFF"/>
                          </a:solidFill>
                          <a:sym typeface="Helvetica Neue"/>
                        </a:rPr>
                        <a:t>Aspect of Software Delivery Performance*</a:t>
                      </a:r>
                    </a:p>
                  </a:txBody>
                  <a:tcPr marL="50800" marR="50800" marT="50800" marB="50800" anchor="ctr" anchorCtr="0" horzOverflow="overflow"/>
                </a:tc>
                <a:tc>
                  <a:txBody>
                    <a:bodyPr/>
                    <a:lstStyle/>
                    <a:p>
                      <a:pPr algn="l">
                        <a:defRPr b="0" sz="1800">
                          <a:solidFill>
                            <a:srgbClr val="000000"/>
                          </a:solidFill>
                        </a:defRPr>
                      </a:pPr>
                      <a:r>
                        <a:rPr sz="1600">
                          <a:solidFill>
                            <a:srgbClr val="FFFFFF"/>
                          </a:solidFill>
                          <a:sym typeface="Helvetica Neue"/>
                        </a:rPr>
                        <a:t>Low</a:t>
                      </a:r>
                    </a:p>
                  </a:txBody>
                  <a:tcPr marL="50800" marR="50800" marT="50800" marB="50800" anchor="ctr" anchorCtr="0" horzOverflow="overflow"/>
                </a:tc>
                <a:tc>
                  <a:txBody>
                    <a:bodyPr/>
                    <a:lstStyle/>
                    <a:p>
                      <a:pPr algn="l">
                        <a:defRPr b="0" sz="1800">
                          <a:solidFill>
                            <a:srgbClr val="000000"/>
                          </a:solidFill>
                        </a:defRPr>
                      </a:pPr>
                      <a:r>
                        <a:rPr sz="1600">
                          <a:solidFill>
                            <a:srgbClr val="FFFFFF"/>
                          </a:solidFill>
                          <a:sym typeface="Helvetica Neue"/>
                        </a:rPr>
                        <a:t>Medium</a:t>
                      </a:r>
                    </a:p>
                  </a:txBody>
                  <a:tcPr marL="50800" marR="50800" marT="50800" marB="50800" anchor="ctr" anchorCtr="0" horzOverflow="overflow"/>
                </a:tc>
                <a:tc>
                  <a:txBody>
                    <a:bodyPr/>
                    <a:lstStyle/>
                    <a:p>
                      <a:pPr algn="l">
                        <a:defRPr b="0" sz="1800">
                          <a:solidFill>
                            <a:srgbClr val="000000"/>
                          </a:solidFill>
                        </a:defRPr>
                      </a:pPr>
                      <a:r>
                        <a:rPr sz="1600">
                          <a:solidFill>
                            <a:srgbClr val="FFFFFF"/>
                          </a:solidFill>
                          <a:sym typeface="Helvetica Neue"/>
                        </a:rPr>
                        <a:t>High</a:t>
                      </a:r>
                    </a:p>
                  </a:txBody>
                  <a:tcPr marL="50800" marR="50800" marT="50800" marB="50800" anchor="ctr" anchorCtr="0" horzOverflow="overflow"/>
                </a:tc>
                <a:tc>
                  <a:txBody>
                    <a:bodyPr/>
                    <a:lstStyle/>
                    <a:p>
                      <a:pPr algn="l">
                        <a:defRPr b="0" sz="1800">
                          <a:solidFill>
                            <a:srgbClr val="000000"/>
                          </a:solidFill>
                        </a:defRPr>
                      </a:pPr>
                      <a:r>
                        <a:rPr sz="1600">
                          <a:solidFill>
                            <a:srgbClr val="FFFFFF"/>
                          </a:solidFill>
                          <a:sym typeface="Helvetica Neue"/>
                        </a:rPr>
                        <a:t>Elite</a:t>
                      </a:r>
                    </a:p>
                  </a:txBody>
                  <a:tcPr marL="50800" marR="50800" marT="50800" marB="50800" anchor="ctr" anchorCtr="0" horzOverflow="overflow"/>
                </a:tc>
              </a:tr>
              <a:tr h="1620000">
                <a:tc>
                  <a:txBody>
                    <a:bodyPr/>
                    <a:lstStyle/>
                    <a:p>
                      <a:pPr algn="l">
                        <a:defRPr b="1" sz="1300">
                          <a:sym typeface="Helvetica Neue"/>
                        </a:defRPr>
                      </a:pPr>
                      <a:r>
                        <a:t>Deployment frequency </a:t>
                      </a:r>
                    </a:p>
                    <a:p>
                      <a:pPr algn="l">
                        <a:defRPr sz="1300">
                          <a:sym typeface="Helvetica Neue"/>
                        </a:defRPr>
                      </a:pPr>
                      <a:r>
                        <a:t>For the primary application or service you work on, how often does your organization deploy code to production or release it to end users?</a:t>
                      </a:r>
                    </a:p>
                  </a:txBody>
                  <a:tcPr marL="50800" marR="50800" marT="50800" marB="50800" anchor="ctr" anchorCtr="0" horzOverflow="overflow"/>
                </a:tc>
                <a:tc>
                  <a:txBody>
                    <a:bodyPr/>
                    <a:lstStyle/>
                    <a:p>
                      <a:pPr algn="l">
                        <a:defRPr sz="1800"/>
                      </a:pPr>
                      <a:r>
                        <a:rPr sz="1300">
                          <a:sym typeface="Helvetica Neue"/>
                        </a:rPr>
                        <a:t>Between once per month and once every six months</a:t>
                      </a:r>
                    </a:p>
                  </a:txBody>
                  <a:tcPr marL="50800" marR="50800" marT="50800" marB="50800" anchor="ctr" anchorCtr="0" horzOverflow="overflow"/>
                </a:tc>
                <a:tc>
                  <a:txBody>
                    <a:bodyPr/>
                    <a:lstStyle/>
                    <a:p>
                      <a:pPr algn="l">
                        <a:defRPr sz="1800"/>
                      </a:pPr>
                      <a:r>
                        <a:rPr sz="1300">
                          <a:sym typeface="Helvetica Neue"/>
                        </a:rPr>
                        <a:t>Between once per week and once per month</a:t>
                      </a:r>
                    </a:p>
                  </a:txBody>
                  <a:tcPr marL="50800" marR="50800" marT="50800" marB="50800" anchor="ctr" anchorCtr="0" horzOverflow="overflow"/>
                </a:tc>
                <a:tc>
                  <a:txBody>
                    <a:bodyPr/>
                    <a:lstStyle/>
                    <a:p>
                      <a:pPr algn="l">
                        <a:defRPr sz="1800"/>
                      </a:pPr>
                      <a:r>
                        <a:rPr sz="1300">
                          <a:sym typeface="Helvetica Neue"/>
                        </a:rPr>
                        <a:t>Between once per day and once per week</a:t>
                      </a:r>
                    </a:p>
                  </a:txBody>
                  <a:tcPr marL="50800" marR="50800" marT="50800" marB="50800" anchor="ctr" anchorCtr="0" horzOverflow="overflow"/>
                </a:tc>
                <a:tc>
                  <a:txBody>
                    <a:bodyPr/>
                    <a:lstStyle/>
                    <a:p>
                      <a:pPr algn="l">
                        <a:defRPr sz="1800"/>
                      </a:pPr>
                      <a:r>
                        <a:rPr sz="1300">
                          <a:sym typeface="Helvetica Neue"/>
                        </a:rPr>
                        <a:t>On-demand (multiple deploys per day)</a:t>
                      </a:r>
                    </a:p>
                  </a:txBody>
                  <a:tcPr marL="50800" marR="50800" marT="50800" marB="50800" anchor="ctr" anchorCtr="0" horzOverflow="overflow"/>
                </a:tc>
              </a:tr>
              <a:tr h="1620000">
                <a:tc>
                  <a:txBody>
                    <a:bodyPr/>
                    <a:lstStyle/>
                    <a:p>
                      <a:pPr algn="l">
                        <a:defRPr b="1" sz="1300">
                          <a:sym typeface="Helvetica Neue"/>
                        </a:defRPr>
                      </a:pPr>
                      <a:r>
                        <a:t>Lead time for changes </a:t>
                      </a:r>
                    </a:p>
                    <a:p>
                      <a:pPr algn="l">
                        <a:defRPr sz="1300">
                          <a:sym typeface="Helvetica Neue"/>
                        </a:defRPr>
                      </a:pPr>
                      <a:r>
                        <a:t>For the primary application or service you work on, what is your lead time for changes (i.e., how long does it take to go from code committed to code successfully running in production)? </a:t>
                      </a:r>
                    </a:p>
                  </a:txBody>
                  <a:tcPr marL="50800" marR="50800" marT="50800" marB="50800" anchor="ctr" anchorCtr="0" horzOverflow="overflow"/>
                </a:tc>
                <a:tc>
                  <a:txBody>
                    <a:bodyPr/>
                    <a:lstStyle/>
                    <a:p>
                      <a:pPr algn="l">
                        <a:defRPr sz="1800"/>
                      </a:pPr>
                      <a:r>
                        <a:rPr sz="1300">
                          <a:sym typeface="Helvetica Neue"/>
                        </a:rPr>
                        <a:t>Between one month and six months</a:t>
                      </a:r>
                    </a:p>
                  </a:txBody>
                  <a:tcPr marL="50800" marR="50800" marT="50800" marB="50800" anchor="ctr" anchorCtr="0" horzOverflow="overflow"/>
                </a:tc>
                <a:tc>
                  <a:txBody>
                    <a:bodyPr/>
                    <a:lstStyle/>
                    <a:p>
                      <a:pPr algn="l">
                        <a:defRPr sz="1800"/>
                      </a:pPr>
                      <a:r>
                        <a:rPr sz="1300">
                          <a:sym typeface="Helvetica Neue"/>
                        </a:rPr>
                        <a:t>Between one week and one month</a:t>
                      </a:r>
                    </a:p>
                  </a:txBody>
                  <a:tcPr marL="50800" marR="50800" marT="50800" marB="50800" anchor="ctr" anchorCtr="0" horzOverflow="overflow"/>
                </a:tc>
                <a:tc>
                  <a:txBody>
                    <a:bodyPr/>
                    <a:lstStyle/>
                    <a:p>
                      <a:pPr algn="l">
                        <a:defRPr sz="1800"/>
                      </a:pPr>
                      <a:r>
                        <a:rPr sz="1300">
                          <a:sym typeface="Helvetica Neue"/>
                        </a:rPr>
                        <a:t>Between one day and one week</a:t>
                      </a:r>
                    </a:p>
                  </a:txBody>
                  <a:tcPr marL="50800" marR="50800" marT="50800" marB="50800" anchor="ctr" anchorCtr="0" horzOverflow="overflow"/>
                </a:tc>
                <a:tc>
                  <a:txBody>
                    <a:bodyPr/>
                    <a:lstStyle/>
                    <a:p>
                      <a:pPr algn="l">
                        <a:defRPr sz="1800"/>
                      </a:pPr>
                      <a:r>
                        <a:rPr sz="1300">
                          <a:sym typeface="Helvetica Neue"/>
                        </a:rPr>
                        <a:t>Less than one day</a:t>
                      </a:r>
                    </a:p>
                  </a:txBody>
                  <a:tcPr marL="50800" marR="50800" marT="50800" marB="50800" anchor="ctr" anchorCtr="0" horzOverflow="overflow"/>
                </a:tc>
              </a:tr>
              <a:tr h="1620000">
                <a:tc>
                  <a:txBody>
                    <a:bodyPr/>
                    <a:lstStyle/>
                    <a:p>
                      <a:pPr algn="l">
                        <a:defRPr b="1" sz="1300">
                          <a:sym typeface="Helvetica Neue"/>
                        </a:defRPr>
                      </a:pPr>
                      <a:r>
                        <a:t>Time to restore service </a:t>
                      </a:r>
                    </a:p>
                    <a:p>
                      <a:pPr algn="l">
                        <a:defRPr sz="1300">
                          <a:sym typeface="Helvetica Neue"/>
                        </a:defRPr>
                      </a:pPr>
                      <a:r>
                        <a:t>For the primary application or service you work on, how long does it generally take to restore service when a service incident or a defect that impacts users occurs (e.g., unplanned outage or service impairment)? </a:t>
                      </a:r>
                    </a:p>
                  </a:txBody>
                  <a:tcPr marL="50800" marR="50800" marT="50800" marB="50800" anchor="ctr" anchorCtr="0" horzOverflow="overflow"/>
                </a:tc>
                <a:tc>
                  <a:txBody>
                    <a:bodyPr/>
                    <a:lstStyle/>
                    <a:p>
                      <a:pPr algn="l">
                        <a:defRPr sz="1800"/>
                      </a:pPr>
                      <a:r>
                        <a:rPr sz="1300">
                          <a:sym typeface="Helvetica Neue"/>
                        </a:rPr>
                        <a:t>Between one week and one month</a:t>
                      </a:r>
                    </a:p>
                  </a:txBody>
                  <a:tcPr marL="50800" marR="50800" marT="50800" marB="50800" anchor="ctr" anchorCtr="0" horzOverflow="overflow"/>
                </a:tc>
                <a:tc>
                  <a:txBody>
                    <a:bodyPr/>
                    <a:lstStyle/>
                    <a:p>
                      <a:pPr algn="l">
                        <a:defRPr sz="1800"/>
                      </a:pPr>
                      <a:r>
                        <a:rPr sz="1300">
                          <a:sym typeface="Helvetica Neue"/>
                        </a:rPr>
                        <a:t>Less than one day</a:t>
                      </a:r>
                    </a:p>
                  </a:txBody>
                  <a:tcPr marL="50800" marR="50800" marT="50800" marB="50800" anchor="ctr" anchorCtr="0" horzOverflow="overflow"/>
                </a:tc>
                <a:tc>
                  <a:txBody>
                    <a:bodyPr/>
                    <a:lstStyle/>
                    <a:p>
                      <a:pPr algn="l">
                        <a:defRPr sz="1800"/>
                      </a:pPr>
                      <a:r>
                        <a:rPr sz="1300">
                          <a:sym typeface="Helvetica Neue"/>
                        </a:rPr>
                        <a:t>Less than one day</a:t>
                      </a:r>
                    </a:p>
                  </a:txBody>
                  <a:tcPr marL="50800" marR="50800" marT="50800" marB="50800" anchor="ctr" anchorCtr="0" horzOverflow="overflow"/>
                </a:tc>
                <a:tc>
                  <a:txBody>
                    <a:bodyPr/>
                    <a:lstStyle/>
                    <a:p>
                      <a:pPr algn="l">
                        <a:defRPr sz="1800"/>
                      </a:pPr>
                      <a:r>
                        <a:rPr sz="1300">
                          <a:sym typeface="Helvetica Neue"/>
                        </a:rPr>
                        <a:t>Less than one hour</a:t>
                      </a:r>
                    </a:p>
                  </a:txBody>
                  <a:tcPr marL="50800" marR="50800" marT="50800" marB="50800" anchor="ctr" anchorCtr="0" horzOverflow="overflow"/>
                </a:tc>
              </a:tr>
              <a:tr h="1620000">
                <a:tc>
                  <a:txBody>
                    <a:bodyPr/>
                    <a:lstStyle/>
                    <a:p>
                      <a:pPr algn="l">
                        <a:defRPr b="1" sz="1300">
                          <a:sym typeface="Helvetica Neue"/>
                        </a:defRPr>
                      </a:pPr>
                      <a:r>
                        <a:t>Change failure rate </a:t>
                      </a:r>
                    </a:p>
                    <a:p>
                      <a:pPr algn="l">
                        <a:defRPr sz="1300">
                          <a:sym typeface="Helvetica Neue"/>
                        </a:defRPr>
                      </a:pPr>
                      <a:r>
                        <a:t>For the primary application or service you work on, what percentage of changes to production or released to users result in degraded service (e.g., lead to service impairment or service outage) and subsequently require remediation (e.g., require a hotfix, rollback, </a:t>
                      </a:r>
                    </a:p>
                    <a:p>
                      <a:pPr algn="l">
                        <a:defRPr sz="1300">
                          <a:sym typeface="Helvetica Neue"/>
                        </a:defRPr>
                      </a:pPr>
                      <a:r>
                        <a:t>fix forward, patch)? </a:t>
                      </a:r>
                    </a:p>
                  </a:txBody>
                  <a:tcPr marL="50800" marR="50800" marT="50800" marB="50800" anchor="ctr" anchorCtr="0" horzOverflow="overflow"/>
                </a:tc>
                <a:tc>
                  <a:txBody>
                    <a:bodyPr/>
                    <a:lstStyle/>
                    <a:p>
                      <a:pPr algn="l">
                        <a:defRPr sz="1800"/>
                      </a:pPr>
                      <a:r>
                        <a:rPr sz="1300">
                          <a:sym typeface="Helvetica Neue"/>
                        </a:rPr>
                        <a:t>46-60%</a:t>
                      </a:r>
                    </a:p>
                  </a:txBody>
                  <a:tcPr marL="50800" marR="50800" marT="50800" marB="50800" anchor="ctr" anchorCtr="0" horzOverflow="overflow"/>
                </a:tc>
                <a:tc>
                  <a:txBody>
                    <a:bodyPr/>
                    <a:lstStyle/>
                    <a:p>
                      <a:pPr algn="l">
                        <a:defRPr sz="1800"/>
                      </a:pPr>
                      <a:r>
                        <a:rPr sz="1300">
                          <a:sym typeface="Helvetica Neue"/>
                        </a:rPr>
                        <a:t>0-15%</a:t>
                      </a:r>
                    </a:p>
                  </a:txBody>
                  <a:tcPr marL="50800" marR="50800" marT="50800" marB="50800" anchor="ctr" anchorCtr="0" horzOverflow="overflow"/>
                </a:tc>
                <a:tc>
                  <a:txBody>
                    <a:bodyPr/>
                    <a:lstStyle/>
                    <a:p>
                      <a:pPr algn="l">
                        <a:defRPr sz="1800"/>
                      </a:pPr>
                      <a:r>
                        <a:rPr sz="1300">
                          <a:sym typeface="Helvetica Neue"/>
                        </a:rPr>
                        <a:t>0-15%</a:t>
                      </a:r>
                    </a:p>
                  </a:txBody>
                  <a:tcPr marL="50800" marR="50800" marT="50800" marB="50800" anchor="ctr" anchorCtr="0" horzOverflow="overflow"/>
                </a:tc>
                <a:tc>
                  <a:txBody>
                    <a:bodyPr/>
                    <a:lstStyle/>
                    <a:p>
                      <a:pPr algn="l">
                        <a:defRPr sz="1800"/>
                      </a:pPr>
                      <a:r>
                        <a:rPr sz="1300">
                          <a:sym typeface="Helvetica Neue"/>
                        </a:rPr>
                        <a:t>0-15%</a:t>
                      </a:r>
                    </a:p>
                  </a:txBody>
                  <a:tcPr marL="50800" marR="50800" marT="50800" marB="50800" anchor="ctr" anchorCtr="0" horzOverflow="overflow"/>
                </a:tc>
              </a:tr>
            </a:tbl>
          </a:graphicData>
        </a:graphic>
      </p:graphicFrame>
      <p:pic>
        <p:nvPicPr>
          <p:cNvPr id="277" name="Line Line" descr="Line Line"/>
          <p:cNvPicPr>
            <a:picLocks noChangeAspect="0"/>
          </p:cNvPicPr>
          <p:nvPr/>
        </p:nvPicPr>
        <p:blipFill>
          <a:blip r:embed="rId2">
            <a:extLst/>
          </a:blip>
          <a:stretch>
            <a:fillRect/>
          </a:stretch>
        </p:blipFill>
        <p:spPr>
          <a:xfrm rot="16200000">
            <a:off x="4516965" y="3072102"/>
            <a:ext cx="1553969" cy="327079"/>
          </a:xfrm>
          <a:prstGeom prst="rect">
            <a:avLst/>
          </a:prstGeom>
        </p:spPr>
      </p:pic>
      <p:pic>
        <p:nvPicPr>
          <p:cNvPr id="279" name="Line Line" descr="Line Line"/>
          <p:cNvPicPr>
            <a:picLocks noChangeAspect="0"/>
          </p:cNvPicPr>
          <p:nvPr/>
        </p:nvPicPr>
        <p:blipFill>
          <a:blip r:embed="rId2">
            <a:extLst/>
          </a:blip>
          <a:stretch>
            <a:fillRect/>
          </a:stretch>
        </p:blipFill>
        <p:spPr>
          <a:xfrm rot="16200000">
            <a:off x="4516965" y="4713508"/>
            <a:ext cx="1553969" cy="327079"/>
          </a:xfrm>
          <a:prstGeom prst="rect">
            <a:avLst/>
          </a:prstGeom>
        </p:spPr>
      </p:pic>
      <p:pic>
        <p:nvPicPr>
          <p:cNvPr id="281" name="Line Line" descr="Line Line"/>
          <p:cNvPicPr>
            <a:picLocks noChangeAspect="0"/>
          </p:cNvPicPr>
          <p:nvPr/>
        </p:nvPicPr>
        <p:blipFill>
          <a:blip r:embed="rId2">
            <a:extLst/>
          </a:blip>
          <a:stretch>
            <a:fillRect/>
          </a:stretch>
        </p:blipFill>
        <p:spPr>
          <a:xfrm rot="16200000">
            <a:off x="4516965" y="6337092"/>
            <a:ext cx="1553969" cy="327079"/>
          </a:xfrm>
          <a:prstGeom prst="rect">
            <a:avLst/>
          </a:prstGeom>
        </p:spPr>
      </p:pic>
      <p:pic>
        <p:nvPicPr>
          <p:cNvPr id="283" name="Line Line" descr="Line Line"/>
          <p:cNvPicPr>
            <a:picLocks noChangeAspect="0"/>
          </p:cNvPicPr>
          <p:nvPr/>
        </p:nvPicPr>
        <p:blipFill>
          <a:blip r:embed="rId2">
            <a:extLst/>
          </a:blip>
          <a:stretch>
            <a:fillRect/>
          </a:stretch>
        </p:blipFill>
        <p:spPr>
          <a:xfrm rot="16200000">
            <a:off x="6174976" y="7978497"/>
            <a:ext cx="1553969" cy="327079"/>
          </a:xfrm>
          <a:prstGeom prst="rect">
            <a:avLst/>
          </a:prstGeom>
        </p:spPr>
      </p:pic>
      <p:pic>
        <p:nvPicPr>
          <p:cNvPr id="285" name="Line Line" descr="Line Line"/>
          <p:cNvPicPr>
            <a:picLocks noChangeAspect="0"/>
          </p:cNvPicPr>
          <p:nvPr/>
        </p:nvPicPr>
        <p:blipFill>
          <a:blip r:embed="rId3">
            <a:extLst/>
          </a:blip>
          <a:stretch>
            <a:fillRect/>
          </a:stretch>
        </p:blipFill>
        <p:spPr>
          <a:xfrm rot="16200000">
            <a:off x="7956757" y="3072102"/>
            <a:ext cx="1553969" cy="327079"/>
          </a:xfrm>
          <a:prstGeom prst="rect">
            <a:avLst/>
          </a:prstGeom>
        </p:spPr>
      </p:pic>
      <p:pic>
        <p:nvPicPr>
          <p:cNvPr id="287" name="Line Line" descr="Line Line"/>
          <p:cNvPicPr>
            <a:picLocks noChangeAspect="0"/>
          </p:cNvPicPr>
          <p:nvPr/>
        </p:nvPicPr>
        <p:blipFill>
          <a:blip r:embed="rId3">
            <a:extLst/>
          </a:blip>
          <a:stretch>
            <a:fillRect/>
          </a:stretch>
        </p:blipFill>
        <p:spPr>
          <a:xfrm rot="16200000">
            <a:off x="7956757" y="4713508"/>
            <a:ext cx="1553969" cy="327079"/>
          </a:xfrm>
          <a:prstGeom prst="rect">
            <a:avLst/>
          </a:prstGeom>
        </p:spPr>
      </p:pic>
      <p:pic>
        <p:nvPicPr>
          <p:cNvPr id="289" name="Line Line" descr="Line Line"/>
          <p:cNvPicPr>
            <a:picLocks noChangeAspect="0"/>
          </p:cNvPicPr>
          <p:nvPr/>
        </p:nvPicPr>
        <p:blipFill>
          <a:blip r:embed="rId3">
            <a:extLst/>
          </a:blip>
          <a:stretch>
            <a:fillRect/>
          </a:stretch>
        </p:blipFill>
        <p:spPr>
          <a:xfrm rot="16200000">
            <a:off x="7956757" y="6337092"/>
            <a:ext cx="1553969" cy="327079"/>
          </a:xfrm>
          <a:prstGeom prst="rect">
            <a:avLst/>
          </a:prstGeom>
        </p:spPr>
      </p:pic>
      <p:pic>
        <p:nvPicPr>
          <p:cNvPr id="291" name="Line Line" descr="Line Line"/>
          <p:cNvPicPr>
            <a:picLocks noChangeAspect="0"/>
          </p:cNvPicPr>
          <p:nvPr/>
        </p:nvPicPr>
        <p:blipFill>
          <a:blip r:embed="rId3">
            <a:extLst/>
          </a:blip>
          <a:stretch>
            <a:fillRect/>
          </a:stretch>
        </p:blipFill>
        <p:spPr>
          <a:xfrm rot="16200000">
            <a:off x="7956757" y="7960675"/>
            <a:ext cx="1553969" cy="327080"/>
          </a:xfrm>
          <a:prstGeom prst="rect">
            <a:avLst/>
          </a:prstGeom>
        </p:spPr>
      </p:pic>
      <p:pic>
        <p:nvPicPr>
          <p:cNvPr id="293" name="Line Line" descr="Line Line"/>
          <p:cNvPicPr>
            <a:picLocks noChangeAspect="0"/>
          </p:cNvPicPr>
          <p:nvPr/>
        </p:nvPicPr>
        <p:blipFill>
          <a:blip r:embed="rId4">
            <a:extLst/>
          </a:blip>
          <a:stretch>
            <a:fillRect/>
          </a:stretch>
        </p:blipFill>
        <p:spPr>
          <a:xfrm rot="16200000">
            <a:off x="8539881" y="1394770"/>
            <a:ext cx="430548" cy="327079"/>
          </a:xfrm>
          <a:prstGeom prst="rect">
            <a:avLst/>
          </a:prstGeom>
        </p:spPr>
      </p:pic>
      <p:pic>
        <p:nvPicPr>
          <p:cNvPr id="295" name="Line Line" descr="Line Line"/>
          <p:cNvPicPr>
            <a:picLocks noChangeAspect="0"/>
          </p:cNvPicPr>
          <p:nvPr/>
        </p:nvPicPr>
        <p:blipFill>
          <a:blip r:embed="rId5">
            <a:extLst/>
          </a:blip>
          <a:stretch>
            <a:fillRect/>
          </a:stretch>
        </p:blipFill>
        <p:spPr>
          <a:xfrm rot="16200000">
            <a:off x="5078675" y="1394770"/>
            <a:ext cx="430549" cy="327079"/>
          </a:xfrm>
          <a:prstGeom prst="rect">
            <a:avLst/>
          </a:prstGeom>
        </p:spPr>
      </p:pic>
      <p:sp>
        <p:nvSpPr>
          <p:cNvPr id="297" name="Current State"/>
          <p:cNvSpPr txBox="1"/>
          <p:nvPr/>
        </p:nvSpPr>
        <p:spPr>
          <a:xfrm>
            <a:off x="5426268" y="1389559"/>
            <a:ext cx="1413155" cy="3370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600"/>
            </a:lvl1pPr>
          </a:lstStyle>
          <a:p>
            <a:pPr/>
            <a:r>
              <a:t>Current State</a:t>
            </a:r>
          </a:p>
        </p:txBody>
      </p:sp>
      <p:sp>
        <p:nvSpPr>
          <p:cNvPr id="298" name="Future State"/>
          <p:cNvSpPr txBox="1"/>
          <p:nvPr/>
        </p:nvSpPr>
        <p:spPr>
          <a:xfrm>
            <a:off x="8986611" y="1397982"/>
            <a:ext cx="1304037" cy="3370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600"/>
            </a:lvl1pPr>
          </a:lstStyle>
          <a:p>
            <a:pPr/>
            <a:r>
              <a:t>Future State</a:t>
            </a:r>
          </a:p>
        </p:txBody>
      </p:sp>
      <p:sp>
        <p:nvSpPr>
          <p:cNvPr id="299" name="* Reference: The State of DevOps 2019 Report"/>
          <p:cNvSpPr txBox="1"/>
          <p:nvPr/>
        </p:nvSpPr>
        <p:spPr>
          <a:xfrm>
            <a:off x="886064" y="8925483"/>
            <a:ext cx="2233373" cy="22575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800"/>
            </a:lvl1pPr>
          </a:lstStyle>
          <a:p>
            <a:pPr/>
            <a:r>
              <a:t>* Reference: The State of DevOps 2019 Report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Transformation Goals"/>
          <p:cNvSpPr txBox="1"/>
          <p:nvPr>
            <p:ph type="title"/>
          </p:nvPr>
        </p:nvSpPr>
        <p:spPr>
          <a:prstGeom prst="rect">
            <a:avLst/>
          </a:prstGeom>
        </p:spPr>
        <p:txBody>
          <a:bodyPr/>
          <a:lstStyle/>
          <a:p>
            <a:pPr/>
            <a:r>
              <a:t>Transformation Goals</a:t>
            </a:r>
          </a:p>
        </p:txBody>
      </p:sp>
      <p:sp>
        <p:nvSpPr>
          <p:cNvPr id="302" name="Reduce lead time from code commit to production release by 50%…"/>
          <p:cNvSpPr txBox="1"/>
          <p:nvPr>
            <p:ph type="body" idx="1"/>
          </p:nvPr>
        </p:nvSpPr>
        <p:spPr>
          <a:xfrm>
            <a:off x="952500" y="2038022"/>
            <a:ext cx="11099800" cy="6286501"/>
          </a:xfrm>
          <a:prstGeom prst="rect">
            <a:avLst/>
          </a:prstGeom>
        </p:spPr>
        <p:txBody>
          <a:bodyPr/>
          <a:lstStyle/>
          <a:p>
            <a:pPr marL="0" indent="0" defTabSz="347472">
              <a:lnSpc>
                <a:spcPts val="3700"/>
              </a:lnSpc>
              <a:spcBef>
                <a:spcPts val="900"/>
              </a:spcBef>
              <a:buSzTx/>
              <a:buNone/>
              <a:defRPr b="1" sz="1621">
                <a:solidFill>
                  <a:srgbClr val="444A4F"/>
                </a:solidFill>
                <a:latin typeface="Times"/>
                <a:ea typeface="Times"/>
                <a:cs typeface="Times"/>
                <a:sym typeface="Times"/>
              </a:defRPr>
            </a:pPr>
            <a:endParaRPr b="0" sz="912">
              <a:solidFill>
                <a:srgbClr val="000000"/>
              </a:solidFill>
            </a:endParaRPr>
          </a:p>
          <a:p>
            <a:pPr marL="337820" indent="-337820" defTabSz="443991">
              <a:spcBef>
                <a:spcPts val="3100"/>
              </a:spcBef>
              <a:defRPr sz="2432"/>
            </a:pPr>
            <a:r>
              <a:t>Reduce lead time from code commit to production release by 50%</a:t>
            </a:r>
          </a:p>
          <a:p>
            <a:pPr marL="337820" indent="-337820" defTabSz="443991">
              <a:spcBef>
                <a:spcPts val="3100"/>
              </a:spcBef>
              <a:defRPr sz="2432"/>
            </a:pPr>
            <a:r>
              <a:t>Reduce the percentage of budget spent on product support and unplanned work by 50%.</a:t>
            </a:r>
          </a:p>
          <a:p>
            <a:pPr marL="337820" indent="-337820" defTabSz="443991">
              <a:spcBef>
                <a:spcPts val="3100"/>
              </a:spcBef>
              <a:defRPr sz="2432"/>
            </a:pPr>
            <a:r>
              <a:t>Ensure lead time from code check-in to production release is less than one week for 95% of changes.</a:t>
            </a:r>
          </a:p>
          <a:p>
            <a:pPr marL="337820" indent="-337820" defTabSz="443991">
              <a:spcBef>
                <a:spcPts val="3100"/>
              </a:spcBef>
              <a:defRPr sz="2432"/>
            </a:pPr>
            <a:r>
              <a:t>Ensure releases can always be performed during normal business hours with zero downtime.</a:t>
            </a:r>
          </a:p>
          <a:p>
            <a:pPr marL="337820" indent="-337820" defTabSz="443991">
              <a:spcBef>
                <a:spcPts val="3100"/>
              </a:spcBef>
              <a:defRPr sz="2432"/>
            </a:pPr>
            <a:r>
              <a:t>Integrate all the required information security controls into the deployment pipeline to pass all required compliance requirements.</a:t>
            </a:r>
            <a:b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