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760000"/>
    <a:srgbClr val="B40000"/>
    <a:srgbClr val="A61E1E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6" d="100"/>
          <a:sy n="3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3190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303" y="6285654"/>
            <a:ext cx="20571221" cy="7748685"/>
          </a:xfrm>
        </p:spPr>
        <p:txBody>
          <a:bodyPr anchor="b">
            <a:normAutofit/>
          </a:bodyPr>
          <a:lstStyle>
            <a:lvl1pPr algn="r">
              <a:defRPr sz="140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303" y="14034347"/>
            <a:ext cx="20571221" cy="4497494"/>
          </a:xfrm>
        </p:spPr>
        <p:txBody>
          <a:bodyPr anchor="t">
            <a:normAutofit/>
          </a:bodyPr>
          <a:lstStyle>
            <a:lvl1pPr marL="0" indent="0" algn="r">
              <a:buNone/>
              <a:defRPr sz="5760" cap="all">
                <a:solidFill>
                  <a:schemeClr val="tx1"/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08321" y="18785845"/>
            <a:ext cx="4363823" cy="1209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78305" y="18785845"/>
            <a:ext cx="14155693" cy="120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946466" y="18785845"/>
            <a:ext cx="1503058" cy="1209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5145168"/>
            <a:ext cx="27980640" cy="1813562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1844" y="2982758"/>
            <a:ext cx="24688800" cy="101279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12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16958730"/>
            <a:ext cx="27980640" cy="1579878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3" y="1950728"/>
            <a:ext cx="27980636" cy="9997437"/>
          </a:xfrm>
        </p:spPr>
        <p:txBody>
          <a:bodyPr anchor="ctr">
            <a:normAutofit/>
          </a:bodyPr>
          <a:lstStyle>
            <a:lvl1pPr algn="l">
              <a:defRPr sz="10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9" y="13898880"/>
            <a:ext cx="27980636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6400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8468" y="2297965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48882" y="8805347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16" y="1950728"/>
            <a:ext cx="25528669" cy="8778237"/>
          </a:xfrm>
        </p:spPr>
        <p:txBody>
          <a:bodyPr anchor="ctr">
            <a:normAutofit/>
          </a:bodyPr>
          <a:lstStyle>
            <a:lvl1pPr algn="l">
              <a:defRPr sz="102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59217" y="10728960"/>
            <a:ext cx="24754079" cy="1219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5120"/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158" y="13898880"/>
            <a:ext cx="27980640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6400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9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0533274"/>
            <a:ext cx="27980644" cy="4700160"/>
          </a:xfrm>
        </p:spPr>
        <p:txBody>
          <a:bodyPr anchor="b">
            <a:normAutofit/>
          </a:bodyPr>
          <a:lstStyle>
            <a:lvl1pPr algn="l">
              <a:defRPr sz="8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5233434"/>
            <a:ext cx="27980647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8468" y="2297965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48882" y="8805347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16" y="1950728"/>
            <a:ext cx="25528669" cy="8778237"/>
          </a:xfrm>
        </p:spPr>
        <p:txBody>
          <a:bodyPr anchor="ctr">
            <a:normAutofit/>
          </a:bodyPr>
          <a:lstStyle>
            <a:lvl1pPr algn="l">
              <a:defRPr sz="102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5922" y="12435840"/>
            <a:ext cx="27980644" cy="2844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15280640"/>
            <a:ext cx="27980644" cy="325120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4630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986" y="1950728"/>
            <a:ext cx="27980644" cy="87782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896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1986" y="11216640"/>
            <a:ext cx="27980644" cy="26822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1982" y="13898880"/>
            <a:ext cx="27980644" cy="463296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4630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4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45920" y="1950725"/>
            <a:ext cx="27980640" cy="4660054"/>
          </a:xfrm>
        </p:spPr>
        <p:txBody>
          <a:bodyPr>
            <a:normAutofit/>
          </a:bodyPr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3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90722" y="1950722"/>
            <a:ext cx="6035836" cy="16581123"/>
          </a:xfrm>
        </p:spPr>
        <p:txBody>
          <a:bodyPr vert="eaVert">
            <a:normAutofit/>
          </a:bodyPr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950720"/>
            <a:ext cx="21564662" cy="16581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7" y="10587459"/>
            <a:ext cx="27980640" cy="4700160"/>
          </a:xfrm>
        </p:spPr>
        <p:txBody>
          <a:bodyPr anchor="b">
            <a:normAutofit/>
          </a:bodyPr>
          <a:lstStyle>
            <a:lvl1pPr algn="l">
              <a:defRPr sz="102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4" y="15287619"/>
            <a:ext cx="27980640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760" cap="all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4" y="6854618"/>
            <a:ext cx="13726973" cy="116772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99591" y="6854619"/>
            <a:ext cx="13726973" cy="11677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530" y="7098455"/>
            <a:ext cx="12746171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9184643"/>
            <a:ext cx="13726973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60032" y="7098455"/>
            <a:ext cx="1266652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99587" y="9184643"/>
            <a:ext cx="13726973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950725"/>
            <a:ext cx="27980640" cy="4660054"/>
          </a:xfrm>
        </p:spPr>
        <p:txBody>
          <a:bodyPr>
            <a:normAutofit/>
          </a:bodyPr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85" y="4985178"/>
            <a:ext cx="10306476" cy="46058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2120" y="1950723"/>
            <a:ext cx="16660710" cy="165811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85" y="9591042"/>
            <a:ext cx="10306476" cy="590635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2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3282696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61" y="5554150"/>
            <a:ext cx="14749934" cy="4389120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05120" y="2926080"/>
            <a:ext cx="11521440" cy="14630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12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3661" y="9943270"/>
            <a:ext cx="14749934" cy="5852160"/>
          </a:xfrm>
        </p:spPr>
        <p:txBody>
          <a:bodyPr anchor="t">
            <a:normAutofit/>
          </a:bodyPr>
          <a:lstStyle>
            <a:lvl1pPr marL="0" indent="0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950725"/>
            <a:ext cx="27980640" cy="46600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854619"/>
            <a:ext cx="27980640" cy="1167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85365" y="18785845"/>
            <a:ext cx="4363823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2" y="18785845"/>
            <a:ext cx="21565120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23506" y="18785845"/>
            <a:ext cx="1503058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102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14400" indent="-91440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5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840480" indent="-91440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4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4937760" indent="-54864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6400800" indent="-54864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ts val="0"/>
        </a:spcBef>
        <a:spcAft>
          <a:spcPts val="3200"/>
        </a:spcAft>
        <a:buClr>
          <a:schemeClr val="tx1"/>
        </a:buClr>
        <a:buSzPct val="100000"/>
        <a:buFont typeface="Arial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760000"/>
            </a:gs>
            <a:gs pos="100000">
              <a:srgbClr val="D60000">
                <a:lumMod val="78000"/>
              </a:srgbClr>
            </a:gs>
            <a:gs pos="100000">
              <a:srgbClr val="D6000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9;p20">
            <a:extLst>
              <a:ext uri="{FF2B5EF4-FFF2-40B4-BE49-F238E27FC236}">
                <a16:creationId xmlns:a16="http://schemas.microsoft.com/office/drawing/2014/main" id="{8E1CC4E0-ADE4-4F08-9EEF-16507100107E}"/>
              </a:ext>
            </a:extLst>
          </p:cNvPr>
          <p:cNvSpPr txBox="1">
            <a:spLocks/>
          </p:cNvSpPr>
          <p:nvPr/>
        </p:nvSpPr>
        <p:spPr>
          <a:xfrm>
            <a:off x="1590670" y="6880432"/>
            <a:ext cx="29737059" cy="2922912"/>
          </a:xfrm>
          <a:prstGeom prst="rect">
            <a:avLst/>
          </a:prstGeom>
        </p:spPr>
        <p:txBody>
          <a:bodyPr spcFirstLastPara="1" vert="horz" wrap="square" lIns="185153" tIns="185153" rIns="185153" bIns="185153" rtlCol="0" anchor="t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160"/>
              </a:spcBef>
              <a:spcAft>
                <a:spcPts val="0"/>
              </a:spcAft>
            </a:pPr>
            <a:r>
              <a:rPr lang="en-US" sz="5500" b="1" dirty="0"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</a:rPr>
              <a:t>Project Description: </a:t>
            </a:r>
            <a:r>
              <a:rPr lang="en-US" sz="5500" dirty="0"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</a:rPr>
              <a:t>A public facing website to increase the organization’s visibility in the local community, assist in attracting new membership, and support current membership with event coordination efforts.</a:t>
            </a:r>
          </a:p>
          <a:p>
            <a:pPr marL="1234440" algn="l">
              <a:spcBef>
                <a:spcPts val="2160"/>
              </a:spcBef>
              <a:spcAft>
                <a:spcPts val="0"/>
              </a:spcAft>
            </a:pPr>
            <a:endParaRPr lang="en-US" sz="4860" dirty="0"/>
          </a:p>
          <a:p>
            <a:pPr algn="l">
              <a:spcBef>
                <a:spcPts val="2160"/>
              </a:spcBef>
              <a:spcAft>
                <a:spcPts val="0"/>
              </a:spcAft>
            </a:pPr>
            <a:endParaRPr lang="en-US" sz="4860" dirty="0"/>
          </a:p>
        </p:txBody>
      </p:sp>
      <p:sp>
        <p:nvSpPr>
          <p:cNvPr id="6" name="Google Shape;240;p20">
            <a:extLst>
              <a:ext uri="{FF2B5EF4-FFF2-40B4-BE49-F238E27FC236}">
                <a16:creationId xmlns:a16="http://schemas.microsoft.com/office/drawing/2014/main" id="{98CC5E01-1D8A-4325-A343-931ADE5793BE}"/>
              </a:ext>
            </a:extLst>
          </p:cNvPr>
          <p:cNvSpPr txBox="1"/>
          <p:nvPr/>
        </p:nvSpPr>
        <p:spPr>
          <a:xfrm>
            <a:off x="1364386" y="10177748"/>
            <a:ext cx="14465145" cy="76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t" anchorCtr="0">
            <a:noAutofit/>
          </a:bodyPr>
          <a:lstStyle/>
          <a:p>
            <a:pPr algn="ctr"/>
            <a:r>
              <a:rPr lang="en" sz="972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Yu Mincho" panose="02020400000000000000" pitchFamily="18" charset="-128"/>
                <a:cs typeface="Utsaah" panose="020B0502040204020203" pitchFamily="34" charset="0"/>
                <a:sym typeface="Questrial"/>
              </a:rPr>
              <a:t>Problems</a:t>
            </a:r>
          </a:p>
          <a:p>
            <a:pPr algn="ctr"/>
            <a:endParaRPr sz="27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Limited visibility in the local community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No standardized communication method for membership coordination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Complicated 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application process for </a:t>
            </a: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potential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 members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Limited 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advertising  </a:t>
            </a: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for 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fundraising events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7" name="Google Shape;241;p20">
            <a:extLst>
              <a:ext uri="{FF2B5EF4-FFF2-40B4-BE49-F238E27FC236}">
                <a16:creationId xmlns:a16="http://schemas.microsoft.com/office/drawing/2014/main" id="{EAC858A9-1088-4F1D-B26E-2885D0F75B89}"/>
              </a:ext>
            </a:extLst>
          </p:cNvPr>
          <p:cNvSpPr txBox="1"/>
          <p:nvPr/>
        </p:nvSpPr>
        <p:spPr>
          <a:xfrm>
            <a:off x="16459199" y="10177748"/>
            <a:ext cx="15303851" cy="811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t" anchorCtr="0">
            <a:noAutofit/>
          </a:bodyPr>
          <a:lstStyle/>
          <a:p>
            <a:pPr algn="ctr"/>
            <a:r>
              <a:rPr lang="en" sz="972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Solutions</a:t>
            </a:r>
          </a:p>
          <a:p>
            <a:pPr algn="ctr"/>
            <a:endParaRPr sz="27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Public </a:t>
            </a: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facing 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website </a:t>
            </a: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easy to find in search results  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Member’</a:t>
            </a: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s only</a:t>
            </a:r>
            <a:r>
              <a:rPr lang="en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 discussion forum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Application package available for download with submission instructions</a:t>
            </a:r>
            <a:endParaRPr lang="en"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1234440" indent="-925830">
              <a:buClr>
                <a:srgbClr val="FFFFFF"/>
              </a:buClr>
              <a:buSzPts val="1800"/>
              <a:buFont typeface="Questrial"/>
              <a:buChar char="●"/>
            </a:pPr>
            <a:r>
              <a:rPr lang="en-US" sz="60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 panose="020B0604020202020204" charset="0"/>
                <a:ea typeface="Questrial"/>
                <a:cs typeface="Questrial"/>
                <a:sym typeface="Questrial"/>
              </a:rPr>
              <a:t>Publicly accessible calendar of events</a:t>
            </a:r>
            <a:endParaRPr sz="60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8" name="Google Shape;242;p20">
            <a:extLst>
              <a:ext uri="{FF2B5EF4-FFF2-40B4-BE49-F238E27FC236}">
                <a16:creationId xmlns:a16="http://schemas.microsoft.com/office/drawing/2014/main" id="{5C79DE09-9C96-4979-8BE4-BEA773AAC72C}"/>
              </a:ext>
            </a:extLst>
          </p:cNvPr>
          <p:cNvSpPr txBox="1"/>
          <p:nvPr/>
        </p:nvSpPr>
        <p:spPr>
          <a:xfrm>
            <a:off x="6539420" y="19770607"/>
            <a:ext cx="19839558" cy="167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t" anchorCtr="0">
            <a:noAutofit/>
          </a:bodyPr>
          <a:lstStyle/>
          <a:p>
            <a:r>
              <a:rPr lang="en" sz="5400" dirty="0">
                <a:solidFill>
                  <a:schemeClr val="lt1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Team Member:  </a:t>
            </a:r>
            <a:r>
              <a:rPr lang="en-US" sz="5400" dirty="0">
                <a:solidFill>
                  <a:schemeClr val="lt1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Adam Crain  							 </a:t>
            </a:r>
            <a:r>
              <a:rPr lang="en" sz="54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Client: </a:t>
            </a:r>
            <a:r>
              <a:rPr lang="en-US" sz="54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CVMA</a:t>
            </a:r>
            <a:r>
              <a:rPr lang="en" sz="54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5400" dirty="0">
                <a:solidFill>
                  <a:srgbClr val="FFFFFF"/>
                </a:solidFill>
                <a:effectLst>
                  <a:outerShdw blurRad="50800" dist="63500" dir="5400000" algn="ctr" rotWithShape="0">
                    <a:schemeClr val="bg1">
                      <a:alpha val="60000"/>
                    </a:scheme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Chapter 11-4</a:t>
            </a:r>
            <a:endParaRPr sz="5400" dirty="0">
              <a:solidFill>
                <a:srgbClr val="FFFFFF"/>
              </a:solidFill>
              <a:effectLst>
                <a:outerShdw blurRad="50800" dist="63500" dir="5400000" algn="ctr" rotWithShape="0">
                  <a:schemeClr val="bg1">
                    <a:alpha val="60000"/>
                  </a:schemeClr>
                </a:outerShd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473A6A-1EA6-4B3E-9A41-463BC32D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40" y="987533"/>
            <a:ext cx="5277604" cy="5277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BC8837-3161-4181-8285-E7F918572733}"/>
              </a:ext>
            </a:extLst>
          </p:cNvPr>
          <p:cNvSpPr txBox="1"/>
          <p:nvPr/>
        </p:nvSpPr>
        <p:spPr>
          <a:xfrm>
            <a:off x="5955129" y="1255795"/>
            <a:ext cx="266184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effectLst>
                  <a:outerShdw blurRad="50800" dist="63500" algn="l" rotWithShape="0">
                    <a:prstClr val="black">
                      <a:alpha val="60000"/>
                    </a:prstClr>
                  </a:outerShdw>
                </a:effectLst>
                <a:latin typeface="Questrial" panose="020B0604020202020204" charset="0"/>
                <a:cs typeface="AngsanaUPC" panose="02020603050405020304" pitchFamily="18" charset="-34"/>
              </a:rPr>
              <a:t>Combat Veteran’s Motorcycle</a:t>
            </a:r>
          </a:p>
          <a:p>
            <a:pPr algn="ctr"/>
            <a:r>
              <a:rPr lang="en-US" sz="15000" b="1" dirty="0">
                <a:effectLst>
                  <a:outerShdw blurRad="50800" dist="63500" algn="l" rotWithShape="0">
                    <a:prstClr val="black">
                      <a:alpha val="60000"/>
                    </a:prstClr>
                  </a:outerShdw>
                </a:effectLst>
                <a:latin typeface="Questrial" panose="020B0604020202020204" charset="0"/>
                <a:cs typeface="AngsanaUPC" panose="02020603050405020304" pitchFamily="18" charset="-34"/>
              </a:rPr>
              <a:t>Association Website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4520-E6AC-4ECA-B08D-5A1E685CA581}"/>
              </a:ext>
            </a:extLst>
          </p:cNvPr>
          <p:cNvCxnSpPr/>
          <p:nvPr/>
        </p:nvCxnSpPr>
        <p:spPr>
          <a:xfrm>
            <a:off x="1391280" y="6750423"/>
            <a:ext cx="29963343" cy="0"/>
          </a:xfrm>
          <a:prstGeom prst="line">
            <a:avLst/>
          </a:prstGeom>
          <a:ln w="508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4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</TotalTime>
  <Words>95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Questrial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adamc</dc:creator>
  <cp:lastModifiedBy>adamc</cp:lastModifiedBy>
  <cp:revision>16</cp:revision>
  <dcterms:created xsi:type="dcterms:W3CDTF">2020-02-12T22:35:09Z</dcterms:created>
  <dcterms:modified xsi:type="dcterms:W3CDTF">2020-02-13T00:37:41Z</dcterms:modified>
</cp:coreProperties>
</file>