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79" r:id="rId2"/>
    <p:sldId id="287" r:id="rId3"/>
    <p:sldId id="290" r:id="rId4"/>
    <p:sldId id="299" r:id="rId5"/>
    <p:sldId id="270" r:id="rId6"/>
    <p:sldId id="292" r:id="rId7"/>
    <p:sldId id="300" r:id="rId8"/>
    <p:sldId id="303" r:id="rId9"/>
    <p:sldId id="304" r:id="rId10"/>
    <p:sldId id="305" r:id="rId11"/>
    <p:sldId id="291" r:id="rId12"/>
    <p:sldId id="288" r:id="rId13"/>
    <p:sldId id="297" r:id="rId14"/>
    <p:sldId id="298" r:id="rId15"/>
    <p:sldId id="294"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4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4031" autoAdjust="0"/>
  </p:normalViewPr>
  <p:slideViewPr>
    <p:cSldViewPr>
      <p:cViewPr varScale="1">
        <p:scale>
          <a:sx n="84" d="100"/>
          <a:sy n="84" d="100"/>
        </p:scale>
        <p:origin x="1632"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4/28/2020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4/28/2020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Combat Veteran’s Motorcycle Association is a 501c 3 charitable organization comprised of United States Armed Forces veterans, both active and prior service, who ride motorcycles as a hobby.  Their charter is to continue to support the community from which they came from.  This is done in a variety of ways such as providing motorcycle escorts for veteran funeral services, helping with necessary household projects for veterans in need, and conducting fund raisers in support of other charitable organizations.</a:t>
            </a:r>
          </a:p>
        </p:txBody>
      </p:sp>
      <p:sp>
        <p:nvSpPr>
          <p:cNvPr id="4" name="Slide Number Placeholder 3"/>
          <p:cNvSpPr>
            <a:spLocks noGrp="1"/>
          </p:cNvSpPr>
          <p:nvPr>
            <p:ph type="sldNum" sz="quarter" idx="5"/>
          </p:nvPr>
        </p:nvSpPr>
        <p:spPr/>
        <p:txBody>
          <a:bodyPr/>
          <a:lstStyle/>
          <a:p>
            <a:fld id="{9E11EC53-F507-411E-9ADC-FBCFECE09D3D}" type="slidenum">
              <a:rPr lang="en-US" smtClean="0"/>
              <a:t>2</a:t>
            </a:fld>
            <a:endParaRPr lang="en-US"/>
          </a:p>
        </p:txBody>
      </p:sp>
    </p:spTree>
    <p:extLst>
      <p:ext uri="{BB962C8B-B14F-4D97-AF65-F5344CB8AC3E}">
        <p14:creationId xmlns:p14="http://schemas.microsoft.com/office/powerpoint/2010/main" val="218412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purpose of this project is to provide the local Olympia chapter with a public facing webpage to inform the pubic about who they are and about upcoming association events.  Additionally the page is there to provide information to potential members, a method in which to contact the organization, and provide a means for current membership to coordinate both motorcycle rides and fund-raising events together via a discussion forum.</a:t>
            </a:r>
          </a:p>
        </p:txBody>
      </p:sp>
      <p:sp>
        <p:nvSpPr>
          <p:cNvPr id="4" name="Slide Number Placeholder 3"/>
          <p:cNvSpPr>
            <a:spLocks noGrp="1"/>
          </p:cNvSpPr>
          <p:nvPr>
            <p:ph type="sldNum" sz="quarter" idx="5"/>
          </p:nvPr>
        </p:nvSpPr>
        <p:spPr/>
        <p:txBody>
          <a:bodyPr/>
          <a:lstStyle/>
          <a:p>
            <a:fld id="{9E11EC53-F507-411E-9ADC-FBCFECE09D3D}" type="slidenum">
              <a:rPr lang="en-US" smtClean="0"/>
              <a:t>3</a:t>
            </a:fld>
            <a:endParaRPr lang="en-US"/>
          </a:p>
        </p:txBody>
      </p:sp>
    </p:spTree>
    <p:extLst>
      <p:ext uri="{BB962C8B-B14F-4D97-AF65-F5344CB8AC3E}">
        <p14:creationId xmlns:p14="http://schemas.microsoft.com/office/powerpoint/2010/main" val="197572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there were no other computer science students who elected to work with me on this project.  This made me responsible for all roles and responsibilities within this endeavor.  </a:t>
            </a:r>
          </a:p>
          <a:p>
            <a:endParaRPr lang="en-US" dirty="0"/>
          </a:p>
          <a:p>
            <a:r>
              <a:rPr lang="en-US" dirty="0"/>
              <a:t>My initial requirements gathering with the chapter </a:t>
            </a:r>
          </a:p>
        </p:txBody>
      </p:sp>
      <p:sp>
        <p:nvSpPr>
          <p:cNvPr id="4" name="Slide Number Placeholder 3"/>
          <p:cNvSpPr>
            <a:spLocks noGrp="1"/>
          </p:cNvSpPr>
          <p:nvPr>
            <p:ph type="sldNum" sz="quarter" idx="5"/>
          </p:nvPr>
        </p:nvSpPr>
        <p:spPr/>
        <p:txBody>
          <a:bodyPr/>
          <a:lstStyle/>
          <a:p>
            <a:fld id="{9E11EC53-F507-411E-9ADC-FBCFECE09D3D}" type="slidenum">
              <a:rPr lang="en-US" smtClean="0"/>
              <a:t>4</a:t>
            </a:fld>
            <a:endParaRPr lang="en-US"/>
          </a:p>
        </p:txBody>
      </p:sp>
    </p:spTree>
    <p:extLst>
      <p:ext uri="{BB962C8B-B14F-4D97-AF65-F5344CB8AC3E}">
        <p14:creationId xmlns:p14="http://schemas.microsoft.com/office/powerpoint/2010/main" val="194094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4/28/2020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4/28/2020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4/28/2020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4/28/2020</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4/28/2020</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4/28/2020</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4/28/2020</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4/28/2020</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4812" y="1905000"/>
            <a:ext cx="9751060" cy="2147926"/>
          </a:xfrm>
        </p:spPr>
        <p:txBody>
          <a:bodyPr/>
          <a:lstStyle/>
          <a:p>
            <a:r>
              <a:rPr lang="en-US" dirty="0"/>
              <a:t>Combat veterans</a:t>
            </a:r>
            <a:br>
              <a:rPr lang="en-US" dirty="0"/>
            </a:br>
            <a:r>
              <a:rPr lang="en-US" dirty="0"/>
              <a:t>motorcycle association</a:t>
            </a:r>
          </a:p>
        </p:txBody>
      </p:sp>
      <p:sp>
        <p:nvSpPr>
          <p:cNvPr id="2" name="Subtitle 1"/>
          <p:cNvSpPr>
            <a:spLocks noGrp="1"/>
          </p:cNvSpPr>
          <p:nvPr>
            <p:ph type="subTitle" idx="1"/>
          </p:nvPr>
        </p:nvSpPr>
        <p:spPr>
          <a:xfrm>
            <a:off x="1448752" y="4140200"/>
            <a:ext cx="9751060" cy="1016000"/>
          </a:xfrm>
        </p:spPr>
        <p:txBody>
          <a:bodyPr>
            <a:normAutofit/>
          </a:bodyPr>
          <a:lstStyle/>
          <a:p>
            <a:r>
              <a:rPr lang="en-US" dirty="0"/>
              <a:t>Presented by:  Adam Crain</a:t>
            </a:r>
          </a:p>
        </p:txBody>
      </p:sp>
      <p:pic>
        <p:nvPicPr>
          <p:cNvPr id="5" name="Picture 4">
            <a:extLst>
              <a:ext uri="{FF2B5EF4-FFF2-40B4-BE49-F238E27FC236}">
                <a16:creationId xmlns:a16="http://schemas.microsoft.com/office/drawing/2014/main" id="{471D824C-0078-4CCC-B1E8-6C41FC5C38D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9412" y="304800"/>
            <a:ext cx="2514600" cy="2514600"/>
          </a:xfrm>
          <a:prstGeom prst="rect">
            <a:avLst/>
          </a:prstGeom>
        </p:spPr>
      </p:pic>
      <p:pic>
        <p:nvPicPr>
          <p:cNvPr id="7" name="Picture 6">
            <a:extLst>
              <a:ext uri="{FF2B5EF4-FFF2-40B4-BE49-F238E27FC236}">
                <a16:creationId xmlns:a16="http://schemas.microsoft.com/office/drawing/2014/main" id="{647DA351-5760-49C8-BC0C-D799C027F32F}"/>
              </a:ext>
            </a:extLst>
          </p:cNvPr>
          <p:cNvPicPr>
            <a:picLocks noChangeAspect="1"/>
          </p:cNvPicPr>
          <p:nvPr/>
        </p:nvPicPr>
        <p:blipFill rotWithShape="1">
          <a:blip r:embed="rId3">
            <a:extLst>
              <a:ext uri="{28A0092B-C50C-407E-A947-70E740481C1C}">
                <a14:useLocalDpi xmlns:a14="http://schemas.microsoft.com/office/drawing/2010/main" val="0"/>
              </a:ext>
            </a:extLst>
          </a:blip>
          <a:srcRect t="27710" b="25703"/>
          <a:stretch/>
        </p:blipFill>
        <p:spPr>
          <a:xfrm>
            <a:off x="8685212" y="5156200"/>
            <a:ext cx="3295113" cy="1535072"/>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304800"/>
            <a:ext cx="10360501" cy="1219200"/>
          </a:xfrm>
        </p:spPr>
        <p:txBody>
          <a:bodyPr>
            <a:normAutofit/>
          </a:bodyPr>
          <a:lstStyle/>
          <a:p>
            <a:r>
              <a:rPr lang="en-US" sz="4400" b="1" u="sng" dirty="0" err="1"/>
              <a:t>javascript</a:t>
            </a:r>
            <a:endParaRPr lang="en-US" sz="4400" b="1" u="sng" dirty="0"/>
          </a:p>
        </p:txBody>
      </p:sp>
      <p:pic>
        <p:nvPicPr>
          <p:cNvPr id="4" name="Picture 3">
            <a:extLst>
              <a:ext uri="{FF2B5EF4-FFF2-40B4-BE49-F238E27FC236}">
                <a16:creationId xmlns:a16="http://schemas.microsoft.com/office/drawing/2014/main" id="{8CCA1342-C765-4530-9701-C666CDCC3C22}"/>
              </a:ext>
            </a:extLst>
          </p:cNvPr>
          <p:cNvPicPr>
            <a:picLocks noChangeAspect="1"/>
          </p:cNvPicPr>
          <p:nvPr/>
        </p:nvPicPr>
        <p:blipFill>
          <a:blip r:embed="rId2"/>
          <a:stretch>
            <a:fillRect/>
          </a:stretch>
        </p:blipFill>
        <p:spPr>
          <a:xfrm>
            <a:off x="1985491" y="2057400"/>
            <a:ext cx="8217842" cy="3962401"/>
          </a:xfrm>
          <a:prstGeom prst="rect">
            <a:avLst/>
          </a:prstGeom>
        </p:spPr>
      </p:pic>
    </p:spTree>
    <p:extLst>
      <p:ext uri="{BB962C8B-B14F-4D97-AF65-F5344CB8AC3E}">
        <p14:creationId xmlns:p14="http://schemas.microsoft.com/office/powerpoint/2010/main" val="192178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76200"/>
            <a:ext cx="10360501" cy="1803705"/>
          </a:xfrm>
        </p:spPr>
        <p:txBody>
          <a:bodyPr>
            <a:normAutofit/>
          </a:bodyPr>
          <a:lstStyle/>
          <a:p>
            <a:r>
              <a:rPr lang="en-US" dirty="0"/>
              <a:t>Webpage</a:t>
            </a:r>
            <a:br>
              <a:rPr lang="en-US" dirty="0"/>
            </a:br>
            <a:r>
              <a:rPr lang="en-US" dirty="0"/>
              <a:t>layout</a:t>
            </a:r>
          </a:p>
        </p:txBody>
      </p:sp>
      <p:pic>
        <p:nvPicPr>
          <p:cNvPr id="3" name="Picture 2">
            <a:extLst>
              <a:ext uri="{FF2B5EF4-FFF2-40B4-BE49-F238E27FC236}">
                <a16:creationId xmlns:a16="http://schemas.microsoft.com/office/drawing/2014/main" id="{96E8F3DB-A14D-4A82-A0C3-2982E6EAD970}"/>
              </a:ext>
            </a:extLst>
          </p:cNvPr>
          <p:cNvPicPr>
            <a:picLocks noChangeAspect="1"/>
          </p:cNvPicPr>
          <p:nvPr/>
        </p:nvPicPr>
        <p:blipFill>
          <a:blip r:embed="rId2"/>
          <a:stretch>
            <a:fillRect/>
          </a:stretch>
        </p:blipFill>
        <p:spPr>
          <a:xfrm>
            <a:off x="3656012" y="0"/>
            <a:ext cx="6880911" cy="6858000"/>
          </a:xfrm>
          <a:prstGeom prst="rect">
            <a:avLst/>
          </a:prstGeom>
        </p:spPr>
      </p:pic>
    </p:spTree>
    <p:extLst>
      <p:ext uri="{BB962C8B-B14F-4D97-AF65-F5344CB8AC3E}">
        <p14:creationId xmlns:p14="http://schemas.microsoft.com/office/powerpoint/2010/main" val="417559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57200"/>
            <a:ext cx="10360501" cy="2667000"/>
          </a:xfrm>
        </p:spPr>
        <p:txBody>
          <a:bodyPr>
            <a:normAutofit/>
          </a:bodyPr>
          <a:lstStyle/>
          <a:p>
            <a:r>
              <a:rPr lang="en-US" dirty="0"/>
              <a:t>Discussion</a:t>
            </a:r>
            <a:br>
              <a:rPr lang="en-US" dirty="0"/>
            </a:br>
            <a:r>
              <a:rPr lang="en-US" dirty="0"/>
              <a:t>Forum</a:t>
            </a:r>
            <a:br>
              <a:rPr lang="en-US" dirty="0"/>
            </a:br>
            <a:r>
              <a:rPr lang="en-US" dirty="0"/>
              <a:t>Design</a:t>
            </a:r>
          </a:p>
        </p:txBody>
      </p:sp>
      <p:pic>
        <p:nvPicPr>
          <p:cNvPr id="3" name="Picture 2">
            <a:extLst>
              <a:ext uri="{FF2B5EF4-FFF2-40B4-BE49-F238E27FC236}">
                <a16:creationId xmlns:a16="http://schemas.microsoft.com/office/drawing/2014/main" id="{D65B387D-E575-45A2-9CE0-8AC40D886B7F}"/>
              </a:ext>
            </a:extLst>
          </p:cNvPr>
          <p:cNvPicPr>
            <a:picLocks noChangeAspect="1"/>
          </p:cNvPicPr>
          <p:nvPr/>
        </p:nvPicPr>
        <p:blipFill>
          <a:blip r:embed="rId2"/>
          <a:stretch>
            <a:fillRect/>
          </a:stretch>
        </p:blipFill>
        <p:spPr>
          <a:xfrm>
            <a:off x="3960812" y="0"/>
            <a:ext cx="7069860" cy="6858000"/>
          </a:xfrm>
          <a:prstGeom prst="rect">
            <a:avLst/>
          </a:prstGeom>
        </p:spPr>
      </p:pic>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BB5C-6034-4614-9D55-C40AC8E892DD}"/>
              </a:ext>
            </a:extLst>
          </p:cNvPr>
          <p:cNvSpPr>
            <a:spLocks noGrp="1"/>
          </p:cNvSpPr>
          <p:nvPr>
            <p:ph type="title"/>
          </p:nvPr>
        </p:nvSpPr>
        <p:spPr/>
        <p:txBody>
          <a:bodyPr/>
          <a:lstStyle/>
          <a:p>
            <a:r>
              <a:rPr lang="en-US" dirty="0"/>
              <a:t>Functional testing</a:t>
            </a:r>
          </a:p>
        </p:txBody>
      </p:sp>
      <p:sp>
        <p:nvSpPr>
          <p:cNvPr id="3" name="Content Placeholder 2">
            <a:extLst>
              <a:ext uri="{FF2B5EF4-FFF2-40B4-BE49-F238E27FC236}">
                <a16:creationId xmlns:a16="http://schemas.microsoft.com/office/drawing/2014/main" id="{62A7DAF4-760E-4CD7-8937-E4C240779B09}"/>
              </a:ext>
            </a:extLst>
          </p:cNvPr>
          <p:cNvSpPr>
            <a:spLocks noGrp="1"/>
          </p:cNvSpPr>
          <p:nvPr>
            <p:ph idx="1"/>
          </p:nvPr>
        </p:nvSpPr>
        <p:spPr>
          <a:xfrm>
            <a:off x="914162" y="1803401"/>
            <a:ext cx="10360501" cy="1930399"/>
          </a:xfrm>
        </p:spPr>
        <p:txBody>
          <a:bodyPr/>
          <a:lstStyle/>
          <a:p>
            <a:r>
              <a:rPr lang="en-US" dirty="0"/>
              <a:t>Test all navigational links</a:t>
            </a:r>
          </a:p>
          <a:p>
            <a:r>
              <a:rPr lang="en-US" dirty="0"/>
              <a:t>Test all downloads</a:t>
            </a:r>
          </a:p>
          <a:p>
            <a:r>
              <a:rPr lang="en-US" dirty="0"/>
              <a:t>Test for compatibility with all major web browsers</a:t>
            </a:r>
          </a:p>
        </p:txBody>
      </p:sp>
      <p:sp>
        <p:nvSpPr>
          <p:cNvPr id="4" name="Title 1">
            <a:extLst>
              <a:ext uri="{FF2B5EF4-FFF2-40B4-BE49-F238E27FC236}">
                <a16:creationId xmlns:a16="http://schemas.microsoft.com/office/drawing/2014/main" id="{6F9AAD1A-7DBA-4233-B15F-EF8A10B71607}"/>
              </a:ext>
            </a:extLst>
          </p:cNvPr>
          <p:cNvSpPr txBox="1">
            <a:spLocks/>
          </p:cNvSpPr>
          <p:nvPr/>
        </p:nvSpPr>
        <p:spPr>
          <a:xfrm>
            <a:off x="921718" y="3225801"/>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en-US" dirty="0"/>
              <a:t>Security testing</a:t>
            </a:r>
          </a:p>
        </p:txBody>
      </p:sp>
      <p:sp>
        <p:nvSpPr>
          <p:cNvPr id="5" name="Content Placeholder 2">
            <a:extLst>
              <a:ext uri="{FF2B5EF4-FFF2-40B4-BE49-F238E27FC236}">
                <a16:creationId xmlns:a16="http://schemas.microsoft.com/office/drawing/2014/main" id="{6931F059-CF3D-44A3-984E-7A3F0841D165}"/>
              </a:ext>
            </a:extLst>
          </p:cNvPr>
          <p:cNvSpPr txBox="1">
            <a:spLocks/>
          </p:cNvSpPr>
          <p:nvPr/>
        </p:nvSpPr>
        <p:spPr>
          <a:xfrm>
            <a:off x="914161" y="4648200"/>
            <a:ext cx="10360501" cy="1930399"/>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en-US" dirty="0"/>
              <a:t>Port Scan - NMAP</a:t>
            </a:r>
          </a:p>
          <a:p>
            <a:r>
              <a:rPr lang="en-US" dirty="0"/>
              <a:t>Vulnerability Testing – </a:t>
            </a:r>
            <a:r>
              <a:rPr lang="en-US" dirty="0" err="1"/>
              <a:t>Skipfish</a:t>
            </a:r>
            <a:r>
              <a:rPr lang="en-US" dirty="0"/>
              <a:t>/Security Ninja</a:t>
            </a:r>
          </a:p>
        </p:txBody>
      </p:sp>
    </p:spTree>
    <p:extLst>
      <p:ext uri="{BB962C8B-B14F-4D97-AF65-F5344CB8AC3E}">
        <p14:creationId xmlns:p14="http://schemas.microsoft.com/office/powerpoint/2010/main" val="27379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BB5C-6034-4614-9D55-C40AC8E892DD}"/>
              </a:ext>
            </a:extLst>
          </p:cNvPr>
          <p:cNvSpPr>
            <a:spLocks noGrp="1"/>
          </p:cNvSpPr>
          <p:nvPr>
            <p:ph type="title"/>
          </p:nvPr>
        </p:nvSpPr>
        <p:spPr/>
        <p:txBody>
          <a:bodyPr/>
          <a:lstStyle/>
          <a:p>
            <a:r>
              <a:rPr lang="en-US" dirty="0"/>
              <a:t>Implementation and turnover</a:t>
            </a:r>
          </a:p>
        </p:txBody>
      </p:sp>
      <p:sp>
        <p:nvSpPr>
          <p:cNvPr id="3" name="Content Placeholder 2">
            <a:extLst>
              <a:ext uri="{FF2B5EF4-FFF2-40B4-BE49-F238E27FC236}">
                <a16:creationId xmlns:a16="http://schemas.microsoft.com/office/drawing/2014/main" id="{62A7DAF4-760E-4CD7-8937-E4C240779B09}"/>
              </a:ext>
            </a:extLst>
          </p:cNvPr>
          <p:cNvSpPr>
            <a:spLocks noGrp="1"/>
          </p:cNvSpPr>
          <p:nvPr>
            <p:ph idx="1"/>
          </p:nvPr>
        </p:nvSpPr>
        <p:spPr>
          <a:xfrm>
            <a:off x="914162" y="1803401"/>
            <a:ext cx="10360501" cy="3987799"/>
          </a:xfrm>
        </p:spPr>
        <p:txBody>
          <a:bodyPr>
            <a:normAutofit/>
          </a:bodyPr>
          <a:lstStyle/>
          <a:p>
            <a:r>
              <a:rPr lang="en-US" dirty="0"/>
              <a:t>Establish service with customer approved web service provider</a:t>
            </a:r>
          </a:p>
          <a:p>
            <a:r>
              <a:rPr lang="en-US" dirty="0"/>
              <a:t>Train association representative to:</a:t>
            </a:r>
          </a:p>
          <a:p>
            <a:pPr lvl="1"/>
            <a:r>
              <a:rPr lang="en-US" dirty="0"/>
              <a:t>Update </a:t>
            </a:r>
            <a:r>
              <a:rPr lang="en-US"/>
              <a:t>Pages </a:t>
            </a:r>
            <a:endParaRPr lang="en-US" dirty="0"/>
          </a:p>
          <a:p>
            <a:pPr lvl="1"/>
            <a:r>
              <a:rPr lang="en-US" dirty="0"/>
              <a:t>Reset User Passwords</a:t>
            </a:r>
          </a:p>
          <a:p>
            <a:pPr lvl="1"/>
            <a:r>
              <a:rPr lang="en-US" dirty="0"/>
              <a:t>View Audit Logs</a:t>
            </a:r>
          </a:p>
          <a:p>
            <a:pPr lvl="1"/>
            <a:r>
              <a:rPr lang="en-US" dirty="0"/>
              <a:t>Elevate or reduce user privileges</a:t>
            </a:r>
          </a:p>
        </p:txBody>
      </p:sp>
    </p:spTree>
    <p:extLst>
      <p:ext uri="{BB962C8B-B14F-4D97-AF65-F5344CB8AC3E}">
        <p14:creationId xmlns:p14="http://schemas.microsoft.com/office/powerpoint/2010/main" val="100927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BABF8B-BA51-401B-BD9C-CCB8EAAB9F2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3212" y="228600"/>
            <a:ext cx="1676400" cy="1676400"/>
          </a:xfrm>
          <a:prstGeom prst="rect">
            <a:avLst/>
          </a:prstGeom>
        </p:spPr>
      </p:pic>
      <p:pic>
        <p:nvPicPr>
          <p:cNvPr id="8" name="Picture 7">
            <a:extLst>
              <a:ext uri="{FF2B5EF4-FFF2-40B4-BE49-F238E27FC236}">
                <a16:creationId xmlns:a16="http://schemas.microsoft.com/office/drawing/2014/main" id="{AEE318CD-84DE-4E56-9DBB-9E78899D32B4}"/>
              </a:ext>
            </a:extLst>
          </p:cNvPr>
          <p:cNvPicPr>
            <a:picLocks noChangeAspect="1"/>
          </p:cNvPicPr>
          <p:nvPr/>
        </p:nvPicPr>
        <p:blipFill rotWithShape="1">
          <a:blip r:embed="rId3">
            <a:clrChange>
              <a:clrFrom>
                <a:srgbClr val="BF0021"/>
              </a:clrFrom>
              <a:clrTo>
                <a:srgbClr val="BF0021">
                  <a:alpha val="0"/>
                </a:srgbClr>
              </a:clrTo>
            </a:clrChange>
            <a:extLst>
              <a:ext uri="{28A0092B-C50C-407E-A947-70E740481C1C}">
                <a14:useLocalDpi xmlns:a14="http://schemas.microsoft.com/office/drawing/2010/main" val="0"/>
              </a:ext>
            </a:extLst>
          </a:blip>
          <a:srcRect t="14444" b="18888"/>
          <a:stretch/>
        </p:blipFill>
        <p:spPr>
          <a:xfrm>
            <a:off x="2208212" y="375490"/>
            <a:ext cx="7543800" cy="5029200"/>
          </a:xfrm>
          <a:prstGeom prst="rect">
            <a:avLst/>
          </a:prstGeom>
        </p:spPr>
      </p:pic>
      <p:pic>
        <p:nvPicPr>
          <p:cNvPr id="15" name="Picture 14">
            <a:extLst>
              <a:ext uri="{FF2B5EF4-FFF2-40B4-BE49-F238E27FC236}">
                <a16:creationId xmlns:a16="http://schemas.microsoft.com/office/drawing/2014/main" id="{3DBA16FB-0C6E-4BA7-A924-4C0F56913187}"/>
              </a:ext>
            </a:extLst>
          </p:cNvPr>
          <p:cNvPicPr>
            <a:picLocks noChangeAspect="1"/>
          </p:cNvPicPr>
          <p:nvPr/>
        </p:nvPicPr>
        <p:blipFill rotWithShape="1">
          <a:blip r:embed="rId4">
            <a:extLst>
              <a:ext uri="{28A0092B-C50C-407E-A947-70E740481C1C}">
                <a14:useLocalDpi xmlns:a14="http://schemas.microsoft.com/office/drawing/2010/main" val="0"/>
              </a:ext>
            </a:extLst>
          </a:blip>
          <a:srcRect t="27710" b="25703"/>
          <a:stretch/>
        </p:blipFill>
        <p:spPr>
          <a:xfrm>
            <a:off x="9218612" y="5404690"/>
            <a:ext cx="2761713" cy="1286581"/>
          </a:xfrm>
          <a:prstGeom prst="rect">
            <a:avLst/>
          </a:prstGeom>
        </p:spPr>
      </p:pic>
    </p:spTree>
    <p:extLst>
      <p:ext uri="{BB962C8B-B14F-4D97-AF65-F5344CB8AC3E}">
        <p14:creationId xmlns:p14="http://schemas.microsoft.com/office/powerpoint/2010/main" val="89803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89012" y="304800"/>
            <a:ext cx="10360501" cy="1219200"/>
          </a:xfrm>
        </p:spPr>
        <p:txBody>
          <a:bodyPr>
            <a:normAutofit/>
          </a:bodyPr>
          <a:lstStyle/>
          <a:p>
            <a:r>
              <a:rPr lang="en-US" sz="4400" b="1" u="sng" dirty="0"/>
              <a:t>Customer and purpose</a:t>
            </a:r>
          </a:p>
        </p:txBody>
      </p:sp>
      <p:sp>
        <p:nvSpPr>
          <p:cNvPr id="14" name="Content Placeholder 13"/>
          <p:cNvSpPr>
            <a:spLocks noGrp="1"/>
          </p:cNvSpPr>
          <p:nvPr>
            <p:ph idx="1"/>
          </p:nvPr>
        </p:nvSpPr>
        <p:spPr>
          <a:xfrm>
            <a:off x="914163" y="1854200"/>
            <a:ext cx="9295050" cy="4470400"/>
          </a:xfrm>
        </p:spPr>
        <p:txBody>
          <a:bodyPr>
            <a:normAutofit/>
          </a:bodyPr>
          <a:lstStyle/>
          <a:p>
            <a:r>
              <a:rPr lang="en-US" sz="3200" dirty="0"/>
              <a:t>Combat Veterans that have served in all branches of the military who ride motorcycles as a hobby.</a:t>
            </a:r>
          </a:p>
          <a:p>
            <a:r>
              <a:rPr lang="en-US" sz="3200" dirty="0"/>
              <a:t>501(c)(3) charitable organization.</a:t>
            </a:r>
          </a:p>
          <a:p>
            <a:r>
              <a:rPr lang="en-US" sz="3200" dirty="0"/>
              <a:t>Provide funeral escort services</a:t>
            </a:r>
          </a:p>
          <a:p>
            <a:r>
              <a:rPr lang="en-US" sz="3200" dirty="0"/>
              <a:t>Provide direct support to veterans in need and support other veteran charitable organizations.</a:t>
            </a:r>
          </a:p>
        </p:txBody>
      </p:sp>
      <p:pic>
        <p:nvPicPr>
          <p:cNvPr id="4" name="Picture 3">
            <a:extLst>
              <a:ext uri="{FF2B5EF4-FFF2-40B4-BE49-F238E27FC236}">
                <a16:creationId xmlns:a16="http://schemas.microsoft.com/office/drawing/2014/main" id="{25BABF8B-BA51-401B-BD9C-CCB8EAAB9F2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0612" y="304800"/>
            <a:ext cx="1676400" cy="167640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304800"/>
            <a:ext cx="10360501" cy="1219200"/>
          </a:xfrm>
        </p:spPr>
        <p:txBody>
          <a:bodyPr>
            <a:normAutofit/>
          </a:bodyPr>
          <a:lstStyle/>
          <a:p>
            <a:r>
              <a:rPr lang="en-US" sz="4400" b="1" u="sng" dirty="0"/>
              <a:t>Customer and purpose</a:t>
            </a:r>
          </a:p>
        </p:txBody>
      </p:sp>
      <p:sp>
        <p:nvSpPr>
          <p:cNvPr id="14" name="Content Placeholder 13"/>
          <p:cNvSpPr>
            <a:spLocks noGrp="1"/>
          </p:cNvSpPr>
          <p:nvPr>
            <p:ph idx="1"/>
          </p:nvPr>
        </p:nvSpPr>
        <p:spPr>
          <a:xfrm>
            <a:off x="914163" y="1828800"/>
            <a:ext cx="9066450" cy="4470400"/>
          </a:xfrm>
        </p:spPr>
        <p:txBody>
          <a:bodyPr>
            <a:normAutofit/>
          </a:bodyPr>
          <a:lstStyle/>
          <a:p>
            <a:r>
              <a:rPr lang="en-US" sz="3200" dirty="0"/>
              <a:t>Website with supporting database</a:t>
            </a:r>
          </a:p>
          <a:p>
            <a:r>
              <a:rPr lang="en-US" sz="3200" dirty="0"/>
              <a:t>Inform the public about organization and events</a:t>
            </a:r>
          </a:p>
          <a:p>
            <a:r>
              <a:rPr lang="en-US" sz="3200" dirty="0"/>
              <a:t>Provide information to potential members</a:t>
            </a:r>
          </a:p>
          <a:p>
            <a:r>
              <a:rPr lang="en-US" sz="3200" dirty="0"/>
              <a:t>Member discussion forum</a:t>
            </a:r>
          </a:p>
          <a:p>
            <a:endParaRPr lang="en-US" sz="3200" dirty="0"/>
          </a:p>
        </p:txBody>
      </p:sp>
      <p:pic>
        <p:nvPicPr>
          <p:cNvPr id="4" name="Picture 3">
            <a:extLst>
              <a:ext uri="{FF2B5EF4-FFF2-40B4-BE49-F238E27FC236}">
                <a16:creationId xmlns:a16="http://schemas.microsoft.com/office/drawing/2014/main" id="{25BABF8B-BA51-401B-BD9C-CCB8EAAB9F2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0612" y="304800"/>
            <a:ext cx="1676400" cy="1676400"/>
          </a:xfrm>
          <a:prstGeom prst="rect">
            <a:avLst/>
          </a:prstGeom>
        </p:spPr>
      </p:pic>
    </p:spTree>
    <p:extLst>
      <p:ext uri="{BB962C8B-B14F-4D97-AF65-F5344CB8AC3E}">
        <p14:creationId xmlns:p14="http://schemas.microsoft.com/office/powerpoint/2010/main" val="271917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304800"/>
            <a:ext cx="10360501" cy="1219200"/>
          </a:xfrm>
        </p:spPr>
        <p:txBody>
          <a:bodyPr>
            <a:normAutofit/>
          </a:bodyPr>
          <a:lstStyle/>
          <a:p>
            <a:r>
              <a:rPr lang="en-US" sz="4400" b="1" u="sng" dirty="0"/>
              <a:t>Roles and responsibilities</a:t>
            </a:r>
          </a:p>
        </p:txBody>
      </p:sp>
      <p:sp>
        <p:nvSpPr>
          <p:cNvPr id="14" name="Content Placeholder 13"/>
          <p:cNvSpPr>
            <a:spLocks noGrp="1"/>
          </p:cNvSpPr>
          <p:nvPr>
            <p:ph idx="1"/>
          </p:nvPr>
        </p:nvSpPr>
        <p:spPr>
          <a:xfrm>
            <a:off x="914163" y="1828800"/>
            <a:ext cx="9066450" cy="4470400"/>
          </a:xfrm>
        </p:spPr>
        <p:txBody>
          <a:bodyPr>
            <a:normAutofit fontScale="92500" lnSpcReduction="10000"/>
          </a:bodyPr>
          <a:lstStyle/>
          <a:p>
            <a:r>
              <a:rPr lang="en-US" sz="3200" dirty="0"/>
              <a:t>Requirements Gathering</a:t>
            </a:r>
          </a:p>
          <a:p>
            <a:r>
              <a:rPr lang="en-US" sz="3200" dirty="0"/>
              <a:t>Webpage Design/Coding</a:t>
            </a:r>
          </a:p>
          <a:p>
            <a:r>
              <a:rPr lang="en-US" sz="3200" dirty="0"/>
              <a:t>Database Design/Development</a:t>
            </a:r>
          </a:p>
          <a:p>
            <a:r>
              <a:rPr lang="en-US" sz="3200" dirty="0"/>
              <a:t>Functional Testing</a:t>
            </a:r>
          </a:p>
          <a:p>
            <a:r>
              <a:rPr lang="en-US" sz="3200" dirty="0"/>
              <a:t>Security Testing</a:t>
            </a:r>
          </a:p>
          <a:p>
            <a:r>
              <a:rPr lang="en-US" sz="3200" dirty="0"/>
              <a:t>Webhosting Options</a:t>
            </a:r>
          </a:p>
          <a:p>
            <a:r>
              <a:rPr lang="en-US" sz="3200" dirty="0"/>
              <a:t>Presentation</a:t>
            </a:r>
          </a:p>
          <a:p>
            <a:r>
              <a:rPr lang="en-US" sz="3200" dirty="0"/>
              <a:t>Acceptance/Implementation</a:t>
            </a:r>
          </a:p>
          <a:p>
            <a:endParaRPr lang="en-US" sz="3200" dirty="0"/>
          </a:p>
          <a:p>
            <a:endParaRPr lang="en-US" sz="3200" dirty="0"/>
          </a:p>
        </p:txBody>
      </p:sp>
      <p:pic>
        <p:nvPicPr>
          <p:cNvPr id="4" name="Picture 3">
            <a:extLst>
              <a:ext uri="{FF2B5EF4-FFF2-40B4-BE49-F238E27FC236}">
                <a16:creationId xmlns:a16="http://schemas.microsoft.com/office/drawing/2014/main" id="{25BABF8B-BA51-401B-BD9C-CCB8EAAB9F2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0612" y="304800"/>
            <a:ext cx="1676400" cy="1676400"/>
          </a:xfrm>
          <a:prstGeom prst="rect">
            <a:avLst/>
          </a:prstGeom>
        </p:spPr>
      </p:pic>
    </p:spTree>
    <p:extLst>
      <p:ext uri="{BB962C8B-B14F-4D97-AF65-F5344CB8AC3E}">
        <p14:creationId xmlns:p14="http://schemas.microsoft.com/office/powerpoint/2010/main" val="366537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2327"/>
            <a:ext cx="10360501" cy="711200"/>
          </a:xfrm>
        </p:spPr>
        <p:txBody>
          <a:bodyPr>
            <a:normAutofit/>
          </a:bodyPr>
          <a:lstStyle/>
          <a:p>
            <a:r>
              <a:rPr lang="en-US" dirty="0"/>
              <a:t>Project schedule</a:t>
            </a:r>
          </a:p>
        </p:txBody>
      </p:sp>
      <p:graphicFrame>
        <p:nvGraphicFramePr>
          <p:cNvPr id="3" name="Table 2">
            <a:extLst>
              <a:ext uri="{FF2B5EF4-FFF2-40B4-BE49-F238E27FC236}">
                <a16:creationId xmlns:a16="http://schemas.microsoft.com/office/drawing/2014/main" id="{F7EFDDE6-C226-426F-AACE-1D30A5661AA8}"/>
              </a:ext>
            </a:extLst>
          </p:cNvPr>
          <p:cNvGraphicFramePr>
            <a:graphicFrameLocks noGrp="1"/>
          </p:cNvGraphicFramePr>
          <p:nvPr>
            <p:extLst>
              <p:ext uri="{D42A27DB-BD31-4B8C-83A1-F6EECF244321}">
                <p14:modId xmlns:p14="http://schemas.microsoft.com/office/powerpoint/2010/main" val="1067861947"/>
              </p:ext>
            </p:extLst>
          </p:nvPr>
        </p:nvGraphicFramePr>
        <p:xfrm>
          <a:off x="914400" y="990600"/>
          <a:ext cx="10360024" cy="5334002"/>
        </p:xfrm>
        <a:graphic>
          <a:graphicData uri="http://schemas.openxmlformats.org/drawingml/2006/table">
            <a:tbl>
              <a:tblPr firstRow="1" firstCol="1" bandRow="1">
                <a:tableStyleId>{D03447BB-5D67-496B-8E87-E561075AD55C}</a:tableStyleId>
              </a:tblPr>
              <a:tblGrid>
                <a:gridCol w="2861438">
                  <a:extLst>
                    <a:ext uri="{9D8B030D-6E8A-4147-A177-3AD203B41FA5}">
                      <a16:colId xmlns:a16="http://schemas.microsoft.com/office/drawing/2014/main" val="3845823014"/>
                    </a:ext>
                  </a:extLst>
                </a:gridCol>
                <a:gridCol w="1786068">
                  <a:extLst>
                    <a:ext uri="{9D8B030D-6E8A-4147-A177-3AD203B41FA5}">
                      <a16:colId xmlns:a16="http://schemas.microsoft.com/office/drawing/2014/main" val="1489415661"/>
                    </a:ext>
                  </a:extLst>
                </a:gridCol>
                <a:gridCol w="1680396">
                  <a:extLst>
                    <a:ext uri="{9D8B030D-6E8A-4147-A177-3AD203B41FA5}">
                      <a16:colId xmlns:a16="http://schemas.microsoft.com/office/drawing/2014/main" val="1444925022"/>
                    </a:ext>
                  </a:extLst>
                </a:gridCol>
                <a:gridCol w="1413107">
                  <a:extLst>
                    <a:ext uri="{9D8B030D-6E8A-4147-A177-3AD203B41FA5}">
                      <a16:colId xmlns:a16="http://schemas.microsoft.com/office/drawing/2014/main" val="2003966817"/>
                    </a:ext>
                  </a:extLst>
                </a:gridCol>
                <a:gridCol w="1473196">
                  <a:extLst>
                    <a:ext uri="{9D8B030D-6E8A-4147-A177-3AD203B41FA5}">
                      <a16:colId xmlns:a16="http://schemas.microsoft.com/office/drawing/2014/main" val="2399768556"/>
                    </a:ext>
                  </a:extLst>
                </a:gridCol>
                <a:gridCol w="1145819">
                  <a:extLst>
                    <a:ext uri="{9D8B030D-6E8A-4147-A177-3AD203B41FA5}">
                      <a16:colId xmlns:a16="http://schemas.microsoft.com/office/drawing/2014/main" val="1495764718"/>
                    </a:ext>
                  </a:extLst>
                </a:gridCol>
              </a:tblGrid>
              <a:tr h="455379">
                <a:tc>
                  <a:txBody>
                    <a:bodyPr/>
                    <a:lstStyle/>
                    <a:p>
                      <a:pPr marL="0" marR="0" algn="ctr">
                        <a:lnSpc>
                          <a:spcPts val="1200"/>
                        </a:lnSpc>
                        <a:spcBef>
                          <a:spcPts val="0"/>
                        </a:spcBef>
                        <a:spcAft>
                          <a:spcPts val="0"/>
                        </a:spcAft>
                      </a:pPr>
                      <a:r>
                        <a:rPr lang="en-US" sz="1600" dirty="0">
                          <a:effectLst/>
                        </a:rPr>
                        <a:t>TASK NAME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ASSIGNED TO</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START DATE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DUE DATE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DURATION</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 DONE</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011833"/>
                  </a:ext>
                </a:extLst>
              </a:tr>
              <a:tr h="441717">
                <a:tc>
                  <a:txBody>
                    <a:bodyPr/>
                    <a:lstStyle/>
                    <a:p>
                      <a:pPr marL="0" marR="0">
                        <a:lnSpc>
                          <a:spcPts val="1200"/>
                        </a:lnSpc>
                        <a:spcBef>
                          <a:spcPts val="0"/>
                        </a:spcBef>
                        <a:spcAft>
                          <a:spcPts val="0"/>
                        </a:spcAft>
                      </a:pPr>
                      <a:r>
                        <a:rPr lang="en-US" sz="1600" b="0" dirty="0">
                          <a:effectLst/>
                        </a:rPr>
                        <a:t>Project Proposal</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200"/>
                        </a:lnSpc>
                        <a:spcBef>
                          <a:spcPts val="0"/>
                        </a:spcBef>
                        <a:spcAft>
                          <a:spcPts val="0"/>
                        </a:spcAft>
                      </a:pPr>
                      <a:r>
                        <a:rPr lang="en-US" sz="1600">
                          <a:effectLst/>
                        </a:rPr>
                        <a:t>Adam</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9/1/2019</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9/15/2019</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a:effectLst/>
                        </a:rPr>
                        <a:t>15</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100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1665349"/>
                  </a:ext>
                </a:extLst>
              </a:tr>
              <a:tr h="424261">
                <a:tc>
                  <a:txBody>
                    <a:bodyPr/>
                    <a:lstStyle/>
                    <a:p>
                      <a:pPr marL="0" marR="0">
                        <a:lnSpc>
                          <a:spcPts val="1200"/>
                        </a:lnSpc>
                        <a:spcBef>
                          <a:spcPts val="0"/>
                        </a:spcBef>
                        <a:spcAft>
                          <a:spcPts val="0"/>
                        </a:spcAft>
                      </a:pPr>
                      <a:r>
                        <a:rPr lang="en-US" sz="1600" b="0" dirty="0">
                          <a:effectLst/>
                        </a:rPr>
                        <a:t>Requirements Gathering</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432B"/>
                    </a:solidFill>
                  </a:tcPr>
                </a:tc>
                <a:tc>
                  <a:txBody>
                    <a:bodyPr/>
                    <a:lstStyle/>
                    <a:p>
                      <a:pPr marL="0" marR="0">
                        <a:lnSpc>
                          <a:spcPts val="1200"/>
                        </a:lnSpc>
                        <a:spcBef>
                          <a:spcPts val="0"/>
                        </a:spcBef>
                        <a:spcAft>
                          <a:spcPts val="0"/>
                        </a:spcAft>
                      </a:pPr>
                      <a:r>
                        <a:rPr lang="en-US" sz="1600" dirty="0">
                          <a:effectLst/>
                        </a:rPr>
                        <a:t>Adam</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432B"/>
                    </a:solidFill>
                  </a:tcPr>
                </a:tc>
                <a:tc>
                  <a:txBody>
                    <a:bodyPr/>
                    <a:lstStyle/>
                    <a:p>
                      <a:pPr marL="0" marR="0" algn="r">
                        <a:lnSpc>
                          <a:spcPts val="1200"/>
                        </a:lnSpc>
                        <a:spcBef>
                          <a:spcPts val="0"/>
                        </a:spcBef>
                        <a:spcAft>
                          <a:spcPts val="0"/>
                        </a:spcAft>
                      </a:pPr>
                      <a:r>
                        <a:rPr lang="en-US" sz="1600">
                          <a:effectLst/>
                        </a:rPr>
                        <a:t>9/28/2019</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10/10/2019</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a:effectLst/>
                        </a:rPr>
                        <a:t>12</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a:effectLst/>
                        </a:rPr>
                        <a:t>100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2181817"/>
                  </a:ext>
                </a:extLst>
              </a:tr>
              <a:tr h="441717">
                <a:tc>
                  <a:txBody>
                    <a:bodyPr/>
                    <a:lstStyle/>
                    <a:p>
                      <a:pPr marL="0" marR="0">
                        <a:lnSpc>
                          <a:spcPts val="1200"/>
                        </a:lnSpc>
                        <a:spcBef>
                          <a:spcPts val="0"/>
                        </a:spcBef>
                        <a:spcAft>
                          <a:spcPts val="0"/>
                        </a:spcAft>
                      </a:pPr>
                      <a:r>
                        <a:rPr lang="en-US" sz="1600" b="0" dirty="0">
                          <a:effectLst/>
                        </a:rPr>
                        <a:t>Functional Requirements /</a:t>
                      </a:r>
                    </a:p>
                    <a:p>
                      <a:pPr marL="0" marR="0">
                        <a:lnSpc>
                          <a:spcPts val="1200"/>
                        </a:lnSpc>
                        <a:spcBef>
                          <a:spcPts val="0"/>
                        </a:spcBef>
                        <a:spcAft>
                          <a:spcPts val="0"/>
                        </a:spcAft>
                      </a:pPr>
                      <a:r>
                        <a:rPr lang="en-US" sz="1600" b="0" dirty="0">
                          <a:effectLst/>
                        </a:rPr>
                        <a:t>Priority Assignments</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200"/>
                        </a:lnSpc>
                        <a:spcBef>
                          <a:spcPts val="0"/>
                        </a:spcBef>
                        <a:spcAft>
                          <a:spcPts val="0"/>
                        </a:spcAft>
                      </a:pPr>
                      <a:r>
                        <a:rPr lang="en-US" sz="1600" dirty="0">
                          <a:effectLst/>
                        </a:rPr>
                        <a:t>Adam</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9/30/2019</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11/1/2019</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30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100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821728"/>
                  </a:ext>
                </a:extLst>
              </a:tr>
              <a:tr h="441717">
                <a:tc>
                  <a:txBody>
                    <a:bodyPr/>
                    <a:lstStyle/>
                    <a:p>
                      <a:pPr marL="0" marR="0">
                        <a:lnSpc>
                          <a:spcPts val="1200"/>
                        </a:lnSpc>
                        <a:spcBef>
                          <a:spcPts val="0"/>
                        </a:spcBef>
                        <a:spcAft>
                          <a:spcPts val="0"/>
                        </a:spcAft>
                      </a:pPr>
                      <a:r>
                        <a:rPr lang="en-US" sz="1600" b="0" dirty="0">
                          <a:effectLst/>
                        </a:rPr>
                        <a:t>Webhosting Options</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432B"/>
                    </a:solidFill>
                  </a:tcPr>
                </a:tc>
                <a:tc>
                  <a:txBody>
                    <a:bodyPr/>
                    <a:lstStyle/>
                    <a:p>
                      <a:pPr marL="0" marR="0">
                        <a:lnSpc>
                          <a:spcPts val="1200"/>
                        </a:lnSpc>
                        <a:spcBef>
                          <a:spcPts val="0"/>
                        </a:spcBef>
                        <a:spcAft>
                          <a:spcPts val="0"/>
                        </a:spcAft>
                      </a:pPr>
                      <a:r>
                        <a:rPr lang="en-US" sz="1600" dirty="0">
                          <a:effectLst/>
                        </a:rPr>
                        <a:t>Adam</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 </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4/30/2020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a:effectLst/>
                        </a:rPr>
                        <a:t> </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postponed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891613"/>
                  </a:ext>
                </a:extLst>
              </a:tr>
              <a:tr h="441717">
                <a:tc>
                  <a:txBody>
                    <a:bodyPr/>
                    <a:lstStyle/>
                    <a:p>
                      <a:pPr marL="0" marR="0">
                        <a:lnSpc>
                          <a:spcPts val="1200"/>
                        </a:lnSpc>
                        <a:spcBef>
                          <a:spcPts val="0"/>
                        </a:spcBef>
                        <a:spcAft>
                          <a:spcPts val="0"/>
                        </a:spcAft>
                      </a:pPr>
                      <a:r>
                        <a:rPr lang="en-US" sz="1600" b="0" dirty="0">
                          <a:effectLst/>
                        </a:rPr>
                        <a:t>Database ER Diagram</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200"/>
                        </a:lnSpc>
                        <a:spcBef>
                          <a:spcPts val="0"/>
                        </a:spcBef>
                        <a:spcAft>
                          <a:spcPts val="0"/>
                        </a:spcAft>
                      </a:pPr>
                      <a:r>
                        <a:rPr lang="en-US" sz="1600" dirty="0">
                          <a:effectLst/>
                        </a:rPr>
                        <a:t>Adam</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11/15/2019</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12/6/2019</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a:effectLst/>
                        </a:rPr>
                        <a:t>22</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100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460852"/>
                  </a:ext>
                </a:extLst>
              </a:tr>
              <a:tr h="424261">
                <a:tc>
                  <a:txBody>
                    <a:bodyPr/>
                    <a:lstStyle/>
                    <a:p>
                      <a:pPr marL="0" marR="0">
                        <a:lnSpc>
                          <a:spcPts val="1200"/>
                        </a:lnSpc>
                        <a:spcBef>
                          <a:spcPts val="0"/>
                        </a:spcBef>
                        <a:spcAft>
                          <a:spcPts val="0"/>
                        </a:spcAft>
                      </a:pPr>
                      <a:r>
                        <a:rPr lang="en-US" sz="1600" b="0" dirty="0">
                          <a:effectLst/>
                        </a:rPr>
                        <a:t>Database Design</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432B"/>
                    </a:solidFill>
                  </a:tcPr>
                </a:tc>
                <a:tc>
                  <a:txBody>
                    <a:bodyPr/>
                    <a:lstStyle/>
                    <a:p>
                      <a:pPr marL="0" marR="0">
                        <a:lnSpc>
                          <a:spcPts val="1200"/>
                        </a:lnSpc>
                        <a:spcBef>
                          <a:spcPts val="0"/>
                        </a:spcBef>
                        <a:spcAft>
                          <a:spcPts val="0"/>
                        </a:spcAft>
                      </a:pPr>
                      <a:r>
                        <a:rPr lang="en-US" sz="1600" dirty="0">
                          <a:effectLst/>
                        </a:rPr>
                        <a:t>Adam</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11/15/2019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12/6/2019</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22 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100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939900"/>
                  </a:ext>
                </a:extLst>
              </a:tr>
              <a:tr h="455379">
                <a:tc>
                  <a:txBody>
                    <a:bodyPr/>
                    <a:lstStyle/>
                    <a:p>
                      <a:pPr marL="0" marR="0">
                        <a:lnSpc>
                          <a:spcPts val="1200"/>
                        </a:lnSpc>
                        <a:spcBef>
                          <a:spcPts val="0"/>
                        </a:spcBef>
                        <a:spcAft>
                          <a:spcPts val="0"/>
                        </a:spcAft>
                      </a:pPr>
                      <a:r>
                        <a:rPr lang="en-US" sz="1600" b="0" dirty="0">
                          <a:effectLst/>
                        </a:rPr>
                        <a:t>Webpage Design/Coding</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200"/>
                        </a:lnSpc>
                        <a:spcBef>
                          <a:spcPts val="0"/>
                        </a:spcBef>
                        <a:spcAft>
                          <a:spcPts val="0"/>
                        </a:spcAft>
                      </a:pPr>
                      <a:r>
                        <a:rPr lang="en-US" sz="1600">
                          <a:effectLst/>
                        </a:rPr>
                        <a:t>Adam</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1/15/2020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3/15/2020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60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New Roman" panose="02020603050405020304" pitchFamily="18" charset="0"/>
                        </a:rPr>
                        <a:t>100</a:t>
                      </a: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521077"/>
                  </a:ext>
                </a:extLst>
              </a:tr>
              <a:tr h="455379">
                <a:tc>
                  <a:txBody>
                    <a:bodyPr/>
                    <a:lstStyle/>
                    <a:p>
                      <a:pPr marL="0" marR="0">
                        <a:lnSpc>
                          <a:spcPts val="1200"/>
                        </a:lnSpc>
                        <a:spcBef>
                          <a:spcPts val="0"/>
                        </a:spcBef>
                        <a:spcAft>
                          <a:spcPts val="0"/>
                        </a:spcAft>
                      </a:pPr>
                      <a:r>
                        <a:rPr lang="en-US" sz="1600" b="0" dirty="0">
                          <a:effectLst/>
                        </a:rPr>
                        <a:t>PHP Coding</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432B"/>
                    </a:solidFill>
                  </a:tcPr>
                </a:tc>
                <a:tc>
                  <a:txBody>
                    <a:bodyPr/>
                    <a:lstStyle/>
                    <a:p>
                      <a:pPr marL="0" marR="0">
                        <a:lnSpc>
                          <a:spcPts val="1200"/>
                        </a:lnSpc>
                        <a:spcBef>
                          <a:spcPts val="0"/>
                        </a:spcBef>
                        <a:spcAft>
                          <a:spcPts val="0"/>
                        </a:spcAft>
                      </a:pPr>
                      <a:r>
                        <a:rPr lang="en-US" sz="1600">
                          <a:effectLst/>
                        </a:rPr>
                        <a:t>Adam</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2/16/2020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3/15/2020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30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100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6606863"/>
                  </a:ext>
                </a:extLst>
              </a:tr>
              <a:tr h="455379">
                <a:tc>
                  <a:txBody>
                    <a:bodyPr/>
                    <a:lstStyle/>
                    <a:p>
                      <a:pPr marL="0" marR="0">
                        <a:lnSpc>
                          <a:spcPts val="1200"/>
                        </a:lnSpc>
                        <a:spcBef>
                          <a:spcPts val="0"/>
                        </a:spcBef>
                        <a:spcAft>
                          <a:spcPts val="0"/>
                        </a:spcAft>
                      </a:pPr>
                      <a:r>
                        <a:rPr lang="en-US" sz="1600" b="0" dirty="0">
                          <a:effectLst/>
                        </a:rPr>
                        <a:t>Testing (Functional / Security)</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200"/>
                        </a:lnSpc>
                        <a:spcBef>
                          <a:spcPts val="0"/>
                        </a:spcBef>
                        <a:spcAft>
                          <a:spcPts val="0"/>
                        </a:spcAft>
                      </a:pPr>
                      <a:r>
                        <a:rPr lang="en-US" sz="1600">
                          <a:effectLst/>
                        </a:rPr>
                        <a:t>Adam</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3/15/2020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4/15/2020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latin typeface="Times" panose="02020603050405020304" pitchFamily="18" charset="0"/>
                          <a:ea typeface="Times New Roman" panose="02020603050405020304" pitchFamily="18" charset="0"/>
                          <a:cs typeface="Times New Roman" panose="02020603050405020304" pitchFamily="18" charset="0"/>
                        </a:rPr>
                        <a:t>30</a:t>
                      </a: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100 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9274574"/>
                  </a:ext>
                </a:extLst>
              </a:tr>
              <a:tr h="441717">
                <a:tc>
                  <a:txBody>
                    <a:bodyPr/>
                    <a:lstStyle/>
                    <a:p>
                      <a:pPr marL="0" marR="0">
                        <a:lnSpc>
                          <a:spcPts val="1200"/>
                        </a:lnSpc>
                        <a:spcBef>
                          <a:spcPts val="0"/>
                        </a:spcBef>
                        <a:spcAft>
                          <a:spcPts val="0"/>
                        </a:spcAft>
                      </a:pPr>
                      <a:r>
                        <a:rPr lang="en-US" sz="1600" b="0" dirty="0">
                          <a:effectLst/>
                        </a:rPr>
                        <a:t>Presentation/Acceptance</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432B"/>
                    </a:solidFill>
                  </a:tcPr>
                </a:tc>
                <a:tc>
                  <a:txBody>
                    <a:bodyPr/>
                    <a:lstStyle/>
                    <a:p>
                      <a:pPr marL="0" marR="0">
                        <a:lnSpc>
                          <a:spcPts val="1200"/>
                        </a:lnSpc>
                        <a:spcBef>
                          <a:spcPts val="0"/>
                        </a:spcBef>
                        <a:spcAft>
                          <a:spcPts val="0"/>
                        </a:spcAft>
                      </a:pPr>
                      <a:r>
                        <a:rPr lang="en-US" sz="1600">
                          <a:effectLst/>
                        </a:rPr>
                        <a:t>Adam</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dirty="0">
                          <a:effectLst/>
                        </a:rPr>
                        <a:t>4/16/2020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5/6/2020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20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postponed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892917"/>
                  </a:ext>
                </a:extLst>
              </a:tr>
              <a:tr h="455379">
                <a:tc>
                  <a:txBody>
                    <a:bodyPr/>
                    <a:lstStyle/>
                    <a:p>
                      <a:pPr marL="0" marR="0">
                        <a:lnSpc>
                          <a:spcPts val="1200"/>
                        </a:lnSpc>
                        <a:spcBef>
                          <a:spcPts val="0"/>
                        </a:spcBef>
                        <a:spcAft>
                          <a:spcPts val="0"/>
                        </a:spcAft>
                      </a:pPr>
                      <a:r>
                        <a:rPr lang="en-US" sz="1600" b="0" dirty="0">
                          <a:effectLst/>
                        </a:rPr>
                        <a:t>Implementation</a:t>
                      </a:r>
                      <a:endParaRPr lang="en-US" sz="16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200"/>
                        </a:lnSpc>
                        <a:spcBef>
                          <a:spcPts val="0"/>
                        </a:spcBef>
                        <a:spcAft>
                          <a:spcPts val="0"/>
                        </a:spcAft>
                      </a:pPr>
                      <a:r>
                        <a:rPr lang="en-US" sz="1600">
                          <a:effectLst/>
                        </a:rPr>
                        <a:t>Adam</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4/16/2020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ts val="1200"/>
                        </a:lnSpc>
                        <a:spcBef>
                          <a:spcPts val="0"/>
                        </a:spcBef>
                        <a:spcAft>
                          <a:spcPts val="0"/>
                        </a:spcAft>
                      </a:pPr>
                      <a:r>
                        <a:rPr lang="en-US" sz="1600">
                          <a:effectLst/>
                        </a:rPr>
                        <a:t>5/6/2020</a:t>
                      </a:r>
                      <a:endParaRPr lang="en-US" sz="160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20</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600" dirty="0">
                          <a:effectLst/>
                        </a:rPr>
                        <a:t>due to COVID-19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3938" marR="6393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836871"/>
                  </a:ext>
                </a:extLst>
              </a:tr>
            </a:tbl>
          </a:graphicData>
        </a:graphic>
      </p:graphicFrame>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304800"/>
            <a:ext cx="10360501" cy="1219200"/>
          </a:xfrm>
        </p:spPr>
        <p:txBody>
          <a:bodyPr>
            <a:normAutofit/>
          </a:bodyPr>
          <a:lstStyle/>
          <a:p>
            <a:r>
              <a:rPr lang="en-US" sz="4400" b="1" u="sng" dirty="0"/>
              <a:t>Budget considerations</a:t>
            </a:r>
          </a:p>
        </p:txBody>
      </p:sp>
      <p:sp>
        <p:nvSpPr>
          <p:cNvPr id="14" name="Content Placeholder 13"/>
          <p:cNvSpPr>
            <a:spLocks noGrp="1"/>
          </p:cNvSpPr>
          <p:nvPr>
            <p:ph idx="1"/>
          </p:nvPr>
        </p:nvSpPr>
        <p:spPr>
          <a:xfrm>
            <a:off x="914162" y="1752600"/>
            <a:ext cx="10360501" cy="4470400"/>
          </a:xfrm>
        </p:spPr>
        <p:txBody>
          <a:bodyPr>
            <a:normAutofit/>
          </a:bodyPr>
          <a:lstStyle/>
          <a:p>
            <a:r>
              <a:rPr lang="en-US" sz="3200" dirty="0"/>
              <a:t>Technologies with No Cost to Customer</a:t>
            </a:r>
          </a:p>
          <a:p>
            <a:pPr lvl="1"/>
            <a:r>
              <a:rPr lang="en-US" sz="2800" dirty="0"/>
              <a:t>Coding (HTML, CSS, JavaScript, PHP)</a:t>
            </a:r>
          </a:p>
          <a:p>
            <a:pPr lvl="1"/>
            <a:r>
              <a:rPr lang="en-US" sz="2800" dirty="0"/>
              <a:t>Free Software (</a:t>
            </a:r>
            <a:r>
              <a:rPr lang="en-US" sz="2800" dirty="0" err="1"/>
              <a:t>phpBB</a:t>
            </a:r>
            <a:r>
              <a:rPr lang="en-US" sz="2800" dirty="0"/>
              <a:t>, Google account)</a:t>
            </a:r>
          </a:p>
          <a:p>
            <a:pPr lvl="1"/>
            <a:r>
              <a:rPr lang="en-US" sz="2800" dirty="0"/>
              <a:t>Security Testing (</a:t>
            </a:r>
            <a:r>
              <a:rPr lang="en-US" sz="2800" dirty="0" err="1"/>
              <a:t>Skipfish</a:t>
            </a:r>
            <a:r>
              <a:rPr lang="en-US" sz="2800" dirty="0"/>
              <a:t>, NMAP, Security Ninja)</a:t>
            </a:r>
          </a:p>
          <a:p>
            <a:r>
              <a:rPr lang="en-US" sz="3200" dirty="0"/>
              <a:t>Webhosting expenses</a:t>
            </a:r>
          </a:p>
          <a:p>
            <a:pPr lvl="1"/>
            <a:r>
              <a:rPr lang="en-US" sz="2800" dirty="0" err="1"/>
              <a:t>BlueHost</a:t>
            </a:r>
            <a:r>
              <a:rPr lang="en-US" sz="2800" dirty="0"/>
              <a:t>	$4 + per month</a:t>
            </a:r>
          </a:p>
          <a:p>
            <a:pPr lvl="1"/>
            <a:r>
              <a:rPr lang="en-US" sz="2800" dirty="0"/>
              <a:t>GoDaddy	$6 + per month</a:t>
            </a:r>
          </a:p>
          <a:p>
            <a:pPr lvl="1"/>
            <a:r>
              <a:rPr lang="en-US" sz="2800" dirty="0"/>
              <a:t>HostGator	$4 + per month</a:t>
            </a:r>
          </a:p>
          <a:p>
            <a:pPr marL="0" indent="0">
              <a:buNone/>
            </a:pPr>
            <a:endParaRPr lang="en-US" sz="3200" dirty="0"/>
          </a:p>
          <a:p>
            <a:endParaRPr lang="en-US" sz="3200" dirty="0"/>
          </a:p>
        </p:txBody>
      </p:sp>
      <p:pic>
        <p:nvPicPr>
          <p:cNvPr id="4" name="Picture 3">
            <a:extLst>
              <a:ext uri="{FF2B5EF4-FFF2-40B4-BE49-F238E27FC236}">
                <a16:creationId xmlns:a16="http://schemas.microsoft.com/office/drawing/2014/main" id="{25BABF8B-BA51-401B-BD9C-CCB8EAAB9F2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0612" y="304800"/>
            <a:ext cx="1676400" cy="1676400"/>
          </a:xfrm>
          <a:prstGeom prst="rect">
            <a:avLst/>
          </a:prstGeom>
        </p:spPr>
      </p:pic>
    </p:spTree>
    <p:extLst>
      <p:ext uri="{BB962C8B-B14F-4D97-AF65-F5344CB8AC3E}">
        <p14:creationId xmlns:p14="http://schemas.microsoft.com/office/powerpoint/2010/main" val="271846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304800"/>
            <a:ext cx="10360501" cy="1219200"/>
          </a:xfrm>
        </p:spPr>
        <p:txBody>
          <a:bodyPr>
            <a:normAutofit/>
          </a:bodyPr>
          <a:lstStyle/>
          <a:p>
            <a:r>
              <a:rPr lang="en-US" sz="4400" b="1" u="sng" dirty="0"/>
              <a:t>risk considerations</a:t>
            </a:r>
          </a:p>
        </p:txBody>
      </p:sp>
      <p:sp>
        <p:nvSpPr>
          <p:cNvPr id="14" name="Content Placeholder 13"/>
          <p:cNvSpPr>
            <a:spLocks noGrp="1"/>
          </p:cNvSpPr>
          <p:nvPr>
            <p:ph idx="1"/>
          </p:nvPr>
        </p:nvSpPr>
        <p:spPr>
          <a:xfrm>
            <a:off x="914162" y="1752600"/>
            <a:ext cx="10360501" cy="4470400"/>
          </a:xfrm>
        </p:spPr>
        <p:txBody>
          <a:bodyPr>
            <a:normAutofit/>
          </a:bodyPr>
          <a:lstStyle/>
          <a:p>
            <a:r>
              <a:rPr lang="en-US" sz="3200" dirty="0"/>
              <a:t>Safeguarding Personally Identifiable Information (PII)</a:t>
            </a:r>
          </a:p>
          <a:p>
            <a:r>
              <a:rPr lang="en-US" sz="3200" dirty="0"/>
              <a:t>Database Security</a:t>
            </a:r>
          </a:p>
          <a:p>
            <a:r>
              <a:rPr lang="en-US" sz="3200" dirty="0"/>
              <a:t>Password protection (encryption)</a:t>
            </a:r>
          </a:p>
          <a:p>
            <a:r>
              <a:rPr lang="en-US" sz="3200" dirty="0"/>
              <a:t>Data backup</a:t>
            </a:r>
          </a:p>
          <a:p>
            <a:r>
              <a:rPr lang="en-US" sz="3200" dirty="0"/>
              <a:t>SSL Certificate (https)</a:t>
            </a:r>
            <a:endParaRPr lang="en-US" sz="2800" dirty="0"/>
          </a:p>
          <a:p>
            <a:pPr marL="0" indent="0">
              <a:buNone/>
            </a:pPr>
            <a:endParaRPr lang="en-US" sz="3200" dirty="0"/>
          </a:p>
          <a:p>
            <a:endParaRPr lang="en-US" sz="3200" dirty="0"/>
          </a:p>
        </p:txBody>
      </p:sp>
      <p:pic>
        <p:nvPicPr>
          <p:cNvPr id="4" name="Picture 3">
            <a:extLst>
              <a:ext uri="{FF2B5EF4-FFF2-40B4-BE49-F238E27FC236}">
                <a16:creationId xmlns:a16="http://schemas.microsoft.com/office/drawing/2014/main" id="{25BABF8B-BA51-401B-BD9C-CCB8EAAB9F2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0612" y="304800"/>
            <a:ext cx="1676400" cy="1676400"/>
          </a:xfrm>
          <a:prstGeom prst="rect">
            <a:avLst/>
          </a:prstGeom>
        </p:spPr>
      </p:pic>
    </p:spTree>
    <p:extLst>
      <p:ext uri="{BB962C8B-B14F-4D97-AF65-F5344CB8AC3E}">
        <p14:creationId xmlns:p14="http://schemas.microsoft.com/office/powerpoint/2010/main" val="50179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304800"/>
            <a:ext cx="10360501" cy="1219200"/>
          </a:xfrm>
        </p:spPr>
        <p:txBody>
          <a:bodyPr>
            <a:normAutofit/>
          </a:bodyPr>
          <a:lstStyle/>
          <a:p>
            <a:r>
              <a:rPr lang="en-US" sz="4400" b="1" u="sng" dirty="0" err="1"/>
              <a:t>css</a:t>
            </a:r>
            <a:endParaRPr lang="en-US" sz="4400" b="1" u="sng" dirty="0"/>
          </a:p>
        </p:txBody>
      </p:sp>
      <p:pic>
        <p:nvPicPr>
          <p:cNvPr id="7" name="Picture 6">
            <a:extLst>
              <a:ext uri="{FF2B5EF4-FFF2-40B4-BE49-F238E27FC236}">
                <a16:creationId xmlns:a16="http://schemas.microsoft.com/office/drawing/2014/main" id="{0BC6FBBC-53EB-4D1E-92F8-8023F2207050}"/>
              </a:ext>
            </a:extLst>
          </p:cNvPr>
          <p:cNvPicPr>
            <a:picLocks noChangeAspect="1"/>
          </p:cNvPicPr>
          <p:nvPr/>
        </p:nvPicPr>
        <p:blipFill>
          <a:blip r:embed="rId2"/>
          <a:stretch>
            <a:fillRect/>
          </a:stretch>
        </p:blipFill>
        <p:spPr>
          <a:xfrm>
            <a:off x="3656012" y="293298"/>
            <a:ext cx="7306131" cy="6858000"/>
          </a:xfrm>
          <a:prstGeom prst="rect">
            <a:avLst/>
          </a:prstGeom>
        </p:spPr>
      </p:pic>
    </p:spTree>
    <p:extLst>
      <p:ext uri="{BB962C8B-B14F-4D97-AF65-F5344CB8AC3E}">
        <p14:creationId xmlns:p14="http://schemas.microsoft.com/office/powerpoint/2010/main" val="216911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212" y="304800"/>
            <a:ext cx="10360501" cy="1219200"/>
          </a:xfrm>
        </p:spPr>
        <p:txBody>
          <a:bodyPr>
            <a:normAutofit/>
          </a:bodyPr>
          <a:lstStyle/>
          <a:p>
            <a:r>
              <a:rPr lang="en-US" sz="4400" b="1" u="sng" dirty="0"/>
              <a:t>html</a:t>
            </a:r>
          </a:p>
        </p:txBody>
      </p:sp>
      <p:pic>
        <p:nvPicPr>
          <p:cNvPr id="4" name="Picture 3">
            <a:extLst>
              <a:ext uri="{FF2B5EF4-FFF2-40B4-BE49-F238E27FC236}">
                <a16:creationId xmlns:a16="http://schemas.microsoft.com/office/drawing/2014/main" id="{A28DA5B0-C3FE-467F-BE5D-494330C1CFD1}"/>
              </a:ext>
            </a:extLst>
          </p:cNvPr>
          <p:cNvPicPr>
            <a:picLocks noChangeAspect="1"/>
          </p:cNvPicPr>
          <p:nvPr/>
        </p:nvPicPr>
        <p:blipFill>
          <a:blip r:embed="rId2"/>
          <a:stretch>
            <a:fillRect/>
          </a:stretch>
        </p:blipFill>
        <p:spPr>
          <a:xfrm>
            <a:off x="2208212" y="152650"/>
            <a:ext cx="9750701" cy="6552699"/>
          </a:xfrm>
          <a:prstGeom prst="rect">
            <a:avLst/>
          </a:prstGeom>
        </p:spPr>
      </p:pic>
    </p:spTree>
    <p:extLst>
      <p:ext uri="{BB962C8B-B14F-4D97-AF65-F5344CB8AC3E}">
        <p14:creationId xmlns:p14="http://schemas.microsoft.com/office/powerpoint/2010/main" val="155894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 radial lines presentation (widescreen)</Template>
  <TotalTime>9204</TotalTime>
  <Words>526</Words>
  <Application>Microsoft Office PowerPoint</Application>
  <PresentationFormat>Custom</PresentationFormat>
  <Paragraphs>137</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Times</vt:lpstr>
      <vt:lpstr>Red Radial 16x9</vt:lpstr>
      <vt:lpstr>Combat veterans motorcycle association</vt:lpstr>
      <vt:lpstr>Customer and purpose</vt:lpstr>
      <vt:lpstr>Customer and purpose</vt:lpstr>
      <vt:lpstr>Roles and responsibilities</vt:lpstr>
      <vt:lpstr>Project schedule</vt:lpstr>
      <vt:lpstr>Budget considerations</vt:lpstr>
      <vt:lpstr>risk considerations</vt:lpstr>
      <vt:lpstr>css</vt:lpstr>
      <vt:lpstr>html</vt:lpstr>
      <vt:lpstr>javascript</vt:lpstr>
      <vt:lpstr>Webpage layout</vt:lpstr>
      <vt:lpstr>Discussion Forum Design</vt:lpstr>
      <vt:lpstr>Functional testing</vt:lpstr>
      <vt:lpstr>Implementation and turnover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 veterans motorcycle association</dc:title>
  <dc:creator>Crain, Adam</dc:creator>
  <cp:lastModifiedBy>adamc</cp:lastModifiedBy>
  <cp:revision>31</cp:revision>
  <dcterms:created xsi:type="dcterms:W3CDTF">2019-10-24T13:52:58Z</dcterms:created>
  <dcterms:modified xsi:type="dcterms:W3CDTF">2020-04-28T16:38:38Z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