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8" r:id="rId2"/>
    <p:sldId id="283" r:id="rId3"/>
    <p:sldId id="269" r:id="rId4"/>
    <p:sldId id="288" r:id="rId5"/>
    <p:sldId id="265" r:id="rId6"/>
    <p:sldId id="272" r:id="rId7"/>
    <p:sldId id="267" r:id="rId8"/>
    <p:sldId id="286" r:id="rId9"/>
    <p:sldId id="277" r:id="rId10"/>
    <p:sldId id="289" r:id="rId11"/>
    <p:sldId id="279" r:id="rId12"/>
    <p:sldId id="278" r:id="rId13"/>
    <p:sldId id="262" r:id="rId14"/>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0DC"/>
    <a:srgbClr val="F3F5F4"/>
    <a:srgbClr val="FBF0D2"/>
    <a:srgbClr val="F8E7B2"/>
    <a:srgbClr val="FEFAF0"/>
    <a:srgbClr val="DBE1DD"/>
    <a:srgbClr val="E7E7D8"/>
    <a:srgbClr val="EFEEEE"/>
    <a:srgbClr val="FCFCFC"/>
    <a:srgbClr val="FFFE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03" autoAdjust="0"/>
    <p:restoredTop sz="96318" autoAdjust="0"/>
  </p:normalViewPr>
  <p:slideViewPr>
    <p:cSldViewPr snapToGrid="0">
      <p:cViewPr varScale="1">
        <p:scale>
          <a:sx n="110" d="100"/>
          <a:sy n="110" d="100"/>
        </p:scale>
        <p:origin x="666" y="3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297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1D80FE-365B-4C0D-AB05-8E17CF462517}" type="datetimeFigureOut">
              <a:rPr lang="zh-CN" altLang="en-US" smtClean="0"/>
              <a:t>2020/12/18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1FD73A-D8F5-470C-B563-55470CACEAED}" type="slidenum">
              <a:rPr lang="zh-CN" altLang="en-US" smtClean="0"/>
              <a:t>‹#›</a:t>
            </a:fld>
            <a:endParaRPr lang="zh-CN" altLang="en-US"/>
          </a:p>
        </p:txBody>
      </p:sp>
    </p:spTree>
    <p:extLst>
      <p:ext uri="{BB962C8B-B14F-4D97-AF65-F5344CB8AC3E}">
        <p14:creationId xmlns:p14="http://schemas.microsoft.com/office/powerpoint/2010/main" val="35311103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89778E-B533-491B-A037-63CEC32982E9}" type="datetimeFigureOut">
              <a:rPr lang="zh-CN" altLang="en-US" smtClean="0"/>
              <a:t>2020/12/18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D65D2-3D3F-4108-9C1E-21CB58C64CD2}" type="slidenum">
              <a:rPr lang="zh-CN" altLang="en-US" smtClean="0"/>
              <a:t>‹#›</a:t>
            </a:fld>
            <a:endParaRPr lang="zh-CN" altLang="en-US"/>
          </a:p>
        </p:txBody>
      </p:sp>
    </p:spTree>
    <p:extLst>
      <p:ext uri="{BB962C8B-B14F-4D97-AF65-F5344CB8AC3E}">
        <p14:creationId xmlns:p14="http://schemas.microsoft.com/office/powerpoint/2010/main" val="3251349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1</a:t>
            </a:fld>
            <a:endParaRPr lang="zh-CN" altLang="en-US"/>
          </a:p>
        </p:txBody>
      </p:sp>
    </p:spTree>
    <p:extLst>
      <p:ext uri="{BB962C8B-B14F-4D97-AF65-F5344CB8AC3E}">
        <p14:creationId xmlns:p14="http://schemas.microsoft.com/office/powerpoint/2010/main" val="2780373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10</a:t>
            </a:fld>
            <a:endParaRPr lang="zh-CN" altLang="en-US"/>
          </a:p>
        </p:txBody>
      </p:sp>
    </p:spTree>
    <p:extLst>
      <p:ext uri="{BB962C8B-B14F-4D97-AF65-F5344CB8AC3E}">
        <p14:creationId xmlns:p14="http://schemas.microsoft.com/office/powerpoint/2010/main" val="3306693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11</a:t>
            </a:fld>
            <a:endParaRPr lang="zh-CN" altLang="en-US"/>
          </a:p>
        </p:txBody>
      </p:sp>
    </p:spTree>
    <p:extLst>
      <p:ext uri="{BB962C8B-B14F-4D97-AF65-F5344CB8AC3E}">
        <p14:creationId xmlns:p14="http://schemas.microsoft.com/office/powerpoint/2010/main" val="3880077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12</a:t>
            </a:fld>
            <a:endParaRPr lang="zh-CN" altLang="en-US"/>
          </a:p>
        </p:txBody>
      </p:sp>
    </p:spTree>
    <p:extLst>
      <p:ext uri="{BB962C8B-B14F-4D97-AF65-F5344CB8AC3E}">
        <p14:creationId xmlns:p14="http://schemas.microsoft.com/office/powerpoint/2010/main" val="2479634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13</a:t>
            </a:fld>
            <a:endParaRPr lang="zh-CN" altLang="en-US"/>
          </a:p>
        </p:txBody>
      </p:sp>
    </p:spTree>
    <p:extLst>
      <p:ext uri="{BB962C8B-B14F-4D97-AF65-F5344CB8AC3E}">
        <p14:creationId xmlns:p14="http://schemas.microsoft.com/office/powerpoint/2010/main" val="489032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2</a:t>
            </a:fld>
            <a:endParaRPr lang="zh-CN" altLang="en-US"/>
          </a:p>
        </p:txBody>
      </p:sp>
    </p:spTree>
    <p:extLst>
      <p:ext uri="{BB962C8B-B14F-4D97-AF65-F5344CB8AC3E}">
        <p14:creationId xmlns:p14="http://schemas.microsoft.com/office/powerpoint/2010/main" val="1554705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3</a:t>
            </a:fld>
            <a:endParaRPr lang="zh-CN" altLang="en-US"/>
          </a:p>
        </p:txBody>
      </p:sp>
    </p:spTree>
    <p:extLst>
      <p:ext uri="{BB962C8B-B14F-4D97-AF65-F5344CB8AC3E}">
        <p14:creationId xmlns:p14="http://schemas.microsoft.com/office/powerpoint/2010/main" val="1728835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4</a:t>
            </a:fld>
            <a:endParaRPr lang="zh-CN" altLang="en-US"/>
          </a:p>
        </p:txBody>
      </p:sp>
    </p:spTree>
    <p:extLst>
      <p:ext uri="{BB962C8B-B14F-4D97-AF65-F5344CB8AC3E}">
        <p14:creationId xmlns:p14="http://schemas.microsoft.com/office/powerpoint/2010/main" val="3525975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5</a:t>
            </a:fld>
            <a:endParaRPr lang="zh-CN" altLang="en-US"/>
          </a:p>
        </p:txBody>
      </p:sp>
    </p:spTree>
    <p:extLst>
      <p:ext uri="{BB962C8B-B14F-4D97-AF65-F5344CB8AC3E}">
        <p14:creationId xmlns:p14="http://schemas.microsoft.com/office/powerpoint/2010/main" val="679090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6</a:t>
            </a:fld>
            <a:endParaRPr lang="zh-CN" altLang="en-US"/>
          </a:p>
        </p:txBody>
      </p:sp>
    </p:spTree>
    <p:extLst>
      <p:ext uri="{BB962C8B-B14F-4D97-AF65-F5344CB8AC3E}">
        <p14:creationId xmlns:p14="http://schemas.microsoft.com/office/powerpoint/2010/main" val="4288651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7</a:t>
            </a:fld>
            <a:endParaRPr lang="zh-CN" altLang="en-US"/>
          </a:p>
        </p:txBody>
      </p:sp>
    </p:spTree>
    <p:extLst>
      <p:ext uri="{BB962C8B-B14F-4D97-AF65-F5344CB8AC3E}">
        <p14:creationId xmlns:p14="http://schemas.microsoft.com/office/powerpoint/2010/main" val="3671404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8</a:t>
            </a:fld>
            <a:endParaRPr lang="zh-CN" altLang="en-US"/>
          </a:p>
        </p:txBody>
      </p:sp>
    </p:spTree>
    <p:extLst>
      <p:ext uri="{BB962C8B-B14F-4D97-AF65-F5344CB8AC3E}">
        <p14:creationId xmlns:p14="http://schemas.microsoft.com/office/powerpoint/2010/main" val="2303685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t>9</a:t>
            </a:fld>
            <a:endParaRPr lang="zh-CN" altLang="en-US"/>
          </a:p>
        </p:txBody>
      </p:sp>
    </p:spTree>
    <p:extLst>
      <p:ext uri="{BB962C8B-B14F-4D97-AF65-F5344CB8AC3E}">
        <p14:creationId xmlns:p14="http://schemas.microsoft.com/office/powerpoint/2010/main" val="704158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45E120A-4108-4952-BDD3-96E655023CCA}" type="datetimeFigureOut">
              <a:rPr lang="zh-CN" altLang="en-US" smtClean="0"/>
              <a:t>2020/12/18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6364D5-53BF-4B95-87E5-7D414C0F8F73}" type="slidenum">
              <a:rPr lang="zh-CN" altLang="en-US" smtClean="0"/>
              <a:t>‹#›</a:t>
            </a:fld>
            <a:endParaRPr lang="zh-CN" altLang="en-US"/>
          </a:p>
        </p:txBody>
      </p:sp>
    </p:spTree>
    <p:extLst>
      <p:ext uri="{BB962C8B-B14F-4D97-AF65-F5344CB8AC3E}">
        <p14:creationId xmlns:p14="http://schemas.microsoft.com/office/powerpoint/2010/main" val="3544256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45E120A-4108-4952-BDD3-96E655023CCA}" type="datetimeFigureOut">
              <a:rPr lang="zh-CN" altLang="en-US" smtClean="0"/>
              <a:t>2020/12/18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6364D5-53BF-4B95-87E5-7D414C0F8F73}" type="slidenum">
              <a:rPr lang="zh-CN" altLang="en-US" smtClean="0"/>
              <a:t>‹#›</a:t>
            </a:fld>
            <a:endParaRPr lang="zh-CN" altLang="en-US"/>
          </a:p>
        </p:txBody>
      </p:sp>
    </p:spTree>
    <p:extLst>
      <p:ext uri="{BB962C8B-B14F-4D97-AF65-F5344CB8AC3E}">
        <p14:creationId xmlns:p14="http://schemas.microsoft.com/office/powerpoint/2010/main" val="7910300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45E120A-4108-4952-BDD3-96E655023CCA}" type="datetimeFigureOut">
              <a:rPr lang="zh-CN" altLang="en-US" smtClean="0"/>
              <a:t>2020/12/18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6364D5-53BF-4B95-87E5-7D414C0F8F73}" type="slidenum">
              <a:rPr lang="zh-CN" altLang="en-US" smtClean="0"/>
              <a:t>‹#›</a:t>
            </a:fld>
            <a:endParaRPr lang="zh-CN" altLang="en-US"/>
          </a:p>
        </p:txBody>
      </p:sp>
    </p:spTree>
    <p:extLst>
      <p:ext uri="{BB962C8B-B14F-4D97-AF65-F5344CB8AC3E}">
        <p14:creationId xmlns:p14="http://schemas.microsoft.com/office/powerpoint/2010/main" val="31016899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45E120A-4108-4952-BDD3-96E655023CCA}" type="datetimeFigureOut">
              <a:rPr lang="zh-CN" altLang="en-US" smtClean="0"/>
              <a:t>2020/12/18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6364D5-53BF-4B95-87E5-7D414C0F8F73}" type="slidenum">
              <a:rPr lang="zh-CN" altLang="en-US" smtClean="0"/>
              <a:t>‹#›</a:t>
            </a:fld>
            <a:endParaRPr lang="zh-CN" altLang="en-US"/>
          </a:p>
        </p:txBody>
      </p:sp>
    </p:spTree>
    <p:extLst>
      <p:ext uri="{BB962C8B-B14F-4D97-AF65-F5344CB8AC3E}">
        <p14:creationId xmlns:p14="http://schemas.microsoft.com/office/powerpoint/2010/main" val="25358910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45E120A-4108-4952-BDD3-96E655023CCA}" type="datetimeFigureOut">
              <a:rPr lang="zh-CN" altLang="en-US" smtClean="0"/>
              <a:t>2020/12/18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6364D5-53BF-4B95-87E5-7D414C0F8F73}" type="slidenum">
              <a:rPr lang="zh-CN" altLang="en-US" smtClean="0"/>
              <a:t>‹#›</a:t>
            </a:fld>
            <a:endParaRPr lang="zh-CN" altLang="en-US"/>
          </a:p>
        </p:txBody>
      </p:sp>
    </p:spTree>
    <p:extLst>
      <p:ext uri="{BB962C8B-B14F-4D97-AF65-F5344CB8AC3E}">
        <p14:creationId xmlns:p14="http://schemas.microsoft.com/office/powerpoint/2010/main" val="1251129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45E120A-4108-4952-BDD3-96E655023CCA}" type="datetimeFigureOut">
              <a:rPr lang="zh-CN" altLang="en-US" smtClean="0"/>
              <a:t>2020/12/18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6364D5-53BF-4B95-87E5-7D414C0F8F73}" type="slidenum">
              <a:rPr lang="zh-CN" altLang="en-US" smtClean="0"/>
              <a:t>‹#›</a:t>
            </a:fld>
            <a:endParaRPr lang="zh-CN" altLang="en-US"/>
          </a:p>
        </p:txBody>
      </p:sp>
    </p:spTree>
    <p:extLst>
      <p:ext uri="{BB962C8B-B14F-4D97-AF65-F5344CB8AC3E}">
        <p14:creationId xmlns:p14="http://schemas.microsoft.com/office/powerpoint/2010/main" val="35837968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45E120A-4108-4952-BDD3-96E655023CCA}" type="datetimeFigureOut">
              <a:rPr lang="zh-CN" altLang="en-US" smtClean="0"/>
              <a:t>2020/12/18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96364D5-53BF-4B95-87E5-7D414C0F8F73}" type="slidenum">
              <a:rPr lang="zh-CN" altLang="en-US" smtClean="0"/>
              <a:t>‹#›</a:t>
            </a:fld>
            <a:endParaRPr lang="zh-CN" altLang="en-US"/>
          </a:p>
        </p:txBody>
      </p:sp>
    </p:spTree>
    <p:extLst>
      <p:ext uri="{BB962C8B-B14F-4D97-AF65-F5344CB8AC3E}">
        <p14:creationId xmlns:p14="http://schemas.microsoft.com/office/powerpoint/2010/main" val="177223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45E120A-4108-4952-BDD3-96E655023CCA}" type="datetimeFigureOut">
              <a:rPr lang="zh-CN" altLang="en-US" smtClean="0"/>
              <a:t>2020/12/18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6364D5-53BF-4B95-87E5-7D414C0F8F73}" type="slidenum">
              <a:rPr lang="zh-CN" altLang="en-US" smtClean="0"/>
              <a:t>‹#›</a:t>
            </a:fld>
            <a:endParaRPr lang="zh-CN" altLang="en-US"/>
          </a:p>
        </p:txBody>
      </p:sp>
    </p:spTree>
    <p:extLst>
      <p:ext uri="{BB962C8B-B14F-4D97-AF65-F5344CB8AC3E}">
        <p14:creationId xmlns:p14="http://schemas.microsoft.com/office/powerpoint/2010/main" val="385883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45E120A-4108-4952-BDD3-96E655023CCA}" type="datetimeFigureOut">
              <a:rPr lang="zh-CN" altLang="en-US" smtClean="0"/>
              <a:t>2020/12/18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6364D5-53BF-4B95-87E5-7D414C0F8F73}" type="slidenum">
              <a:rPr lang="zh-CN" altLang="en-US" smtClean="0"/>
              <a:t>‹#›</a:t>
            </a:fld>
            <a:endParaRPr lang="zh-CN" altLang="en-US"/>
          </a:p>
        </p:txBody>
      </p:sp>
    </p:spTree>
    <p:extLst>
      <p:ext uri="{BB962C8B-B14F-4D97-AF65-F5344CB8AC3E}">
        <p14:creationId xmlns:p14="http://schemas.microsoft.com/office/powerpoint/2010/main" val="41103308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45E120A-4108-4952-BDD3-96E655023CCA}" type="datetimeFigureOut">
              <a:rPr lang="zh-CN" altLang="en-US" smtClean="0"/>
              <a:t>2020/12/18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6364D5-53BF-4B95-87E5-7D414C0F8F73}" type="slidenum">
              <a:rPr lang="zh-CN" altLang="en-US" smtClean="0"/>
              <a:t>‹#›</a:t>
            </a:fld>
            <a:endParaRPr lang="zh-CN" altLang="en-US"/>
          </a:p>
        </p:txBody>
      </p:sp>
    </p:spTree>
    <p:extLst>
      <p:ext uri="{BB962C8B-B14F-4D97-AF65-F5344CB8AC3E}">
        <p14:creationId xmlns:p14="http://schemas.microsoft.com/office/powerpoint/2010/main" val="2688683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45E120A-4108-4952-BDD3-96E655023CCA}" type="datetimeFigureOut">
              <a:rPr lang="zh-CN" altLang="en-US" smtClean="0"/>
              <a:t>2020/12/18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6364D5-53BF-4B95-87E5-7D414C0F8F73}" type="slidenum">
              <a:rPr lang="zh-CN" altLang="en-US" smtClean="0"/>
              <a:t>‹#›</a:t>
            </a:fld>
            <a:endParaRPr lang="zh-CN" altLang="en-US"/>
          </a:p>
        </p:txBody>
      </p:sp>
    </p:spTree>
    <p:extLst>
      <p:ext uri="{BB962C8B-B14F-4D97-AF65-F5344CB8AC3E}">
        <p14:creationId xmlns:p14="http://schemas.microsoft.com/office/powerpoint/2010/main" val="33640738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5E120A-4108-4952-BDD3-96E655023CCA}" type="datetimeFigureOut">
              <a:rPr lang="zh-CN" altLang="en-US" smtClean="0"/>
              <a:t>2020/12/18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6364D5-53BF-4B95-87E5-7D414C0F8F73}" type="slidenum">
              <a:rPr lang="zh-CN" altLang="en-US" smtClean="0"/>
              <a:t>‹#›</a:t>
            </a:fld>
            <a:endParaRPr lang="zh-CN" altLang="en-US"/>
          </a:p>
        </p:txBody>
      </p:sp>
      <p:pic>
        <p:nvPicPr>
          <p:cNvPr id="7" name="图片 6"/>
          <p:cNvPicPr>
            <a:picLocks noChangeAspect="1"/>
          </p:cNvPicPr>
          <p:nvPr userDrawn="1"/>
        </p:nvPicPr>
        <p:blipFill rotWithShape="1">
          <a:blip r:embed="rId13" cstate="print">
            <a:extLst>
              <a:ext uri="{BEBA8EAE-BF5A-486C-A8C5-ECC9F3942E4B}">
                <a14:imgProps xmlns:a14="http://schemas.microsoft.com/office/drawing/2010/main">
                  <a14:imgLayer>
                    <a14:imgEffect>
                      <a14:artisticPhotocopy/>
                    </a14:imgEffect>
                    <a14:imgEffect>
                      <a14:brightnessContrast bright="20000"/>
                    </a14:imgEffect>
                  </a14:imgLayer>
                </a14:imgProps>
              </a:ext>
              <a:ext uri="{28A0092B-C50C-407E-A947-70E740481C1C}">
                <a14:useLocalDpi xmlns:a14="http://schemas.microsoft.com/office/drawing/2010/main" val="0"/>
              </a:ext>
            </a:extLst>
          </a:blip>
          <a:srcRect t="43224"/>
          <a:stretch/>
        </p:blipFill>
        <p:spPr>
          <a:xfrm>
            <a:off x="0" y="4372495"/>
            <a:ext cx="12192000" cy="2622147"/>
          </a:xfrm>
          <a:prstGeom prst="rect">
            <a:avLst/>
          </a:prstGeom>
        </p:spPr>
      </p:pic>
      <p:grpSp>
        <p:nvGrpSpPr>
          <p:cNvPr id="8" name="组合 7"/>
          <p:cNvGrpSpPr/>
          <p:nvPr userDrawn="1"/>
        </p:nvGrpSpPr>
        <p:grpSpPr>
          <a:xfrm>
            <a:off x="5003552" y="223576"/>
            <a:ext cx="2443527" cy="956841"/>
            <a:chOff x="4926448" y="107022"/>
            <a:chExt cx="2443527" cy="956841"/>
          </a:xfrm>
        </p:grpSpPr>
        <p:sp>
          <p:nvSpPr>
            <p:cNvPr id="9" name="文本框 8"/>
            <p:cNvSpPr txBox="1"/>
            <p:nvPr/>
          </p:nvSpPr>
          <p:spPr>
            <a:xfrm>
              <a:off x="4926448" y="663753"/>
              <a:ext cx="2312809" cy="400110"/>
            </a:xfrm>
            <a:prstGeom prst="rect">
              <a:avLst/>
            </a:prstGeom>
            <a:noFill/>
          </p:spPr>
          <p:txBody>
            <a:bodyPr vert="horz" wrap="square" rtlCol="0">
              <a:spAutoFit/>
            </a:bodyPr>
            <a:lstStyle>
              <a:defPPr>
                <a:defRPr lang="zh-CN"/>
              </a:defPPr>
              <a:lvl1pPr>
                <a:defRPr sz="2000">
                  <a:latin typeface="方正宋刻本秀楷简体" panose="02000000000000000000" pitchFamily="2" charset="-122"/>
                  <a:ea typeface="方正宋刻本秀楷简体" panose="02000000000000000000" pitchFamily="2" charset="-122"/>
                </a:defRPr>
              </a:lvl1pPr>
            </a:lstStyle>
            <a:p>
              <a:pPr algn="dist"/>
              <a:r>
                <a:rPr lang="zh-CN" altLang="en-US" dirty="0">
                  <a:latin typeface="汉仪行楷简" panose="02010609000101010101" pitchFamily="49" charset="-122"/>
                  <a:ea typeface="汉仪行楷简" panose="02010609000101010101" pitchFamily="49" charset="-122"/>
                </a:rPr>
                <a:t>古典文学</a:t>
              </a:r>
            </a:p>
          </p:txBody>
        </p:sp>
        <p:cxnSp>
          <p:nvCxnSpPr>
            <p:cNvPr id="10" name="直接连接符 9"/>
            <p:cNvCxnSpPr/>
            <p:nvPr/>
          </p:nvCxnSpPr>
          <p:spPr>
            <a:xfrm>
              <a:off x="4952742" y="700947"/>
              <a:ext cx="2286516"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993484" y="107022"/>
              <a:ext cx="2376491" cy="689949"/>
            </a:xfrm>
            <a:prstGeom prst="rect">
              <a:avLst/>
            </a:prstGeom>
          </p:spPr>
        </p:pic>
      </p:grpSp>
      <p:sp>
        <p:nvSpPr>
          <p:cNvPr id="12" name="文本框 11"/>
          <p:cNvSpPr txBox="1"/>
          <p:nvPr userDrawn="1"/>
        </p:nvSpPr>
        <p:spPr>
          <a:xfrm>
            <a:off x="3703649" y="1402117"/>
            <a:ext cx="6555641" cy="4331657"/>
          </a:xfrm>
          <a:prstGeom prst="rect">
            <a:avLst/>
          </a:prstGeom>
          <a:noFill/>
        </p:spPr>
        <p:txBody>
          <a:bodyPr vert="eaVert" wrap="square" rtlCol="0">
            <a:spAutoFit/>
          </a:bodyPr>
          <a:lstStyle/>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千古回首杏雨西湖边</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纸伞朦胧间洒下阴影一片</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眉眼低垂微敛</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风声掠过指尖</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素衣映湖中月 水光潋滟</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把盏笑谈世间 酒色清浅</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琴音何处寄</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流星泯灭光阴</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琉璃月下冰冷的空气</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檐下花灯熟悉记忆</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风动烛火似已熄</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怀念忘川夜空中流萤</a:t>
            </a:r>
          </a:p>
        </p:txBody>
      </p:sp>
    </p:spTree>
    <p:extLst>
      <p:ext uri="{BB962C8B-B14F-4D97-AF65-F5344CB8AC3E}">
        <p14:creationId xmlns:p14="http://schemas.microsoft.com/office/powerpoint/2010/main" val="912270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1.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0.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6.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4" cstate="print">
            <a:extLst>
              <a:ext uri="{BEBA8EAE-BF5A-486C-A8C5-ECC9F3942E4B}">
                <a14:imgProps xmlns:a14="http://schemas.microsoft.com/office/drawing/2010/main">
                  <a14:imgLayer>
                    <a14:imgEffect>
                      <a14:artisticPhotocopy/>
                    </a14:imgEffect>
                    <a14:imgEffect>
                      <a14:brightnessContrast contrast="40000"/>
                    </a14:imgEffect>
                  </a14:imgLayer>
                </a14:imgProps>
              </a:ext>
              <a:ext uri="{28A0092B-C50C-407E-A947-70E740481C1C}">
                <a14:useLocalDpi xmlns:a14="http://schemas.microsoft.com/office/drawing/2010/main" val="0"/>
              </a:ext>
            </a:extLst>
          </a:blip>
          <a:srcRect t="43224"/>
          <a:stretch/>
        </p:blipFill>
        <p:spPr>
          <a:xfrm>
            <a:off x="0" y="4372495"/>
            <a:ext cx="12192000" cy="2622147"/>
          </a:xfrm>
          <a:prstGeom prst="rect">
            <a:avLst/>
          </a:prstGeom>
        </p:spPr>
      </p:pic>
      <p:pic>
        <p:nvPicPr>
          <p:cNvPr id="2" name="图片 1"/>
          <p:cNvPicPr>
            <a:picLocks noChangeAspect="1"/>
          </p:cNvPicPr>
          <p:nvPr/>
        </p:nvPicPr>
        <p:blipFill rotWithShape="1">
          <a:blip r:embed="rId5" cstate="print">
            <a:extLst>
              <a:ext uri="{28A0092B-C50C-407E-A947-70E740481C1C}">
                <a14:useLocalDpi xmlns:a14="http://schemas.microsoft.com/office/drawing/2010/main" val="0"/>
              </a:ext>
            </a:extLst>
          </a:blip>
          <a:srcRect t="28472" b="20486"/>
          <a:stretch/>
        </p:blipFill>
        <p:spPr>
          <a:xfrm>
            <a:off x="2470971" y="2119744"/>
            <a:ext cx="9715258" cy="4738256"/>
          </a:xfrm>
          <a:prstGeom prst="rect">
            <a:avLst/>
          </a:prstGeom>
        </p:spPr>
      </p:pic>
      <p:grpSp>
        <p:nvGrpSpPr>
          <p:cNvPr id="5" name="组合 4"/>
          <p:cNvGrpSpPr/>
          <p:nvPr/>
        </p:nvGrpSpPr>
        <p:grpSpPr>
          <a:xfrm>
            <a:off x="988819" y="837561"/>
            <a:ext cx="3036303" cy="5315874"/>
            <a:chOff x="934820" y="588183"/>
            <a:chExt cx="3036303" cy="5315874"/>
          </a:xfrm>
          <a:effectLst>
            <a:outerShdw blurRad="139700" dist="38100" dir="2700000" algn="tl" rotWithShape="0">
              <a:prstClr val="black">
                <a:alpha val="3000"/>
              </a:prstClr>
            </a:outerShdw>
          </a:effectLst>
        </p:grpSpPr>
        <p:sp>
          <p:nvSpPr>
            <p:cNvPr id="4" name="矩形 3"/>
            <p:cNvSpPr/>
            <p:nvPr/>
          </p:nvSpPr>
          <p:spPr>
            <a:xfrm>
              <a:off x="1101551" y="759229"/>
              <a:ext cx="2702840" cy="4973782"/>
            </a:xfrm>
            <a:prstGeom prst="rect">
              <a:avLst/>
            </a:prstGeom>
            <a:solidFill>
              <a:srgbClr val="F3F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34820" y="588183"/>
              <a:ext cx="3036303" cy="5315874"/>
            </a:xfrm>
            <a:prstGeom prst="rect">
              <a:avLst/>
            </a:prstGeom>
            <a:noFill/>
            <a:ln w="88900">
              <a:solidFill>
                <a:srgbClr val="DAE0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2424786" y="0"/>
            <a:ext cx="72597" cy="1352391"/>
            <a:chOff x="6060000" y="591212"/>
            <a:chExt cx="72000" cy="1341270"/>
          </a:xfrm>
        </p:grpSpPr>
        <p:cxnSp>
          <p:nvCxnSpPr>
            <p:cNvPr id="12" name="直接连接符 11"/>
            <p:cNvCxnSpPr/>
            <p:nvPr/>
          </p:nvCxnSpPr>
          <p:spPr>
            <a:xfrm>
              <a:off x="6096000" y="591212"/>
              <a:ext cx="0" cy="1331717"/>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6060000" y="1860482"/>
              <a:ext cx="72000" cy="72000"/>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flipV="1">
            <a:off x="2434971" y="5480143"/>
            <a:ext cx="72000" cy="1377857"/>
            <a:chOff x="6060000" y="554625"/>
            <a:chExt cx="72000" cy="1377857"/>
          </a:xfrm>
        </p:grpSpPr>
        <p:cxnSp>
          <p:nvCxnSpPr>
            <p:cNvPr id="27" name="直接连接符 26"/>
            <p:cNvCxnSpPr/>
            <p:nvPr/>
          </p:nvCxnSpPr>
          <p:spPr>
            <a:xfrm>
              <a:off x="6096000" y="554625"/>
              <a:ext cx="0" cy="1368303"/>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6060000" y="1860482"/>
              <a:ext cx="72000" cy="72000"/>
            </a:xfrm>
            <a:prstGeom prst="ellipse">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1" name="图片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58390" y="985410"/>
            <a:ext cx="938786" cy="859538"/>
          </a:xfrm>
          <a:prstGeom prst="rect">
            <a:avLst/>
          </a:prstGeom>
        </p:spPr>
      </p:pic>
      <p:sp>
        <p:nvSpPr>
          <p:cNvPr id="14" name="文本框 13"/>
          <p:cNvSpPr txBox="1"/>
          <p:nvPr/>
        </p:nvSpPr>
        <p:spPr>
          <a:xfrm>
            <a:off x="1560837" y="1923224"/>
            <a:ext cx="1877437" cy="2913618"/>
          </a:xfrm>
          <a:prstGeom prst="rect">
            <a:avLst/>
          </a:prstGeom>
          <a:noFill/>
        </p:spPr>
        <p:txBody>
          <a:bodyPr vert="eaVert" wrap="none" rtlCol="0">
            <a:spAutoFit/>
          </a:bodyPr>
          <a:lstStyle/>
          <a:p>
            <a:r>
              <a:rPr lang="zh-CN" altLang="en-US" sz="11000" dirty="0">
                <a:latin typeface="汉仪行楷简" panose="02010609000101010101" pitchFamily="49" charset="-122"/>
                <a:ea typeface="汉仪行楷简" panose="02010609000101010101" pitchFamily="49" charset="-122"/>
              </a:rPr>
              <a:t>杂诗</a:t>
            </a:r>
          </a:p>
        </p:txBody>
      </p:sp>
      <p:grpSp>
        <p:nvGrpSpPr>
          <p:cNvPr id="22" name="印章"/>
          <p:cNvGrpSpPr>
            <a:grpSpLocks/>
          </p:cNvGrpSpPr>
          <p:nvPr/>
        </p:nvGrpSpPr>
        <p:grpSpPr bwMode="auto">
          <a:xfrm>
            <a:off x="3394215" y="4011724"/>
            <a:ext cx="566345" cy="1383014"/>
            <a:chOff x="3600" y="1940"/>
            <a:chExt cx="397184" cy="692157"/>
          </a:xfrm>
        </p:grpSpPr>
        <p:pic>
          <p:nvPicPr>
            <p:cNvPr id="23" name="图片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838" y="1940"/>
              <a:ext cx="260540" cy="692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11"/>
            <p:cNvSpPr>
              <a:spLocks noChangeArrowheads="1"/>
            </p:cNvSpPr>
            <p:nvPr/>
          </p:nvSpPr>
          <p:spPr bwMode="auto">
            <a:xfrm>
              <a:off x="3600" y="60732"/>
              <a:ext cx="18473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000">
                <a:solidFill>
                  <a:schemeClr val="bg1"/>
                </a:solidFill>
                <a:latin typeface="Calibri" panose="020F0502020204030204" pitchFamily="34" charset="0"/>
                <a:sym typeface="宋体" panose="02010600030101010101" pitchFamily="2" charset="-122"/>
              </a:endParaRPr>
            </a:p>
          </p:txBody>
        </p:sp>
        <p:sp>
          <p:nvSpPr>
            <p:cNvPr id="30" name="矩形 13"/>
            <p:cNvSpPr>
              <a:spLocks noChangeArrowheads="1"/>
            </p:cNvSpPr>
            <p:nvPr/>
          </p:nvSpPr>
          <p:spPr bwMode="auto">
            <a:xfrm>
              <a:off x="17663" y="84435"/>
              <a:ext cx="383121" cy="477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spc="-300" dirty="0">
                  <a:solidFill>
                    <a:schemeClr val="bg1"/>
                  </a:solidFill>
                  <a:latin typeface="汉仪行楷简" panose="02010609000101010101" pitchFamily="49" charset="-122"/>
                  <a:ea typeface="汉仪行楷简" panose="02010609000101010101" pitchFamily="49" charset="-122"/>
                  <a:sym typeface="方正兰亭粗黑简体" panose="02000000000000000000" pitchFamily="2" charset="-122"/>
                </a:rPr>
                <a:t>佚名</a:t>
              </a:r>
            </a:p>
          </p:txBody>
        </p:sp>
      </p:grpSp>
      <p:pic>
        <p:nvPicPr>
          <p:cNvPr id="32" name="图片 10"/>
          <p:cNvPicPr>
            <a:picLocks noChangeAspect="1" noChangeArrowheads="1"/>
          </p:cNvPicPr>
          <p:nvPr/>
        </p:nvPicPr>
        <p:blipFill>
          <a:blip r:embed="rId8" cstate="print">
            <a:extLst>
              <a:ext uri="{28A0092B-C50C-407E-A947-70E740481C1C}">
                <a14:useLocalDpi xmlns:a14="http://schemas.microsoft.com/office/drawing/2010/main" val="0"/>
              </a:ext>
            </a:extLst>
          </a:blip>
          <a:srcRect l="6421" t="5219" r="46947" b="43053"/>
          <a:stretch>
            <a:fillRect/>
          </a:stretch>
        </p:blipFill>
        <p:spPr bwMode="auto">
          <a:xfrm>
            <a:off x="747082" y="4722071"/>
            <a:ext cx="1039812"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custDataLst>
      <p:tags r:id="rId1"/>
    </p:custDataLst>
    <p:extLst>
      <p:ext uri="{BB962C8B-B14F-4D97-AF65-F5344CB8AC3E}">
        <p14:creationId xmlns:p14="http://schemas.microsoft.com/office/powerpoint/2010/main" val="207741006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2" presetClass="entr" presetSubtype="1"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ppt_x"/>
                                          </p:val>
                                        </p:tav>
                                        <p:tav tm="100000">
                                          <p:val>
                                            <p:strVal val="#ppt_x"/>
                                          </p:val>
                                        </p:tav>
                                      </p:tavLst>
                                    </p:anim>
                                    <p:anim calcmode="lin" valueType="num">
                                      <p:cBhvr additive="base">
                                        <p:cTn id="13" dur="500" fill="hold"/>
                                        <p:tgtEl>
                                          <p:spTgt spid="25"/>
                                        </p:tgtEl>
                                        <p:attrNameLst>
                                          <p:attrName>ppt_y</p:attrName>
                                        </p:attrNameLst>
                                      </p:cBhvr>
                                      <p:tavLst>
                                        <p:tav tm="0">
                                          <p:val>
                                            <p:strVal val="0-#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animEffect transition="in" filter="wipe(up)">
                                      <p:cBhvr>
                                        <p:cTn id="21" dur="1250"/>
                                        <p:tgtEl>
                                          <p:spTgt spid="14">
                                            <p:txEl>
                                              <p:pRg st="0" end="0"/>
                                            </p:txEl>
                                          </p:spTgt>
                                        </p:tgtEl>
                                      </p:cBhvr>
                                    </p:animEffect>
                                  </p:childTnLst>
                                </p:cTn>
                              </p:par>
                              <p:par>
                                <p:cTn id="22" presetID="42" presetClass="entr" presetSubtype="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1000"/>
                                        <p:tgtEl>
                                          <p:spTgt spid="32"/>
                                        </p:tgtEl>
                                      </p:cBhvr>
                                    </p:animEffect>
                                    <p:anim calcmode="lin" valueType="num">
                                      <p:cBhvr>
                                        <p:cTn id="25" dur="1000" fill="hold"/>
                                        <p:tgtEl>
                                          <p:spTgt spid="32"/>
                                        </p:tgtEl>
                                        <p:attrNameLst>
                                          <p:attrName>ppt_x</p:attrName>
                                        </p:attrNameLst>
                                      </p:cBhvr>
                                      <p:tavLst>
                                        <p:tav tm="0">
                                          <p:val>
                                            <p:strVal val="#ppt_x"/>
                                          </p:val>
                                        </p:tav>
                                        <p:tav tm="100000">
                                          <p:val>
                                            <p:strVal val="#ppt_x"/>
                                          </p:val>
                                        </p:tav>
                                      </p:tavLst>
                                    </p:anim>
                                    <p:anim calcmode="lin" valueType="num">
                                      <p:cBhvr>
                                        <p:cTn id="26" dur="1000" fill="hold"/>
                                        <p:tgtEl>
                                          <p:spTgt spid="32"/>
                                        </p:tgtEl>
                                        <p:attrNameLst>
                                          <p:attrName>ppt_y</p:attrName>
                                        </p:attrNameLst>
                                      </p:cBhvr>
                                      <p:tavLst>
                                        <p:tav tm="0">
                                          <p:val>
                                            <p:strVal val="#ppt_y+.1"/>
                                          </p:val>
                                        </p:tav>
                                        <p:tav tm="100000">
                                          <p:val>
                                            <p:strVal val="#ppt_y"/>
                                          </p:val>
                                        </p:tav>
                                      </p:tavLst>
                                    </p:anim>
                                  </p:childTnLst>
                                </p:cTn>
                              </p:par>
                            </p:childTnLst>
                          </p:cTn>
                        </p:par>
                        <p:par>
                          <p:cTn id="27" fill="hold">
                            <p:stCondLst>
                              <p:cond delay="2250"/>
                            </p:stCondLst>
                            <p:childTnLst>
                              <p:par>
                                <p:cTn id="28" presetID="22" presetClass="entr" presetSubtype="8"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left)">
                                      <p:cBhvr>
                                        <p:cTn id="30" dur="500"/>
                                        <p:tgtEl>
                                          <p:spTgt spid="31"/>
                                        </p:tgtEl>
                                      </p:cBhvr>
                                    </p:animEffect>
                                  </p:childTnLst>
                                </p:cTn>
                              </p:par>
                            </p:childTnLst>
                          </p:cTn>
                        </p:par>
                        <p:par>
                          <p:cTn id="31" fill="hold">
                            <p:stCondLst>
                              <p:cond delay="2750"/>
                            </p:stCondLst>
                            <p:childTnLst>
                              <p:par>
                                <p:cTn id="32" presetID="10" presetClass="entr" presetSubtype="0" fill="hold"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8602580" y="4556235"/>
            <a:ext cx="3589420" cy="2301765"/>
            <a:chOff x="972256" y="2343982"/>
            <a:chExt cx="3589420" cy="2301765"/>
          </a:xfrm>
        </p:grpSpPr>
        <p:sp>
          <p:nvSpPr>
            <p:cNvPr id="8" name="椭圆 7"/>
            <p:cNvSpPr/>
            <p:nvPr/>
          </p:nvSpPr>
          <p:spPr>
            <a:xfrm>
              <a:off x="2049009" y="2343982"/>
              <a:ext cx="2301765" cy="2301765"/>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72256" y="2387724"/>
              <a:ext cx="3589420" cy="2258023"/>
            </a:xfrm>
            <a:prstGeom prst="rect">
              <a:avLst/>
            </a:prstGeom>
          </p:spPr>
        </p:pic>
      </p:grpSp>
      <p:sp>
        <p:nvSpPr>
          <p:cNvPr id="13" name="文本框 12"/>
          <p:cNvSpPr txBox="1"/>
          <p:nvPr/>
        </p:nvSpPr>
        <p:spPr>
          <a:xfrm>
            <a:off x="1142475" y="1657019"/>
            <a:ext cx="6609805" cy="4524315"/>
          </a:xfrm>
          <a:prstGeom prst="rect">
            <a:avLst/>
          </a:prstGeom>
          <a:noFill/>
        </p:spPr>
        <p:txBody>
          <a:bodyPr vert="horz" wrap="square" rtlCol="0">
            <a:spAutoFit/>
          </a:bodyPr>
          <a:lstStyle/>
          <a:p>
            <a:r>
              <a:rPr lang="zh-CN" altLang="en-US" sz="3200" dirty="0"/>
              <a:t>在那荒寒的无定河流域和古老阴森的赫连台组成的荞荞苍苍的背景上，那向晚吹起的角声，凄厉哀怨。那流落在此间的羁旅的心境，悲凉哀伤。这是无须明说的。“暮角声”与“旅人情”也互相映衬，相得益彰：“情”因角声而越发凄苦，“声”因客情而益见悲凉，不明说更显得蕴藉。</a:t>
            </a:r>
            <a:endParaRPr lang="zh-CN" altLang="en-US" sz="3600" dirty="0">
              <a:latin typeface="方正祥隶繁体" panose="03000509000000000000" pitchFamily="65" charset="-122"/>
              <a:ea typeface="方正祥隶繁体" panose="03000509000000000000" pitchFamily="65" charset="-122"/>
            </a:endParaRPr>
          </a:p>
        </p:txBody>
      </p:sp>
    </p:spTree>
    <p:extLst>
      <p:ext uri="{BB962C8B-B14F-4D97-AF65-F5344CB8AC3E}">
        <p14:creationId xmlns:p14="http://schemas.microsoft.com/office/powerpoint/2010/main" val="2627773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1000" fill="hold"/>
                                        <p:tgtEl>
                                          <p:spTgt spid="13"/>
                                        </p:tgtEl>
                                        <p:attrNameLst>
                                          <p:attrName>ppt_w</p:attrName>
                                        </p:attrNameLst>
                                      </p:cBhvr>
                                      <p:tavLst>
                                        <p:tav tm="0">
                                          <p:val>
                                            <p:strVal val="#ppt_w*0.70"/>
                                          </p:val>
                                        </p:tav>
                                        <p:tav tm="100000">
                                          <p:val>
                                            <p:strVal val="#ppt_w"/>
                                          </p:val>
                                        </p:tav>
                                      </p:tavLst>
                                    </p:anim>
                                    <p:anim calcmode="lin" valueType="num">
                                      <p:cBhvr>
                                        <p:cTn id="13" dur="1000" fill="hold"/>
                                        <p:tgtEl>
                                          <p:spTgt spid="13"/>
                                        </p:tgtEl>
                                        <p:attrNameLst>
                                          <p:attrName>ppt_h</p:attrName>
                                        </p:attrNameLst>
                                      </p:cBhvr>
                                      <p:tavLst>
                                        <p:tav tm="0">
                                          <p:val>
                                            <p:strVal val="#ppt_h"/>
                                          </p:val>
                                        </p:tav>
                                        <p:tav tm="100000">
                                          <p:val>
                                            <p:strVal val="#ppt_h"/>
                                          </p:val>
                                        </p:tav>
                                      </p:tavLst>
                                    </p:anim>
                                    <p:animEffect transition="in" filter="fade">
                                      <p:cBhvr>
                                        <p:cTn id="1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3515"/>
            <a:ext cx="12192000" cy="5632767"/>
          </a:xfrm>
          <a:prstGeom prst="rect">
            <a:avLst/>
          </a:prstGeom>
        </p:spPr>
      </p:pic>
      <p:sp>
        <p:nvSpPr>
          <p:cNvPr id="10" name="矩形 9"/>
          <p:cNvSpPr/>
          <p:nvPr/>
        </p:nvSpPr>
        <p:spPr>
          <a:xfrm>
            <a:off x="2000865" y="1965460"/>
            <a:ext cx="8190270" cy="3539430"/>
          </a:xfrm>
          <a:prstGeom prst="rect">
            <a:avLst/>
          </a:prstGeom>
        </p:spPr>
        <p:txBody>
          <a:bodyPr wrap="square">
            <a:spAutoFit/>
          </a:bodyPr>
          <a:lstStyle/>
          <a:p>
            <a:r>
              <a:rPr lang="zh-CN" altLang="en-US" sz="3200" dirty="0"/>
              <a:t>在那荒寒的无定河流域和古老阴森的赫连台组成的荞荞苍苍的背景上，那向晚吹起的角声，凄厉哀怨。那流落在此间的羁旅的心境，悲凉哀伤。这是无须明说的。“暮角声”与“旅人情”也互相映衬，相得益彰：“情”因角声而越发凄苦，“声”因客情而益见悲凉，不明说更显得蕴藉。</a:t>
            </a:r>
            <a:endParaRPr lang="zh-CN" altLang="en-US" sz="3600" dirty="0">
              <a:latin typeface="方正祥隶繁体" panose="03000509000000000000" pitchFamily="65" charset="-122"/>
              <a:ea typeface="方正祥隶繁体" panose="03000509000000000000" pitchFamily="65" charset="-122"/>
            </a:endParaRPr>
          </a:p>
        </p:txBody>
      </p:sp>
    </p:spTree>
    <p:extLst>
      <p:ext uri="{BB962C8B-B14F-4D97-AF65-F5344CB8AC3E}">
        <p14:creationId xmlns:p14="http://schemas.microsoft.com/office/powerpoint/2010/main" val="33294047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76549" y="1215479"/>
            <a:ext cx="9004662" cy="3785652"/>
          </a:xfrm>
          <a:prstGeom prst="rect">
            <a:avLst/>
          </a:prstGeom>
        </p:spPr>
        <p:txBody>
          <a:bodyPr wrap="square">
            <a:spAutoFit/>
          </a:bodyPr>
          <a:lstStyle/>
          <a:p>
            <a:r>
              <a:rPr lang="zh-CN" altLang="en-US" sz="2400" dirty="0"/>
              <a:t>从第三句看，这位旅人故乡必在函谷关以东。“函关归路千余里”，从字面看只是说回乡之路迢遥。但路再远再险，总是可以走尽的。这位旅人是因被迫谋生，或是兵戈阻绝，还是别的什么原因流落在外不能回家，诗中未说，但此句言外有归不得之意却不难领会。暮色苍茫，角声哀怨，已使他生愁；加之秋风又起，这就更添其愁，以至“一夕秋风白发生”。诗人用夸张手法，不直言思乡和愁情，却把思乡的愁情显示得更为浓重。诗人虽未显露词意，却构造了一个具体的“意象世界”让人沉浸其中去感受一切。全诗语言清畅，形象鲜明，举措自然，又可见含蓄与晦涩和卖弄决不是同一回事。</a:t>
            </a:r>
            <a:endParaRPr lang="zh-CN" altLang="en-US" sz="2800" dirty="0">
              <a:latin typeface="方正祥隶繁体" panose="03000509000000000000" pitchFamily="65" charset="-122"/>
              <a:ea typeface="方正祥隶繁体" panose="03000509000000000000" pitchFamily="65" charset="-122"/>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508" y="5342253"/>
            <a:ext cx="2738981" cy="1515747"/>
          </a:xfrm>
          <a:prstGeom prst="rect">
            <a:avLst/>
          </a:prstGeom>
        </p:spPr>
      </p:pic>
    </p:spTree>
    <p:extLst>
      <p:ext uri="{BB962C8B-B14F-4D97-AF65-F5344CB8AC3E}">
        <p14:creationId xmlns:p14="http://schemas.microsoft.com/office/powerpoint/2010/main" val="275030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文本框 28"/>
          <p:cNvSpPr txBox="1"/>
          <p:nvPr/>
        </p:nvSpPr>
        <p:spPr>
          <a:xfrm>
            <a:off x="3910878" y="671379"/>
            <a:ext cx="6555641" cy="4331657"/>
          </a:xfrm>
          <a:prstGeom prst="rect">
            <a:avLst/>
          </a:prstGeom>
          <a:noFill/>
        </p:spPr>
        <p:txBody>
          <a:bodyPr vert="eaVert" wrap="square" rtlCol="0">
            <a:spAutoFit/>
          </a:bodyPr>
          <a:lstStyle/>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千古回首杏雨西湖边</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纸伞朦胧间洒下阴影一片</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眉眼低垂微敛</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风声掠过指尖</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素衣映湖中月 水光潋滟</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把盏笑谈世间 酒色清浅</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琴音何处寄</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流星泯灭光阴</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琉璃月下冰冷的空气</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檐下花灯熟悉记忆</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风动烛火似已熄</a:t>
            </a:r>
            <a:endParaRPr lang="en-US" altLang="zh-CN" spc="600" dirty="0">
              <a:solidFill>
                <a:schemeClr val="bg1">
                  <a:lumMod val="95000"/>
                </a:schemeClr>
              </a:solidFill>
              <a:latin typeface="叶根友行书繁" panose="02010601030101010101" pitchFamily="2" charset="-122"/>
              <a:ea typeface="叶根友行书繁" panose="02010601030101010101" pitchFamily="2" charset="-122"/>
            </a:endParaRPr>
          </a:p>
          <a:p>
            <a:endParaRPr lang="zh-CN" altLang="en-US" spc="600" dirty="0">
              <a:solidFill>
                <a:schemeClr val="bg1">
                  <a:lumMod val="95000"/>
                </a:schemeClr>
              </a:solidFill>
              <a:latin typeface="叶根友行书繁" panose="02010601030101010101" pitchFamily="2" charset="-122"/>
              <a:ea typeface="叶根友行书繁" panose="02010601030101010101" pitchFamily="2" charset="-122"/>
            </a:endParaRPr>
          </a:p>
          <a:p>
            <a:r>
              <a:rPr lang="zh-CN" altLang="en-US" spc="600" dirty="0">
                <a:solidFill>
                  <a:schemeClr val="bg1">
                    <a:lumMod val="95000"/>
                  </a:schemeClr>
                </a:solidFill>
                <a:latin typeface="叶根友行书繁" panose="02010601030101010101" pitchFamily="2" charset="-122"/>
                <a:ea typeface="叶根友行书繁" panose="02010601030101010101" pitchFamily="2" charset="-122"/>
              </a:rPr>
              <a:t>怀念忘川夜空中流萤</a:t>
            </a:r>
          </a:p>
        </p:txBody>
      </p:sp>
      <p:pic>
        <p:nvPicPr>
          <p:cNvPr id="30" name="图片 29"/>
          <p:cNvPicPr>
            <a:picLocks noChangeAspect="1"/>
          </p:cNvPicPr>
          <p:nvPr/>
        </p:nvPicPr>
        <p:blipFill rotWithShape="1">
          <a:blip r:embed="rId3" cstate="print">
            <a:extLst>
              <a:ext uri="{28A0092B-C50C-407E-A947-70E740481C1C}">
                <a14:useLocalDpi xmlns:a14="http://schemas.microsoft.com/office/drawing/2010/main" val="0"/>
              </a:ext>
            </a:extLst>
          </a:blip>
          <a:srcRect t="28472" b="20486"/>
          <a:stretch/>
        </p:blipFill>
        <p:spPr>
          <a:xfrm>
            <a:off x="3144981" y="2448468"/>
            <a:ext cx="9041247" cy="4409532"/>
          </a:xfrm>
          <a:prstGeom prst="rect">
            <a:avLst/>
          </a:prstGeom>
        </p:spPr>
      </p:pic>
      <p:pic>
        <p:nvPicPr>
          <p:cNvPr id="27" name="图片 26"/>
          <p:cNvPicPr>
            <a:picLocks noChangeAspect="1"/>
          </p:cNvPicPr>
          <p:nvPr/>
        </p:nvPicPr>
        <p:blipFill rotWithShape="1">
          <a:blip r:embed="rId4" cstate="print">
            <a:extLst>
              <a:ext uri="{BEBA8EAE-BF5A-486C-A8C5-ECC9F3942E4B}">
                <a14:imgProps xmlns:a14="http://schemas.microsoft.com/office/drawing/2010/main">
                  <a14:imgLayer>
                    <a14:imgEffect>
                      <a14:artisticPhotocopy/>
                    </a14:imgEffect>
                    <a14:imgEffect>
                      <a14:brightnessContrast contrast="40000"/>
                    </a14:imgEffect>
                  </a14:imgLayer>
                </a14:imgProps>
              </a:ext>
              <a:ext uri="{28A0092B-C50C-407E-A947-70E740481C1C}">
                <a14:useLocalDpi xmlns:a14="http://schemas.microsoft.com/office/drawing/2010/main" val="0"/>
              </a:ext>
            </a:extLst>
          </a:blip>
          <a:srcRect t="43224"/>
          <a:stretch/>
        </p:blipFill>
        <p:spPr>
          <a:xfrm>
            <a:off x="0" y="4372495"/>
            <a:ext cx="12192000" cy="2622147"/>
          </a:xfrm>
          <a:prstGeom prst="rect">
            <a:avLst/>
          </a:prstGeom>
        </p:spPr>
      </p:pic>
      <p:pic>
        <p:nvPicPr>
          <p:cNvPr id="10" name="图片 9"/>
          <p:cNvPicPr>
            <a:picLocks noChangeAspect="1"/>
          </p:cNvPicPr>
          <p:nvPr/>
        </p:nvPicPr>
        <p:blipFill rotWithShape="1">
          <a:blip r:embed="rId5" cstate="print">
            <a:extLst>
              <a:ext uri="{28A0092B-C50C-407E-A947-70E740481C1C}">
                <a14:useLocalDpi xmlns:a14="http://schemas.microsoft.com/office/drawing/2010/main" val="0"/>
              </a:ext>
            </a:extLst>
          </a:blip>
          <a:srcRect l="48098" t="28849" b="34909"/>
          <a:stretch/>
        </p:blipFill>
        <p:spPr>
          <a:xfrm flipH="1">
            <a:off x="-30228" y="-58885"/>
            <a:ext cx="1884898" cy="1257646"/>
          </a:xfrm>
          <a:prstGeom prst="rect">
            <a:avLst/>
          </a:prstGeom>
        </p:spPr>
      </p:pic>
      <p:grpSp>
        <p:nvGrpSpPr>
          <p:cNvPr id="15" name="组合 14"/>
          <p:cNvGrpSpPr/>
          <p:nvPr/>
        </p:nvGrpSpPr>
        <p:grpSpPr>
          <a:xfrm>
            <a:off x="3139209" y="699089"/>
            <a:ext cx="3036303" cy="5315874"/>
            <a:chOff x="934820" y="588183"/>
            <a:chExt cx="3036303" cy="5315874"/>
          </a:xfrm>
          <a:effectLst>
            <a:outerShdw blurRad="139700" dist="38100" dir="2700000" algn="tl" rotWithShape="0">
              <a:prstClr val="black">
                <a:alpha val="3000"/>
              </a:prstClr>
            </a:outerShdw>
          </a:effectLst>
        </p:grpSpPr>
        <p:sp>
          <p:nvSpPr>
            <p:cNvPr id="16" name="矩形 15"/>
            <p:cNvSpPr/>
            <p:nvPr/>
          </p:nvSpPr>
          <p:spPr>
            <a:xfrm>
              <a:off x="1101551" y="759229"/>
              <a:ext cx="2702840" cy="4973782"/>
            </a:xfrm>
            <a:prstGeom prst="rect">
              <a:avLst/>
            </a:prstGeom>
            <a:solidFill>
              <a:srgbClr val="F3F5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934820" y="588183"/>
              <a:ext cx="3036303" cy="5315874"/>
            </a:xfrm>
            <a:prstGeom prst="rect">
              <a:avLst/>
            </a:prstGeom>
            <a:noFill/>
            <a:ln w="88900">
              <a:solidFill>
                <a:srgbClr val="DAE0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 name="图片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13690" y="870135"/>
            <a:ext cx="938786" cy="859538"/>
          </a:xfrm>
          <a:prstGeom prst="rect">
            <a:avLst/>
          </a:prstGeom>
        </p:spPr>
      </p:pic>
      <p:sp>
        <p:nvSpPr>
          <p:cNvPr id="20" name="文本框 19"/>
          <p:cNvSpPr txBox="1"/>
          <p:nvPr/>
        </p:nvSpPr>
        <p:spPr>
          <a:xfrm>
            <a:off x="3949056" y="1226537"/>
            <a:ext cx="1415772" cy="2144177"/>
          </a:xfrm>
          <a:prstGeom prst="rect">
            <a:avLst/>
          </a:prstGeom>
          <a:noFill/>
        </p:spPr>
        <p:txBody>
          <a:bodyPr vert="eaVert" wrap="none" rtlCol="0">
            <a:spAutoFit/>
          </a:bodyPr>
          <a:lstStyle/>
          <a:p>
            <a:r>
              <a:rPr lang="zh-CN" altLang="en-US" sz="8000" dirty="0">
                <a:latin typeface="汉仪行楷简" panose="02010609000101010101" pitchFamily="49" charset="-122"/>
                <a:ea typeface="汉仪行楷简" panose="02010609000101010101" pitchFamily="49" charset="-122"/>
              </a:rPr>
              <a:t>谢谢</a:t>
            </a:r>
          </a:p>
        </p:txBody>
      </p:sp>
      <p:pic>
        <p:nvPicPr>
          <p:cNvPr id="26" name="图片 10"/>
          <p:cNvPicPr>
            <a:picLocks noChangeAspect="1" noChangeArrowheads="1"/>
          </p:cNvPicPr>
          <p:nvPr/>
        </p:nvPicPr>
        <p:blipFill>
          <a:blip r:embed="rId7" cstate="print">
            <a:extLst>
              <a:ext uri="{28A0092B-C50C-407E-A947-70E740481C1C}">
                <a14:useLocalDpi xmlns:a14="http://schemas.microsoft.com/office/drawing/2010/main" val="0"/>
              </a:ext>
            </a:extLst>
          </a:blip>
          <a:srcRect l="6421" t="5219" r="46947" b="43053"/>
          <a:stretch>
            <a:fillRect/>
          </a:stretch>
        </p:blipFill>
        <p:spPr bwMode="auto">
          <a:xfrm>
            <a:off x="2897472" y="4583599"/>
            <a:ext cx="1039812"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extLst>
      <p:ext uri="{BB962C8B-B14F-4D97-AF65-F5344CB8AC3E}">
        <p14:creationId xmlns:p14="http://schemas.microsoft.com/office/powerpoint/2010/main" val="75951327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wipe(up)">
                                      <p:cBhvr>
                                        <p:cTn id="13" dur="1250"/>
                                        <p:tgtEl>
                                          <p:spTgt spid="20">
                                            <p:txEl>
                                              <p:pRg st="0" end="0"/>
                                            </p:txEl>
                                          </p:spTgt>
                                        </p:tgtEl>
                                      </p:cBhvr>
                                    </p:animEffect>
                                  </p:childTnLst>
                                </p:cTn>
                              </p:par>
                            </p:childTnLst>
                          </p:cTn>
                        </p:par>
                        <p:par>
                          <p:cTn id="14" fill="hold">
                            <p:stCondLst>
                              <p:cond delay="1750"/>
                            </p:stCondLst>
                            <p:childTnLst>
                              <p:par>
                                <p:cTn id="15" presetID="22" presetClass="entr" presetSubtype="8"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par>
                                <p:cTn id="18" presetID="42" presetClass="entr" presetSubtype="0" fill="hold"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1000"/>
                                        <p:tgtEl>
                                          <p:spTgt spid="26"/>
                                        </p:tgtEl>
                                      </p:cBhvr>
                                    </p:animEffect>
                                    <p:anim calcmode="lin" valueType="num">
                                      <p:cBhvr>
                                        <p:cTn id="21" dur="1000" fill="hold"/>
                                        <p:tgtEl>
                                          <p:spTgt spid="26"/>
                                        </p:tgtEl>
                                        <p:attrNameLst>
                                          <p:attrName>ppt_x</p:attrName>
                                        </p:attrNameLst>
                                      </p:cBhvr>
                                      <p:tavLst>
                                        <p:tav tm="0">
                                          <p:val>
                                            <p:strVal val="#ppt_x"/>
                                          </p:val>
                                        </p:tav>
                                        <p:tav tm="100000">
                                          <p:val>
                                            <p:strVal val="#ppt_x"/>
                                          </p:val>
                                        </p:tav>
                                      </p:tavLst>
                                    </p:anim>
                                    <p:anim calcmode="lin" valueType="num">
                                      <p:cBhvr>
                                        <p:cTn id="2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86462" y="3378841"/>
            <a:ext cx="1420922" cy="1300974"/>
          </a:xfrm>
          <a:prstGeom prst="rect">
            <a:avLst/>
          </a:prstGeom>
        </p:spPr>
      </p:pic>
      <p:pic>
        <p:nvPicPr>
          <p:cNvPr id="13" name="图片 12"/>
          <p:cNvPicPr>
            <a:picLocks noChangeAspect="1"/>
          </p:cNvPicPr>
          <p:nvPr/>
        </p:nvPicPr>
        <p:blipFill rotWithShape="1">
          <a:blip r:embed="rId4" cstate="print">
            <a:extLst>
              <a:ext uri="{BEBA8EAE-BF5A-486C-A8C5-ECC9F3942E4B}">
                <a14:imgProps xmlns:a14="http://schemas.microsoft.com/office/drawing/2010/main">
                  <a14:imgLayer>
                    <a14:imgEffect>
                      <a14:artisticPhotocopy/>
                    </a14:imgEffect>
                    <a14:imgEffect>
                      <a14:brightnessContrast contrast="40000"/>
                    </a14:imgEffect>
                  </a14:imgLayer>
                </a14:imgProps>
              </a:ext>
              <a:ext uri="{28A0092B-C50C-407E-A947-70E740481C1C}">
                <a14:useLocalDpi xmlns:a14="http://schemas.microsoft.com/office/drawing/2010/main" val="0"/>
              </a:ext>
            </a:extLst>
          </a:blip>
          <a:srcRect t="43224"/>
          <a:stretch/>
        </p:blipFill>
        <p:spPr>
          <a:xfrm>
            <a:off x="0" y="4372495"/>
            <a:ext cx="12192000" cy="2622147"/>
          </a:xfrm>
          <a:prstGeom prst="rect">
            <a:avLst/>
          </a:prstGeom>
        </p:spPr>
      </p:pic>
      <p:cxnSp>
        <p:nvCxnSpPr>
          <p:cNvPr id="8" name="直接连接符 7"/>
          <p:cNvCxnSpPr/>
          <p:nvPr/>
        </p:nvCxnSpPr>
        <p:spPr>
          <a:xfrm>
            <a:off x="2407385" y="1361058"/>
            <a:ext cx="0" cy="2769506"/>
          </a:xfrm>
          <a:prstGeom prst="line">
            <a:avLst/>
          </a:prstGeom>
          <a:ln w="12700"/>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1484054" y="1053737"/>
            <a:ext cx="923330" cy="3318757"/>
          </a:xfrm>
          <a:prstGeom prst="rect">
            <a:avLst/>
          </a:prstGeom>
          <a:noFill/>
        </p:spPr>
        <p:txBody>
          <a:bodyPr vert="eaVert" wrap="square" rtlCol="0">
            <a:spAutoFit/>
          </a:bodyPr>
          <a:lstStyle>
            <a:defPPr>
              <a:defRPr lang="zh-CN"/>
            </a:defPPr>
            <a:lvl1pPr>
              <a:defRPr sz="2800">
                <a:latin typeface="方正清刻本悦宋简体" panose="02000000000000000000" pitchFamily="2" charset="-122"/>
                <a:ea typeface="方正清刻本悦宋简体" panose="02000000000000000000" pitchFamily="2" charset="-122"/>
              </a:defRPr>
            </a:lvl1pPr>
          </a:lstStyle>
          <a:p>
            <a:r>
              <a:rPr lang="zh-CN" altLang="en-US" sz="4800" dirty="0">
                <a:latin typeface="汉仪行楷简" panose="02010609000101010101" pitchFamily="49" charset="-122"/>
                <a:ea typeface="汉仪行楷简" panose="02010609000101010101" pitchFamily="49" charset="-122"/>
              </a:rPr>
              <a:t>作家与背景</a:t>
            </a:r>
          </a:p>
        </p:txBody>
      </p:sp>
      <p:sp>
        <p:nvSpPr>
          <p:cNvPr id="12" name="任意多边形 11"/>
          <p:cNvSpPr/>
          <p:nvPr/>
        </p:nvSpPr>
        <p:spPr>
          <a:xfrm flipH="1">
            <a:off x="7298724" y="0"/>
            <a:ext cx="4893276" cy="6861311"/>
          </a:xfrm>
          <a:custGeom>
            <a:avLst/>
            <a:gdLst>
              <a:gd name="connsiteX0" fmla="*/ 0 w 2819987"/>
              <a:gd name="connsiteY0" fmla="*/ 0 h 3954162"/>
              <a:gd name="connsiteX1" fmla="*/ 842906 w 2819987"/>
              <a:gd name="connsiteY1" fmla="*/ 0 h 3954162"/>
              <a:gd name="connsiteX2" fmla="*/ 2819987 w 2819987"/>
              <a:gd name="connsiteY2" fmla="*/ 1977081 h 3954162"/>
              <a:gd name="connsiteX3" fmla="*/ 842906 w 2819987"/>
              <a:gd name="connsiteY3" fmla="*/ 3954162 h 3954162"/>
              <a:gd name="connsiteX4" fmla="*/ 0 w 2819987"/>
              <a:gd name="connsiteY4" fmla="*/ 3954162 h 3954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9987" h="3954162">
                <a:moveTo>
                  <a:pt x="0" y="0"/>
                </a:moveTo>
                <a:lnTo>
                  <a:pt x="842906" y="0"/>
                </a:lnTo>
                <a:cubicBezTo>
                  <a:pt x="1934818" y="0"/>
                  <a:pt x="2819987" y="885169"/>
                  <a:pt x="2819987" y="1977081"/>
                </a:cubicBezTo>
                <a:cubicBezTo>
                  <a:pt x="2819987" y="3068993"/>
                  <a:pt x="1934818" y="3954162"/>
                  <a:pt x="842906" y="3954162"/>
                </a:cubicBezTo>
                <a:lnTo>
                  <a:pt x="0" y="3954162"/>
                </a:lnTo>
                <a:close/>
              </a:path>
            </a:pathLst>
          </a:cu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2" name="文本框 1"/>
          <p:cNvSpPr txBox="1"/>
          <p:nvPr/>
        </p:nvSpPr>
        <p:spPr>
          <a:xfrm>
            <a:off x="9313576" y="2358938"/>
            <a:ext cx="2308324" cy="1752968"/>
          </a:xfrm>
          <a:prstGeom prst="rect">
            <a:avLst/>
          </a:prstGeom>
          <a:noFill/>
        </p:spPr>
        <p:txBody>
          <a:bodyPr vert="eaVert" wrap="square" rtlCol="0">
            <a:spAutoFit/>
          </a:bodyPr>
          <a:lstStyle>
            <a:defPPr>
              <a:defRPr lang="zh-CN"/>
            </a:defPPr>
            <a:lvl1pPr>
              <a:defRPr sz="2000">
                <a:latin typeface="方正宋刻本秀楷简体" panose="02000000000000000000" pitchFamily="2" charset="-122"/>
                <a:ea typeface="方正宋刻本秀楷简体" panose="02000000000000000000" pitchFamily="2" charset="-122"/>
              </a:defRPr>
            </a:lvl1pPr>
          </a:lstStyle>
          <a:p>
            <a:r>
              <a:rPr lang="zh-CN" altLang="en-US" sz="13800" dirty="0">
                <a:latin typeface="汉仪行楷简" panose="02010609000101010101" pitchFamily="49" charset="-122"/>
                <a:ea typeface="汉仪行楷简" panose="02010609000101010101" pitchFamily="49" charset="-122"/>
              </a:rPr>
              <a:t>壹</a:t>
            </a:r>
          </a:p>
        </p:txBody>
      </p:sp>
    </p:spTree>
    <p:extLst>
      <p:ext uri="{BB962C8B-B14F-4D97-AF65-F5344CB8AC3E}">
        <p14:creationId xmlns:p14="http://schemas.microsoft.com/office/powerpoint/2010/main" val="1905387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41" presetClass="entr" presetSubtype="0" fill="hold" grpId="0" nodeType="click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0"/>
                                        </p:tgtEl>
                                        <p:attrNameLst>
                                          <p:attrName>ppt_y</p:attrName>
                                        </p:attrNameLst>
                                      </p:cBhvr>
                                      <p:tavLst>
                                        <p:tav tm="0">
                                          <p:val>
                                            <p:strVal val="#ppt_y"/>
                                          </p:val>
                                        </p:tav>
                                        <p:tav tm="100000">
                                          <p:val>
                                            <p:strVal val="#ppt_y"/>
                                          </p:val>
                                        </p:tav>
                                      </p:tavLst>
                                    </p:anim>
                                    <p:anim calcmode="lin" valueType="num">
                                      <p:cBhvr>
                                        <p:cTn id="25"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7731" y="1536582"/>
            <a:ext cx="3024479" cy="4427666"/>
          </a:xfrm>
          <a:prstGeom prst="rect">
            <a:avLst/>
          </a:prstGeom>
        </p:spPr>
      </p:pic>
      <p:pic>
        <p:nvPicPr>
          <p:cNvPr id="2" name="图片 1"/>
          <p:cNvPicPr>
            <a:picLocks noChangeAspect="1"/>
          </p:cNvPicPr>
          <p:nvPr/>
        </p:nvPicPr>
        <p:blipFill>
          <a:blip r:embed="rId4" cstate="print">
            <a:extLst>
              <a:ext uri="{BEBA8EAE-BF5A-486C-A8C5-ECC9F3942E4B}">
                <a14:imgProps xmlns:a14="http://schemas.microsoft.com/office/drawing/2010/main">
                  <a14:imgLayer>
                    <a14:imgEffect>
                      <a14:artisticCrisscrossEtching/>
                    </a14:imgEffect>
                  </a14:imgLayer>
                </a14:imgProps>
              </a:ext>
              <a:ext uri="{28A0092B-C50C-407E-A947-70E740481C1C}">
                <a14:useLocalDpi xmlns:a14="http://schemas.microsoft.com/office/drawing/2010/main" val="0"/>
              </a:ext>
            </a:extLst>
          </a:blip>
          <a:stretch>
            <a:fillRect/>
          </a:stretch>
        </p:blipFill>
        <p:spPr>
          <a:xfrm flipH="1">
            <a:off x="8865538" y="4264603"/>
            <a:ext cx="2833768" cy="1814312"/>
          </a:xfrm>
          <a:prstGeom prst="rect">
            <a:avLst/>
          </a:prstGeom>
        </p:spPr>
      </p:pic>
      <p:sp>
        <p:nvSpPr>
          <p:cNvPr id="4" name="文本框 3">
            <a:extLst>
              <a:ext uri="{FF2B5EF4-FFF2-40B4-BE49-F238E27FC236}">
                <a16:creationId xmlns:a16="http://schemas.microsoft.com/office/drawing/2014/main" id="{EF0B6709-F248-4E9A-AA7D-B544A3994839}"/>
              </a:ext>
            </a:extLst>
          </p:cNvPr>
          <p:cNvSpPr txBox="1"/>
          <p:nvPr/>
        </p:nvSpPr>
        <p:spPr>
          <a:xfrm>
            <a:off x="4322209" y="1536582"/>
            <a:ext cx="3463253" cy="461665"/>
          </a:xfrm>
          <a:prstGeom prst="rect">
            <a:avLst/>
          </a:prstGeom>
          <a:noFill/>
        </p:spPr>
        <p:txBody>
          <a:bodyPr wrap="square" rtlCol="0">
            <a:spAutoFit/>
          </a:bodyPr>
          <a:lstStyle/>
          <a:p>
            <a:r>
              <a:rPr lang="zh-CN" altLang="en-US" sz="2400" dirty="0"/>
              <a:t>下面让我们来看看作者：</a:t>
            </a:r>
          </a:p>
        </p:txBody>
      </p:sp>
      <p:sp>
        <p:nvSpPr>
          <p:cNvPr id="5" name="文本框 4">
            <a:extLst>
              <a:ext uri="{FF2B5EF4-FFF2-40B4-BE49-F238E27FC236}">
                <a16:creationId xmlns:a16="http://schemas.microsoft.com/office/drawing/2014/main" id="{0836956D-25F0-4009-8201-4ADE31EE678E}"/>
              </a:ext>
            </a:extLst>
          </p:cNvPr>
          <p:cNvSpPr txBox="1"/>
          <p:nvPr/>
        </p:nvSpPr>
        <p:spPr>
          <a:xfrm>
            <a:off x="4360019" y="2107474"/>
            <a:ext cx="1309261" cy="461665"/>
          </a:xfrm>
          <a:prstGeom prst="rect">
            <a:avLst/>
          </a:prstGeom>
          <a:noFill/>
        </p:spPr>
        <p:txBody>
          <a:bodyPr wrap="square" rtlCol="0">
            <a:spAutoFit/>
          </a:bodyPr>
          <a:lstStyle/>
          <a:p>
            <a:r>
              <a:rPr lang="zh-CN" altLang="en-US" sz="2400" dirty="0"/>
              <a:t>然而</a:t>
            </a:r>
            <a:r>
              <a:rPr lang="en-US" altLang="zh-CN" sz="2400" dirty="0"/>
              <a:t>……</a:t>
            </a:r>
            <a:endParaRPr lang="zh-CN" altLang="en-US" sz="2400" dirty="0"/>
          </a:p>
        </p:txBody>
      </p:sp>
      <p:sp>
        <p:nvSpPr>
          <p:cNvPr id="7" name="文本框 6">
            <a:extLst>
              <a:ext uri="{FF2B5EF4-FFF2-40B4-BE49-F238E27FC236}">
                <a16:creationId xmlns:a16="http://schemas.microsoft.com/office/drawing/2014/main" id="{A78F7135-57E2-444A-98C9-C0D17EF7B0E8}"/>
              </a:ext>
            </a:extLst>
          </p:cNvPr>
          <p:cNvSpPr txBox="1"/>
          <p:nvPr/>
        </p:nvSpPr>
        <p:spPr>
          <a:xfrm>
            <a:off x="4360019" y="2551832"/>
            <a:ext cx="3669284" cy="1938992"/>
          </a:xfrm>
          <a:prstGeom prst="rect">
            <a:avLst/>
          </a:prstGeom>
          <a:noFill/>
        </p:spPr>
        <p:txBody>
          <a:bodyPr wrap="square" rtlCol="0">
            <a:spAutoFit/>
          </a:bodyPr>
          <a:lstStyle/>
          <a:p>
            <a:r>
              <a:rPr lang="zh-CN" altLang="en-US" sz="2400" dirty="0"/>
              <a:t>作者佚名，</a:t>
            </a:r>
            <a:endParaRPr lang="en-US" altLang="zh-CN" sz="2400" dirty="0"/>
          </a:p>
          <a:p>
            <a:r>
              <a:rPr lang="zh-CN" altLang="en-US" sz="2400" dirty="0"/>
              <a:t>也就是说</a:t>
            </a:r>
            <a:r>
              <a:rPr lang="en-US" altLang="zh-CN" sz="2400" dirty="0"/>
              <a:t>……</a:t>
            </a:r>
          </a:p>
          <a:p>
            <a:r>
              <a:rPr lang="zh-CN" altLang="en-US" sz="2400" dirty="0"/>
              <a:t>作者未知，</a:t>
            </a:r>
            <a:endParaRPr lang="en-US" altLang="zh-CN" sz="2400" dirty="0"/>
          </a:p>
          <a:p>
            <a:r>
              <a:rPr lang="zh-CN" altLang="en-US" sz="2400" dirty="0"/>
              <a:t>那背景也没有了，</a:t>
            </a:r>
            <a:endParaRPr lang="en-US" altLang="zh-CN" sz="2400" dirty="0"/>
          </a:p>
          <a:p>
            <a:r>
              <a:rPr lang="zh-CN" altLang="en-US" sz="2400" dirty="0"/>
              <a:t>所以我们愉快的跳过吧。</a:t>
            </a:r>
          </a:p>
        </p:txBody>
      </p:sp>
      <p:pic>
        <p:nvPicPr>
          <p:cNvPr id="6" name="图片 5">
            <a:extLst>
              <a:ext uri="{FF2B5EF4-FFF2-40B4-BE49-F238E27FC236}">
                <a16:creationId xmlns:a16="http://schemas.microsoft.com/office/drawing/2014/main" id="{E4D1F32A-E4E8-4619-A26D-34310F145D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6818" y="0"/>
            <a:ext cx="4395182" cy="4114800"/>
          </a:xfrm>
          <a:prstGeom prst="rect">
            <a:avLst/>
          </a:prstGeom>
        </p:spPr>
      </p:pic>
      <p:pic>
        <p:nvPicPr>
          <p:cNvPr id="9" name="图片 8">
            <a:extLst>
              <a:ext uri="{FF2B5EF4-FFF2-40B4-BE49-F238E27FC236}">
                <a16:creationId xmlns:a16="http://schemas.microsoft.com/office/drawing/2014/main" id="{BCC736D6-EF2C-4606-94A5-F439905904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65748" y="4101958"/>
            <a:ext cx="4726252" cy="2658517"/>
          </a:xfrm>
          <a:prstGeom prst="rect">
            <a:avLst/>
          </a:prstGeom>
        </p:spPr>
      </p:pic>
    </p:spTree>
    <p:extLst>
      <p:ext uri="{BB962C8B-B14F-4D97-AF65-F5344CB8AC3E}">
        <p14:creationId xmlns:p14="http://schemas.microsoft.com/office/powerpoint/2010/main" val="38836034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fade">
                                      <p:cBhvr>
                                        <p:cTn id="24" dur="500"/>
                                        <p:tgtEl>
                                          <p:spTgt spid="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fade">
                                      <p:cBhvr>
                                        <p:cTn id="29" dur="500"/>
                                        <p:tgtEl>
                                          <p:spTgt spid="7">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animEffect transition="in" filter="fade">
                                      <p:cBhvr>
                                        <p:cTn id="34" dur="500"/>
                                        <p:tgtEl>
                                          <p:spTgt spid="7">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animEffect transition="in" filter="fade">
                                      <p:cBhvr>
                                        <p:cTn id="39" dur="500"/>
                                        <p:tgtEl>
                                          <p:spTgt spid="7">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
                                            <p:txEl>
                                              <p:pRg st="4" end="4"/>
                                            </p:txEl>
                                          </p:spTgt>
                                        </p:tgtEl>
                                        <p:attrNameLst>
                                          <p:attrName>style.visibility</p:attrName>
                                        </p:attrNameLst>
                                      </p:cBhvr>
                                      <p:to>
                                        <p:strVal val="visible"/>
                                      </p:to>
                                    </p:set>
                                    <p:animEffect transition="in" filter="fade">
                                      <p:cBhvr>
                                        <p:cTn id="44" dur="500"/>
                                        <p:tgtEl>
                                          <p:spTgt spid="7">
                                            <p:txEl>
                                              <p:pRg st="4" end="4"/>
                                            </p:txEl>
                                          </p:spTgt>
                                        </p:tgtEl>
                                      </p:cBhvr>
                                    </p:animEffec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childTnLst>
                          </p:cTn>
                        </p:par>
                        <p:par>
                          <p:cTn id="49" fill="hold">
                            <p:stCondLst>
                              <p:cond delay="1000"/>
                            </p:stCondLst>
                            <p:childTnLst>
                              <p:par>
                                <p:cTn id="50" presetID="42" presetClass="entr" presetSubtype="0" fill="hold" nodeType="after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1000"/>
                                        <p:tgtEl>
                                          <p:spTgt spid="9"/>
                                        </p:tgtEl>
                                      </p:cBhvr>
                                    </p:animEffect>
                                    <p:anim calcmode="lin" valueType="num">
                                      <p:cBhvr>
                                        <p:cTn id="53" dur="1000" fill="hold"/>
                                        <p:tgtEl>
                                          <p:spTgt spid="9"/>
                                        </p:tgtEl>
                                        <p:attrNameLst>
                                          <p:attrName>ppt_x</p:attrName>
                                        </p:attrNameLst>
                                      </p:cBhvr>
                                      <p:tavLst>
                                        <p:tav tm="0">
                                          <p:val>
                                            <p:strVal val="#ppt_x"/>
                                          </p:val>
                                        </p:tav>
                                        <p:tav tm="100000">
                                          <p:val>
                                            <p:strVal val="#ppt_x"/>
                                          </p:val>
                                        </p:tav>
                                      </p:tavLst>
                                    </p:anim>
                                    <p:anim calcmode="lin" valueType="num">
                                      <p:cBhvr>
                                        <p:cTn id="5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3" cstate="print">
            <a:extLst>
              <a:ext uri="{BEBA8EAE-BF5A-486C-A8C5-ECC9F3942E4B}">
                <a14:imgProps xmlns:a14="http://schemas.microsoft.com/office/drawing/2010/main">
                  <a14:imgLayer>
                    <a14:imgEffect>
                      <a14:artisticPhotocopy/>
                    </a14:imgEffect>
                    <a14:imgEffect>
                      <a14:brightnessContrast contrast="40000"/>
                    </a14:imgEffect>
                  </a14:imgLayer>
                </a14:imgProps>
              </a:ext>
              <a:ext uri="{28A0092B-C50C-407E-A947-70E740481C1C}">
                <a14:useLocalDpi xmlns:a14="http://schemas.microsoft.com/office/drawing/2010/main" val="0"/>
              </a:ext>
            </a:extLst>
          </a:blip>
          <a:srcRect t="43224"/>
          <a:stretch/>
        </p:blipFill>
        <p:spPr>
          <a:xfrm>
            <a:off x="0" y="4372495"/>
            <a:ext cx="12192000" cy="2622147"/>
          </a:xfrm>
          <a:prstGeom prst="rect">
            <a:avLst/>
          </a:prstGeom>
        </p:spPr>
      </p:pic>
      <p:cxnSp>
        <p:nvCxnSpPr>
          <p:cNvPr id="8" name="直接连接符 7"/>
          <p:cNvCxnSpPr/>
          <p:nvPr/>
        </p:nvCxnSpPr>
        <p:spPr>
          <a:xfrm>
            <a:off x="2407385" y="1361058"/>
            <a:ext cx="0" cy="2769506"/>
          </a:xfrm>
          <a:prstGeom prst="line">
            <a:avLst/>
          </a:prstGeom>
          <a:ln w="12700"/>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1484054" y="1310112"/>
            <a:ext cx="923330" cy="2871397"/>
          </a:xfrm>
          <a:prstGeom prst="rect">
            <a:avLst/>
          </a:prstGeom>
          <a:noFill/>
        </p:spPr>
        <p:txBody>
          <a:bodyPr vert="eaVert" wrap="square" rtlCol="0">
            <a:spAutoFit/>
          </a:bodyPr>
          <a:lstStyle>
            <a:defPPr>
              <a:defRPr lang="zh-CN"/>
            </a:defPPr>
            <a:lvl1pPr>
              <a:defRPr sz="2800">
                <a:latin typeface="方正清刻本悦宋简体" panose="02000000000000000000" pitchFamily="2" charset="-122"/>
                <a:ea typeface="方正清刻本悦宋简体" panose="02000000000000000000" pitchFamily="2" charset="-122"/>
              </a:defRPr>
            </a:lvl1pPr>
          </a:lstStyle>
          <a:p>
            <a:r>
              <a:rPr lang="zh-CN" altLang="en-US" sz="4800" dirty="0">
                <a:latin typeface="汉仪行楷简" panose="02010609000101010101" pitchFamily="49" charset="-122"/>
                <a:ea typeface="汉仪行楷简" panose="02010609000101010101" pitchFamily="49" charset="-122"/>
              </a:rPr>
              <a:t>诗歌全文</a:t>
            </a:r>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86462" y="3271026"/>
            <a:ext cx="1420922" cy="1300974"/>
          </a:xfrm>
          <a:prstGeom prst="rect">
            <a:avLst/>
          </a:prstGeom>
        </p:spPr>
      </p:pic>
      <p:sp>
        <p:nvSpPr>
          <p:cNvPr id="12" name="任意多边形 11"/>
          <p:cNvSpPr/>
          <p:nvPr/>
        </p:nvSpPr>
        <p:spPr>
          <a:xfrm flipH="1">
            <a:off x="7298724" y="0"/>
            <a:ext cx="4893276" cy="6861311"/>
          </a:xfrm>
          <a:custGeom>
            <a:avLst/>
            <a:gdLst>
              <a:gd name="connsiteX0" fmla="*/ 0 w 2819987"/>
              <a:gd name="connsiteY0" fmla="*/ 0 h 3954162"/>
              <a:gd name="connsiteX1" fmla="*/ 842906 w 2819987"/>
              <a:gd name="connsiteY1" fmla="*/ 0 h 3954162"/>
              <a:gd name="connsiteX2" fmla="*/ 2819987 w 2819987"/>
              <a:gd name="connsiteY2" fmla="*/ 1977081 h 3954162"/>
              <a:gd name="connsiteX3" fmla="*/ 842906 w 2819987"/>
              <a:gd name="connsiteY3" fmla="*/ 3954162 h 3954162"/>
              <a:gd name="connsiteX4" fmla="*/ 0 w 2819987"/>
              <a:gd name="connsiteY4" fmla="*/ 3954162 h 3954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9987" h="3954162">
                <a:moveTo>
                  <a:pt x="0" y="0"/>
                </a:moveTo>
                <a:lnTo>
                  <a:pt x="842906" y="0"/>
                </a:lnTo>
                <a:cubicBezTo>
                  <a:pt x="1934818" y="0"/>
                  <a:pt x="2819987" y="885169"/>
                  <a:pt x="2819987" y="1977081"/>
                </a:cubicBezTo>
                <a:cubicBezTo>
                  <a:pt x="2819987" y="3068993"/>
                  <a:pt x="1934818" y="3954162"/>
                  <a:pt x="842906" y="3954162"/>
                </a:cubicBezTo>
                <a:lnTo>
                  <a:pt x="0" y="3954162"/>
                </a:lnTo>
                <a:close/>
              </a:path>
            </a:pathLst>
          </a:cu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2" name="文本框 1"/>
          <p:cNvSpPr txBox="1"/>
          <p:nvPr/>
        </p:nvSpPr>
        <p:spPr>
          <a:xfrm>
            <a:off x="9313576" y="2358938"/>
            <a:ext cx="2308324" cy="1752968"/>
          </a:xfrm>
          <a:prstGeom prst="rect">
            <a:avLst/>
          </a:prstGeom>
          <a:noFill/>
        </p:spPr>
        <p:txBody>
          <a:bodyPr vert="eaVert" wrap="square" rtlCol="0">
            <a:spAutoFit/>
          </a:bodyPr>
          <a:lstStyle>
            <a:defPPr>
              <a:defRPr lang="zh-CN"/>
            </a:defPPr>
            <a:lvl1pPr>
              <a:defRPr sz="2000">
                <a:latin typeface="方正宋刻本秀楷简体" panose="02000000000000000000" pitchFamily="2" charset="-122"/>
                <a:ea typeface="方正宋刻本秀楷简体" panose="02000000000000000000" pitchFamily="2" charset="-122"/>
              </a:defRPr>
            </a:lvl1pPr>
          </a:lstStyle>
          <a:p>
            <a:r>
              <a:rPr lang="zh-CN" altLang="en-US" sz="13800" dirty="0">
                <a:latin typeface="汉仪行楷简" panose="02010609000101010101" pitchFamily="49" charset="-122"/>
                <a:ea typeface="汉仪行楷简" panose="02010609000101010101" pitchFamily="49" charset="-122"/>
              </a:rPr>
              <a:t>贰</a:t>
            </a:r>
          </a:p>
        </p:txBody>
      </p:sp>
    </p:spTree>
    <p:extLst>
      <p:ext uri="{BB962C8B-B14F-4D97-AF65-F5344CB8AC3E}">
        <p14:creationId xmlns:p14="http://schemas.microsoft.com/office/powerpoint/2010/main" val="923515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41" presetClass="entr" presetSubtype="0" fill="hold" grpId="0" nodeType="click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0"/>
                                        </p:tgtEl>
                                        <p:attrNameLst>
                                          <p:attrName>ppt_y</p:attrName>
                                        </p:attrNameLst>
                                      </p:cBhvr>
                                      <p:tavLst>
                                        <p:tav tm="0">
                                          <p:val>
                                            <p:strVal val="#ppt_y"/>
                                          </p:val>
                                        </p:tav>
                                        <p:tav tm="100000">
                                          <p:val>
                                            <p:strVal val="#ppt_y"/>
                                          </p:val>
                                        </p:tav>
                                      </p:tavLst>
                                    </p:anim>
                                    <p:anim calcmode="lin" valueType="num">
                                      <p:cBhvr>
                                        <p:cTn id="25"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4811"/>
            <a:ext cx="4181142" cy="6273189"/>
          </a:xfrm>
          <a:prstGeom prst="rect">
            <a:avLst/>
          </a:prstGeom>
        </p:spPr>
      </p:pic>
      <p:sp>
        <p:nvSpPr>
          <p:cNvPr id="2" name="文本框 1">
            <a:extLst>
              <a:ext uri="{FF2B5EF4-FFF2-40B4-BE49-F238E27FC236}">
                <a16:creationId xmlns:a16="http://schemas.microsoft.com/office/drawing/2014/main" id="{36C2BFB3-8555-40B6-9EE8-054D00637CC7}"/>
              </a:ext>
            </a:extLst>
          </p:cNvPr>
          <p:cNvSpPr txBox="1"/>
          <p:nvPr/>
        </p:nvSpPr>
        <p:spPr>
          <a:xfrm>
            <a:off x="11113107" y="1358537"/>
            <a:ext cx="800219" cy="1140823"/>
          </a:xfrm>
          <a:prstGeom prst="rect">
            <a:avLst/>
          </a:prstGeom>
          <a:noFill/>
        </p:spPr>
        <p:txBody>
          <a:bodyPr vert="eaVert" wrap="square" rtlCol="0">
            <a:spAutoFit/>
          </a:bodyPr>
          <a:lstStyle/>
          <a:p>
            <a:r>
              <a:rPr lang="zh-CN" altLang="en-US" sz="4000" b="1" i="0" dirty="0">
                <a:effectLst/>
                <a:latin typeface="arial" panose="020B0604020202020204" pitchFamily="34" charset="0"/>
              </a:rPr>
              <a:t>杂诗</a:t>
            </a:r>
            <a:endParaRPr lang="zh-CN" altLang="en-US" sz="4000" dirty="0"/>
          </a:p>
        </p:txBody>
      </p:sp>
      <p:sp>
        <p:nvSpPr>
          <p:cNvPr id="6" name="文本框 5">
            <a:extLst>
              <a:ext uri="{FF2B5EF4-FFF2-40B4-BE49-F238E27FC236}">
                <a16:creationId xmlns:a16="http://schemas.microsoft.com/office/drawing/2014/main" id="{EDDE965B-6A25-41CC-B243-6080C15B1DF0}"/>
              </a:ext>
            </a:extLst>
          </p:cNvPr>
          <p:cNvSpPr txBox="1"/>
          <p:nvPr/>
        </p:nvSpPr>
        <p:spPr>
          <a:xfrm>
            <a:off x="8900265" y="1297576"/>
            <a:ext cx="1661993" cy="3186672"/>
          </a:xfrm>
          <a:prstGeom prst="rect">
            <a:avLst/>
          </a:prstGeom>
          <a:noFill/>
        </p:spPr>
        <p:txBody>
          <a:bodyPr vert="eaVert" wrap="square" rtlCol="0">
            <a:spAutoFit/>
          </a:bodyPr>
          <a:lstStyle/>
          <a:p>
            <a:r>
              <a:rPr lang="zh-CN" altLang="en-US" sz="3200" b="0" i="0" dirty="0">
                <a:effectLst/>
                <a:latin typeface="arial" panose="020B0604020202020204" pitchFamily="34" charset="0"/>
              </a:rPr>
              <a:t>无定河边暮角声，</a:t>
            </a:r>
            <a:endParaRPr lang="en-US" altLang="zh-CN" sz="3200" b="0" i="0" dirty="0">
              <a:effectLst/>
              <a:latin typeface="arial" panose="020B0604020202020204" pitchFamily="34" charset="0"/>
            </a:endParaRPr>
          </a:p>
          <a:p>
            <a:endParaRPr lang="en-US" altLang="zh-CN" sz="3200" b="0" i="0" dirty="0">
              <a:effectLst/>
              <a:latin typeface="arial" panose="020B0604020202020204" pitchFamily="34" charset="0"/>
            </a:endParaRPr>
          </a:p>
          <a:p>
            <a:r>
              <a:rPr lang="zh-CN" altLang="en-US" sz="3200" b="0" i="0" dirty="0">
                <a:effectLst/>
                <a:latin typeface="arial" panose="020B0604020202020204" pitchFamily="34" charset="0"/>
              </a:rPr>
              <a:t>赫连台畔旅人情。</a:t>
            </a:r>
            <a:endParaRPr lang="zh-CN" altLang="en-US" sz="3200" dirty="0"/>
          </a:p>
        </p:txBody>
      </p:sp>
      <p:sp>
        <p:nvSpPr>
          <p:cNvPr id="8" name="文本框 7">
            <a:extLst>
              <a:ext uri="{FF2B5EF4-FFF2-40B4-BE49-F238E27FC236}">
                <a16:creationId xmlns:a16="http://schemas.microsoft.com/office/drawing/2014/main" id="{3010C04B-986A-4001-9AF2-5C33EFB65235}"/>
              </a:ext>
            </a:extLst>
          </p:cNvPr>
          <p:cNvSpPr txBox="1"/>
          <p:nvPr/>
        </p:nvSpPr>
        <p:spPr>
          <a:xfrm>
            <a:off x="6962847" y="1297576"/>
            <a:ext cx="1661993" cy="3186672"/>
          </a:xfrm>
          <a:prstGeom prst="rect">
            <a:avLst/>
          </a:prstGeom>
          <a:noFill/>
        </p:spPr>
        <p:txBody>
          <a:bodyPr vert="eaVert" wrap="square" rtlCol="0">
            <a:spAutoFit/>
          </a:bodyPr>
          <a:lstStyle/>
          <a:p>
            <a:r>
              <a:rPr lang="zh-CN" altLang="en-US" sz="3200" b="0" i="0" dirty="0">
                <a:effectLst/>
                <a:latin typeface="arial" panose="020B0604020202020204" pitchFamily="34" charset="0"/>
              </a:rPr>
              <a:t>函关归路千余里，</a:t>
            </a:r>
            <a:endParaRPr lang="en-US" altLang="zh-CN" sz="3200" b="0" i="0" dirty="0">
              <a:effectLst/>
              <a:latin typeface="arial" panose="020B0604020202020204" pitchFamily="34" charset="0"/>
            </a:endParaRPr>
          </a:p>
          <a:p>
            <a:endParaRPr lang="en-US" altLang="zh-CN" sz="3200" b="0" i="0" dirty="0">
              <a:effectLst/>
              <a:latin typeface="arial" panose="020B0604020202020204" pitchFamily="34" charset="0"/>
            </a:endParaRPr>
          </a:p>
          <a:p>
            <a:r>
              <a:rPr lang="zh-CN" altLang="en-US" sz="3200" b="0" i="0" dirty="0">
                <a:effectLst/>
                <a:latin typeface="arial" panose="020B0604020202020204" pitchFamily="34" charset="0"/>
              </a:rPr>
              <a:t>一夕秋风白发生。</a:t>
            </a:r>
            <a:endParaRPr lang="zh-CN" altLang="en-US" sz="3200" dirty="0"/>
          </a:p>
        </p:txBody>
      </p:sp>
    </p:spTree>
    <p:extLst>
      <p:ext uri="{BB962C8B-B14F-4D97-AF65-F5344CB8AC3E}">
        <p14:creationId xmlns:p14="http://schemas.microsoft.com/office/powerpoint/2010/main" val="13281216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7" presetClass="entr" presetSubtype="0" fill="hold" grpId="0" nodeType="afterEffect">
                                  <p:stCondLst>
                                    <p:cond delay="0"/>
                                  </p:stCondLst>
                                  <p:iterate type="lt">
                                    <p:tmPct val="10000"/>
                                  </p:iterate>
                                  <p:childTnLst>
                                    <p:set>
                                      <p:cBhvr>
                                        <p:cTn id="17" dur="1" fill="hold">
                                          <p:stCondLst>
                                            <p:cond delay="0"/>
                                          </p:stCondLst>
                                        </p:cTn>
                                        <p:tgtEl>
                                          <p:spTgt spid="6">
                                            <p:txEl>
                                              <p:pRg st="0" end="0"/>
                                            </p:txEl>
                                          </p:spTgt>
                                        </p:tgtEl>
                                        <p:attrNameLst>
                                          <p:attrName>style.visibility</p:attrName>
                                        </p:attrNameLst>
                                      </p:cBhvr>
                                      <p:to>
                                        <p:strVal val="visible"/>
                                      </p:to>
                                    </p:set>
                                    <p:animEffect transition="in" filter="fade">
                                      <p:cBhvr>
                                        <p:cTn id="18" dur="1000"/>
                                        <p:tgtEl>
                                          <p:spTgt spid="6">
                                            <p:txEl>
                                              <p:pRg st="0" end="0"/>
                                            </p:txEl>
                                          </p:spTgt>
                                        </p:tgtEl>
                                      </p:cBhvr>
                                    </p:animEffect>
                                    <p:anim calcmode="lin" valueType="num">
                                      <p:cBhvr>
                                        <p:cTn id="19"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21" fill="hold">
                            <p:stCondLst>
                              <p:cond delay="2700"/>
                            </p:stCondLst>
                            <p:childTnLst>
                              <p:par>
                                <p:cTn id="22" presetID="47" presetClass="entr" presetSubtype="0" fill="hold" grpId="0" nodeType="afterEffect">
                                  <p:stCondLst>
                                    <p:cond delay="0"/>
                                  </p:stCondLst>
                                  <p:iterate type="lt">
                                    <p:tmPct val="10000"/>
                                  </p:iterate>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1000"/>
                                        <p:tgtEl>
                                          <p:spTgt spid="6">
                                            <p:txEl>
                                              <p:pRg st="2" end="2"/>
                                            </p:txEl>
                                          </p:spTgt>
                                        </p:tgtEl>
                                      </p:cBhvr>
                                    </p:animEffect>
                                    <p:anim calcmode="lin" valueType="num">
                                      <p:cBhvr>
                                        <p:cTn id="2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4400"/>
                            </p:stCondLst>
                            <p:childTnLst>
                              <p:par>
                                <p:cTn id="28" presetID="47" presetClass="entr" presetSubtype="0" fill="hold" grpId="0" nodeType="afterEffect">
                                  <p:stCondLst>
                                    <p:cond delay="0"/>
                                  </p:stCondLst>
                                  <p:iterate type="lt">
                                    <p:tmPct val="10000"/>
                                  </p:iterate>
                                  <p:childTnLst>
                                    <p:set>
                                      <p:cBhvr>
                                        <p:cTn id="29" dur="1" fill="hold">
                                          <p:stCondLst>
                                            <p:cond delay="0"/>
                                          </p:stCondLst>
                                        </p:cTn>
                                        <p:tgtEl>
                                          <p:spTgt spid="8">
                                            <p:txEl>
                                              <p:pRg st="0" end="0"/>
                                            </p:txEl>
                                          </p:spTgt>
                                        </p:tgtEl>
                                        <p:attrNameLst>
                                          <p:attrName>style.visibility</p:attrName>
                                        </p:attrNameLst>
                                      </p:cBhvr>
                                      <p:to>
                                        <p:strVal val="visible"/>
                                      </p:to>
                                    </p:set>
                                    <p:animEffect transition="in" filter="fade">
                                      <p:cBhvr>
                                        <p:cTn id="30" dur="1000"/>
                                        <p:tgtEl>
                                          <p:spTgt spid="8">
                                            <p:txEl>
                                              <p:pRg st="0" end="0"/>
                                            </p:txEl>
                                          </p:spTgt>
                                        </p:tgtEl>
                                      </p:cBhvr>
                                    </p:animEffect>
                                    <p:anim calcmode="lin" valueType="num">
                                      <p:cBhvr>
                                        <p:cTn id="31"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33" fill="hold">
                            <p:stCondLst>
                              <p:cond delay="6100"/>
                            </p:stCondLst>
                            <p:childTnLst>
                              <p:par>
                                <p:cTn id="34" presetID="47" presetClass="entr" presetSubtype="0" fill="hold" grpId="0" nodeType="afterEffect">
                                  <p:stCondLst>
                                    <p:cond delay="0"/>
                                  </p:stCondLst>
                                  <p:iterate type="lt">
                                    <p:tmPct val="10000"/>
                                  </p:iterate>
                                  <p:childTnLst>
                                    <p:set>
                                      <p:cBhvr>
                                        <p:cTn id="35" dur="1" fill="hold">
                                          <p:stCondLst>
                                            <p:cond delay="0"/>
                                          </p:stCondLst>
                                        </p:cTn>
                                        <p:tgtEl>
                                          <p:spTgt spid="8">
                                            <p:txEl>
                                              <p:pRg st="2" end="2"/>
                                            </p:txEl>
                                          </p:spTgt>
                                        </p:tgtEl>
                                        <p:attrNameLst>
                                          <p:attrName>style.visibility</p:attrName>
                                        </p:attrNameLst>
                                      </p:cBhvr>
                                      <p:to>
                                        <p:strVal val="visible"/>
                                      </p:to>
                                    </p:set>
                                    <p:animEffect transition="in" filter="fade">
                                      <p:cBhvr>
                                        <p:cTn id="36" dur="1000"/>
                                        <p:tgtEl>
                                          <p:spTgt spid="8">
                                            <p:txEl>
                                              <p:pRg st="2" end="2"/>
                                            </p:txEl>
                                          </p:spTgt>
                                        </p:tgtEl>
                                      </p:cBhvr>
                                    </p:animEffect>
                                    <p:anim calcmode="lin" valueType="num">
                                      <p:cBhvr>
                                        <p:cTn id="37"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uiExpand="1" build="p"/>
      <p:bldP spid="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cstate="print">
            <a:extLst>
              <a:ext uri="{BEBA8EAE-BF5A-486C-A8C5-ECC9F3942E4B}">
                <a14:imgProps xmlns:a14="http://schemas.microsoft.com/office/drawing/2010/main">
                  <a14:imgLayer>
                    <a14:imgEffect>
                      <a14:artisticPhotocopy/>
                    </a14:imgEffect>
                    <a14:imgEffect>
                      <a14:brightnessContrast contrast="40000"/>
                    </a14:imgEffect>
                  </a14:imgLayer>
                </a14:imgProps>
              </a:ext>
              <a:ext uri="{28A0092B-C50C-407E-A947-70E740481C1C}">
                <a14:useLocalDpi xmlns:a14="http://schemas.microsoft.com/office/drawing/2010/main" val="0"/>
              </a:ext>
            </a:extLst>
          </a:blip>
          <a:srcRect t="43224"/>
          <a:stretch/>
        </p:blipFill>
        <p:spPr>
          <a:xfrm>
            <a:off x="0" y="4372495"/>
            <a:ext cx="12192000" cy="2622147"/>
          </a:xfrm>
          <a:prstGeom prst="rect">
            <a:avLst/>
          </a:prstGeom>
        </p:spPr>
      </p:pic>
      <p:cxnSp>
        <p:nvCxnSpPr>
          <p:cNvPr id="8" name="直接连接符 7"/>
          <p:cNvCxnSpPr/>
          <p:nvPr/>
        </p:nvCxnSpPr>
        <p:spPr>
          <a:xfrm>
            <a:off x="9827680" y="1340039"/>
            <a:ext cx="0" cy="2769506"/>
          </a:xfrm>
          <a:prstGeom prst="line">
            <a:avLst/>
          </a:prstGeom>
          <a:ln w="12700"/>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9827679" y="1340039"/>
            <a:ext cx="923330" cy="1323439"/>
          </a:xfrm>
          <a:prstGeom prst="rect">
            <a:avLst/>
          </a:prstGeom>
          <a:noFill/>
        </p:spPr>
        <p:txBody>
          <a:bodyPr vert="eaVert" wrap="none" rtlCol="0">
            <a:spAutoFit/>
          </a:bodyPr>
          <a:lstStyle>
            <a:defPPr>
              <a:defRPr lang="zh-CN"/>
            </a:defPPr>
            <a:lvl1pPr>
              <a:defRPr sz="2800">
                <a:latin typeface="方正清刻本悦宋简体" panose="02000000000000000000" pitchFamily="2" charset="-122"/>
                <a:ea typeface="方正清刻本悦宋简体" panose="02000000000000000000" pitchFamily="2" charset="-122"/>
              </a:defRPr>
            </a:lvl1pPr>
          </a:lstStyle>
          <a:p>
            <a:r>
              <a:rPr lang="zh-CN" altLang="en-US" sz="4800" dirty="0">
                <a:latin typeface="汉仪行楷简" panose="02010609000101010101" pitchFamily="49" charset="-122"/>
                <a:ea typeface="汉仪行楷简" panose="02010609000101010101" pitchFamily="49" charset="-122"/>
              </a:rPr>
              <a:t>翻译</a:t>
            </a:r>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27679" y="3263644"/>
            <a:ext cx="938786" cy="859538"/>
          </a:xfrm>
          <a:prstGeom prst="rect">
            <a:avLst/>
          </a:prstGeom>
        </p:spPr>
      </p:pic>
      <p:sp>
        <p:nvSpPr>
          <p:cNvPr id="12" name="任意多边形 11"/>
          <p:cNvSpPr/>
          <p:nvPr/>
        </p:nvSpPr>
        <p:spPr>
          <a:xfrm>
            <a:off x="0" y="-3311"/>
            <a:ext cx="4893276" cy="6861311"/>
          </a:xfrm>
          <a:custGeom>
            <a:avLst/>
            <a:gdLst>
              <a:gd name="connsiteX0" fmla="*/ 0 w 2819987"/>
              <a:gd name="connsiteY0" fmla="*/ 0 h 3954162"/>
              <a:gd name="connsiteX1" fmla="*/ 842906 w 2819987"/>
              <a:gd name="connsiteY1" fmla="*/ 0 h 3954162"/>
              <a:gd name="connsiteX2" fmla="*/ 2819987 w 2819987"/>
              <a:gd name="connsiteY2" fmla="*/ 1977081 h 3954162"/>
              <a:gd name="connsiteX3" fmla="*/ 842906 w 2819987"/>
              <a:gd name="connsiteY3" fmla="*/ 3954162 h 3954162"/>
              <a:gd name="connsiteX4" fmla="*/ 0 w 2819987"/>
              <a:gd name="connsiteY4" fmla="*/ 3954162 h 3954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9987" h="3954162">
                <a:moveTo>
                  <a:pt x="0" y="0"/>
                </a:moveTo>
                <a:lnTo>
                  <a:pt x="842906" y="0"/>
                </a:lnTo>
                <a:cubicBezTo>
                  <a:pt x="1934818" y="0"/>
                  <a:pt x="2819987" y="885169"/>
                  <a:pt x="2819987" y="1977081"/>
                </a:cubicBezTo>
                <a:cubicBezTo>
                  <a:pt x="2819987" y="3068993"/>
                  <a:pt x="1934818" y="3954162"/>
                  <a:pt x="842906" y="3954162"/>
                </a:cubicBezTo>
                <a:lnTo>
                  <a:pt x="0" y="3954162"/>
                </a:lnTo>
                <a:close/>
              </a:path>
            </a:pathLst>
          </a:cu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文本框 6"/>
          <p:cNvSpPr txBox="1"/>
          <p:nvPr/>
        </p:nvSpPr>
        <p:spPr>
          <a:xfrm>
            <a:off x="818800" y="2358938"/>
            <a:ext cx="2308324" cy="1752968"/>
          </a:xfrm>
          <a:prstGeom prst="rect">
            <a:avLst/>
          </a:prstGeom>
          <a:noFill/>
        </p:spPr>
        <p:txBody>
          <a:bodyPr vert="eaVert" wrap="square" rtlCol="0">
            <a:spAutoFit/>
          </a:bodyPr>
          <a:lstStyle>
            <a:defPPr>
              <a:defRPr lang="zh-CN"/>
            </a:defPPr>
            <a:lvl1pPr>
              <a:defRPr sz="2000">
                <a:latin typeface="方正宋刻本秀楷简体" panose="02000000000000000000" pitchFamily="2" charset="-122"/>
                <a:ea typeface="方正宋刻本秀楷简体" panose="02000000000000000000" pitchFamily="2" charset="-122"/>
              </a:defRPr>
            </a:lvl1pPr>
          </a:lstStyle>
          <a:p>
            <a:r>
              <a:rPr lang="zh-CN" altLang="en-US" sz="13800" dirty="0">
                <a:latin typeface="汉仪行楷简" panose="02010609000101010101" pitchFamily="49" charset="-122"/>
                <a:ea typeface="汉仪行楷简" panose="02010609000101010101" pitchFamily="49" charset="-122"/>
              </a:rPr>
              <a:t>叁</a:t>
            </a:r>
          </a:p>
        </p:txBody>
      </p:sp>
    </p:spTree>
    <p:extLst>
      <p:ext uri="{BB962C8B-B14F-4D97-AF65-F5344CB8AC3E}">
        <p14:creationId xmlns:p14="http://schemas.microsoft.com/office/powerpoint/2010/main" val="4216080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41" presetClass="entr" presetSubtype="0" fill="hold" grpId="0" nodeType="clickEffect">
                                  <p:stCondLst>
                                    <p:cond delay="0"/>
                                  </p:stCondLst>
                                  <p:iterate type="lt">
                                    <p:tmPct val="10000"/>
                                  </p:iterate>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0"/>
                                        </p:tgtEl>
                                        <p:attrNameLst>
                                          <p:attrName>ppt_y</p:attrName>
                                        </p:attrNameLst>
                                      </p:cBhvr>
                                      <p:tavLst>
                                        <p:tav tm="0">
                                          <p:val>
                                            <p:strVal val="#ppt_y"/>
                                          </p:val>
                                        </p:tav>
                                        <p:tav tm="100000">
                                          <p:val>
                                            <p:strVal val="#ppt_y"/>
                                          </p:val>
                                        </p:tav>
                                      </p:tavLst>
                                    </p:anim>
                                    <p:anim calcmode="lin" valueType="num">
                                      <p:cBhvr>
                                        <p:cTn id="2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0536C4CF-1717-4CD0-94FB-B2C45EA9C0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7223" y="1287680"/>
            <a:ext cx="4701904" cy="4711700"/>
          </a:xfrm>
          <a:prstGeom prst="rect">
            <a:avLst/>
          </a:prstGeom>
        </p:spPr>
      </p:pic>
      <p:sp>
        <p:nvSpPr>
          <p:cNvPr id="8" name="文本框 7"/>
          <p:cNvSpPr txBox="1"/>
          <p:nvPr/>
        </p:nvSpPr>
        <p:spPr>
          <a:xfrm>
            <a:off x="4259100" y="1287680"/>
            <a:ext cx="553998" cy="5016758"/>
          </a:xfrm>
          <a:prstGeom prst="rect">
            <a:avLst/>
          </a:prstGeom>
          <a:noFill/>
        </p:spPr>
        <p:txBody>
          <a:bodyPr vert="eaVert" wrap="none" rtlCol="0">
            <a:spAutoFit/>
          </a:bodyPr>
          <a:lstStyle>
            <a:defPPr>
              <a:defRPr lang="zh-CN"/>
            </a:defPPr>
            <a:lvl1pPr>
              <a:defRPr sz="2400">
                <a:latin typeface="方正清刻本悦宋简体" panose="02000000000000000000" pitchFamily="2" charset="-122"/>
                <a:ea typeface="方正清刻本悦宋简体" panose="02000000000000000000" pitchFamily="2" charset="-122"/>
              </a:defRPr>
            </a:lvl1pPr>
          </a:lstStyle>
          <a:p>
            <a:r>
              <a:rPr lang="zh-CN" altLang="en-US" dirty="0">
                <a:latin typeface="汉仪行楷简" panose="02010609000101010101" pitchFamily="49" charset="-122"/>
                <a:ea typeface="汉仪行楷简" panose="02010609000101010101" pitchFamily="49" charset="-122"/>
              </a:rPr>
              <a:t>无定河边暮角声，赫连台畔旅人情。</a:t>
            </a:r>
          </a:p>
        </p:txBody>
      </p:sp>
      <p:cxnSp>
        <p:nvCxnSpPr>
          <p:cNvPr id="10" name="直接连接符 9"/>
          <p:cNvCxnSpPr/>
          <p:nvPr/>
        </p:nvCxnSpPr>
        <p:spPr>
          <a:xfrm>
            <a:off x="4191350" y="1287680"/>
            <a:ext cx="0" cy="3706281"/>
          </a:xfrm>
          <a:prstGeom prst="line">
            <a:avLst/>
          </a:prstGeom>
          <a:ln w="127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2350080" y="1287680"/>
            <a:ext cx="1661993" cy="5016758"/>
          </a:xfrm>
          <a:prstGeom prst="rect">
            <a:avLst/>
          </a:prstGeom>
          <a:noFill/>
        </p:spPr>
        <p:txBody>
          <a:bodyPr vert="eaVert" wrap="none" rtlCol="0">
            <a:spAutoFit/>
          </a:bodyPr>
          <a:lstStyle/>
          <a:p>
            <a:r>
              <a:rPr lang="zh-CN" altLang="en-US" sz="3200" dirty="0">
                <a:solidFill>
                  <a:schemeClr val="tx1">
                    <a:lumMod val="50000"/>
                    <a:lumOff val="50000"/>
                  </a:schemeClr>
                </a:solidFill>
                <a:latin typeface="方正隶二繁体" panose="03000509000000000000" pitchFamily="65" charset="-122"/>
                <a:ea typeface="方正隶二繁体" panose="03000509000000000000" pitchFamily="65" charset="-122"/>
              </a:rPr>
              <a:t>然而，</a:t>
            </a:r>
            <a:endParaRPr lang="en-US" altLang="zh-CN" sz="3200" dirty="0">
              <a:solidFill>
                <a:schemeClr val="tx1">
                  <a:lumMod val="50000"/>
                  <a:lumOff val="50000"/>
                </a:schemeClr>
              </a:solidFill>
              <a:latin typeface="方正隶二繁体" panose="03000509000000000000" pitchFamily="65" charset="-122"/>
              <a:ea typeface="方正隶二繁体" panose="03000509000000000000" pitchFamily="65" charset="-122"/>
            </a:endParaRPr>
          </a:p>
          <a:p>
            <a:r>
              <a:rPr lang="zh-CN" altLang="en-US" sz="3200" dirty="0">
                <a:solidFill>
                  <a:schemeClr val="tx1">
                    <a:lumMod val="50000"/>
                    <a:lumOff val="50000"/>
                  </a:schemeClr>
                </a:solidFill>
                <a:latin typeface="方正隶二繁体" panose="03000509000000000000" pitchFamily="65" charset="-122"/>
                <a:ea typeface="方正隶二繁体" panose="03000509000000000000" pitchFamily="65" charset="-122"/>
              </a:rPr>
              <a:t>我是一个很懒的人，所以，</a:t>
            </a:r>
            <a:endParaRPr lang="en-US" altLang="zh-CN" sz="3200" dirty="0">
              <a:solidFill>
                <a:schemeClr val="tx1">
                  <a:lumMod val="50000"/>
                  <a:lumOff val="50000"/>
                </a:schemeClr>
              </a:solidFill>
              <a:latin typeface="方正隶二繁体" panose="03000509000000000000" pitchFamily="65" charset="-122"/>
              <a:ea typeface="方正隶二繁体" panose="03000509000000000000" pitchFamily="65" charset="-122"/>
            </a:endParaRPr>
          </a:p>
          <a:p>
            <a:r>
              <a:rPr lang="zh-CN" altLang="en-US" sz="3200" dirty="0">
                <a:solidFill>
                  <a:schemeClr val="tx1">
                    <a:lumMod val="50000"/>
                    <a:lumOff val="50000"/>
                  </a:schemeClr>
                </a:solidFill>
                <a:latin typeface="方正隶二繁体" panose="03000509000000000000" pitchFamily="65" charset="-122"/>
                <a:ea typeface="方正隶二繁体" panose="03000509000000000000" pitchFamily="65" charset="-122"/>
              </a:rPr>
              <a:t>我懒得写写翻译。 </a:t>
            </a:r>
          </a:p>
        </p:txBody>
      </p:sp>
      <p:sp>
        <p:nvSpPr>
          <p:cNvPr id="19" name="文本框 18"/>
          <p:cNvSpPr txBox="1"/>
          <p:nvPr/>
        </p:nvSpPr>
        <p:spPr>
          <a:xfrm>
            <a:off x="1335580" y="1287680"/>
            <a:ext cx="553998" cy="5016758"/>
          </a:xfrm>
          <a:prstGeom prst="rect">
            <a:avLst/>
          </a:prstGeom>
          <a:noFill/>
        </p:spPr>
        <p:txBody>
          <a:bodyPr vert="eaVert" wrap="none" rtlCol="0">
            <a:spAutoFit/>
          </a:bodyPr>
          <a:lstStyle>
            <a:defPPr>
              <a:defRPr lang="zh-CN"/>
            </a:defPPr>
            <a:lvl1pPr>
              <a:defRPr sz="4400">
                <a:latin typeface="方正清刻本悦宋简体" panose="02000000000000000000" pitchFamily="2" charset="-122"/>
                <a:ea typeface="方正清刻本悦宋简体" panose="02000000000000000000" pitchFamily="2" charset="-122"/>
              </a:defRPr>
            </a:lvl1pPr>
          </a:lstStyle>
          <a:p>
            <a:r>
              <a:rPr lang="zh-CN" altLang="en-US" sz="2400" dirty="0">
                <a:latin typeface="汉仪行楷简" panose="02010609000101010101" pitchFamily="49" charset="-122"/>
                <a:ea typeface="汉仪行楷简" panose="02010609000101010101" pitchFamily="49" charset="-122"/>
              </a:rPr>
              <a:t>函关归路千余里，一夕秋风白发生。</a:t>
            </a:r>
          </a:p>
        </p:txBody>
      </p:sp>
      <p:cxnSp>
        <p:nvCxnSpPr>
          <p:cNvPr id="20" name="直接连接符 19"/>
          <p:cNvCxnSpPr/>
          <p:nvPr/>
        </p:nvCxnSpPr>
        <p:spPr>
          <a:xfrm>
            <a:off x="1194994" y="1287680"/>
            <a:ext cx="0" cy="3706281"/>
          </a:xfrm>
          <a:prstGeom prst="line">
            <a:avLst/>
          </a:prstGeom>
          <a:ln w="1270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21" name="文本框 20"/>
          <p:cNvSpPr txBox="1"/>
          <p:nvPr/>
        </p:nvSpPr>
        <p:spPr>
          <a:xfrm>
            <a:off x="0" y="1287680"/>
            <a:ext cx="1015663" cy="1477328"/>
          </a:xfrm>
          <a:prstGeom prst="rect">
            <a:avLst/>
          </a:prstGeom>
          <a:noFill/>
        </p:spPr>
        <p:txBody>
          <a:bodyPr vert="eaVert" wrap="none" rtlCol="0">
            <a:spAutoFit/>
          </a:bodyPr>
          <a:lstStyle/>
          <a:p>
            <a:r>
              <a:rPr lang="zh-CN" altLang="en-US" sz="5400" dirty="0">
                <a:solidFill>
                  <a:schemeClr val="tx1">
                    <a:lumMod val="50000"/>
                    <a:lumOff val="50000"/>
                  </a:schemeClr>
                </a:solidFill>
                <a:latin typeface="方正隶二繁体" panose="03000509000000000000" pitchFamily="65" charset="-122"/>
                <a:ea typeface="方正隶二繁体" panose="03000509000000000000" pitchFamily="65" charset="-122"/>
              </a:rPr>
              <a:t>同上</a:t>
            </a:r>
          </a:p>
        </p:txBody>
      </p:sp>
      <p:pic>
        <p:nvPicPr>
          <p:cNvPr id="13" name="图片 12">
            <a:extLst>
              <a:ext uri="{FF2B5EF4-FFF2-40B4-BE49-F238E27FC236}">
                <a16:creationId xmlns:a16="http://schemas.microsoft.com/office/drawing/2014/main" id="{BC196DD8-244A-4A1C-A629-A2746874A0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3675" y="2012636"/>
            <a:ext cx="3429000" cy="2981325"/>
          </a:xfrm>
          <a:prstGeom prst="rect">
            <a:avLst/>
          </a:prstGeom>
        </p:spPr>
      </p:pic>
    </p:spTree>
    <p:extLst>
      <p:ext uri="{BB962C8B-B14F-4D97-AF65-F5344CB8AC3E}">
        <p14:creationId xmlns:p14="http://schemas.microsoft.com/office/powerpoint/2010/main" val="2232852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par>
                          <p:cTn id="11" fill="hold">
                            <p:stCondLst>
                              <p:cond delay="500"/>
                            </p:stCondLst>
                            <p:childTnLst>
                              <p:par>
                                <p:cTn id="12" presetID="2" presetClass="entr" presetSubtype="4"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xit" presetSubtype="4" fill="hold" nodeType="clickEffect">
                                  <p:stCondLst>
                                    <p:cond delay="0"/>
                                  </p:stCondLst>
                                  <p:childTnLst>
                                    <p:anim calcmode="lin" valueType="num">
                                      <p:cBhvr additive="base">
                                        <p:cTn id="19" dur="500"/>
                                        <p:tgtEl>
                                          <p:spTgt spid="13"/>
                                        </p:tgtEl>
                                        <p:attrNameLst>
                                          <p:attrName>ppt_x</p:attrName>
                                        </p:attrNameLst>
                                      </p:cBhvr>
                                      <p:tavLst>
                                        <p:tav tm="0">
                                          <p:val>
                                            <p:strVal val="ppt_x"/>
                                          </p:val>
                                        </p:tav>
                                        <p:tav tm="100000">
                                          <p:val>
                                            <p:strVal val="ppt_x"/>
                                          </p:val>
                                        </p:tav>
                                      </p:tavLst>
                                    </p:anim>
                                    <p:anim calcmode="lin" valueType="num">
                                      <p:cBhvr additive="base">
                                        <p:cTn id="20" dur="500"/>
                                        <p:tgtEl>
                                          <p:spTgt spid="13"/>
                                        </p:tgtEl>
                                        <p:attrNameLst>
                                          <p:attrName>ppt_y</p:attrName>
                                        </p:attrNameLst>
                                      </p:cBhvr>
                                      <p:tavLst>
                                        <p:tav tm="0">
                                          <p:val>
                                            <p:strVal val="ppt_y"/>
                                          </p:val>
                                        </p:tav>
                                        <p:tav tm="100000">
                                          <p:val>
                                            <p:strVal val="1+ppt_h/2"/>
                                          </p:val>
                                        </p:tav>
                                      </p:tavLst>
                                    </p:anim>
                                    <p:set>
                                      <p:cBhvr>
                                        <p:cTn id="21" dur="1" fill="hold">
                                          <p:stCondLst>
                                            <p:cond delay="499"/>
                                          </p:stCondLst>
                                        </p:cTn>
                                        <p:tgtEl>
                                          <p:spTgt spid="13"/>
                                        </p:tgtEl>
                                        <p:attrNameLst>
                                          <p:attrName>style.visibility</p:attrName>
                                        </p:attrNameLst>
                                      </p:cBhvr>
                                      <p:to>
                                        <p:strVal val="hidden"/>
                                      </p:to>
                                    </p:set>
                                  </p:childTnLst>
                                </p:cTn>
                              </p:par>
                            </p:childTnLst>
                          </p:cTn>
                        </p:par>
                        <p:par>
                          <p:cTn id="22" fill="hold">
                            <p:stCondLst>
                              <p:cond delay="500"/>
                            </p:stCondLst>
                            <p:childTnLst>
                              <p:par>
                                <p:cTn id="23" presetID="16" presetClass="entr" presetSubtype="21"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arn(inVertical)">
                                      <p:cBhvr>
                                        <p:cTn id="25" dur="500"/>
                                        <p:tgtEl>
                                          <p:spTgt spid="19"/>
                                        </p:tgtEl>
                                      </p:cBhvr>
                                    </p:animEffect>
                                  </p:childTnLst>
                                </p:cTn>
                              </p:par>
                              <p:par>
                                <p:cTn id="26" presetID="16" presetClass="entr" presetSubtype="21"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arn(inVertical)">
                                      <p:cBhvr>
                                        <p:cTn id="28" dur="500"/>
                                        <p:tgtEl>
                                          <p:spTgt spid="20"/>
                                        </p:tgtEl>
                                      </p:cBhvr>
                                    </p:animEffect>
                                  </p:childTnLst>
                                </p:cTn>
                              </p:par>
                            </p:childTnLst>
                          </p:cTn>
                        </p:par>
                        <p:par>
                          <p:cTn id="29" fill="hold">
                            <p:stCondLst>
                              <p:cond delay="1000"/>
                            </p:stCondLst>
                            <p:childTnLst>
                              <p:par>
                                <p:cTn id="30" presetID="2" presetClass="entr" presetSubtype="4"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arn(inVertical)">
                                      <p:cBhvr>
                                        <p:cTn id="38" dur="500"/>
                                        <p:tgtEl>
                                          <p:spTgt spid="12"/>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barn(inVertical)">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xit" presetSubtype="4" fill="hold" nodeType="clickEffect">
                                  <p:stCondLst>
                                    <p:cond delay="0"/>
                                  </p:stCondLst>
                                  <p:childTnLst>
                                    <p:anim calcmode="lin" valueType="num">
                                      <p:cBhvr additive="base">
                                        <p:cTn id="45" dur="500"/>
                                        <p:tgtEl>
                                          <p:spTgt spid="15"/>
                                        </p:tgtEl>
                                        <p:attrNameLst>
                                          <p:attrName>ppt_x</p:attrName>
                                        </p:attrNameLst>
                                      </p:cBhvr>
                                      <p:tavLst>
                                        <p:tav tm="0">
                                          <p:val>
                                            <p:strVal val="ppt_x"/>
                                          </p:val>
                                        </p:tav>
                                        <p:tav tm="100000">
                                          <p:val>
                                            <p:strVal val="ppt_x"/>
                                          </p:val>
                                        </p:tav>
                                      </p:tavLst>
                                    </p:anim>
                                    <p:anim calcmode="lin" valueType="num">
                                      <p:cBhvr additive="base">
                                        <p:cTn id="46" dur="500"/>
                                        <p:tgtEl>
                                          <p:spTgt spid="15"/>
                                        </p:tgtEl>
                                        <p:attrNameLst>
                                          <p:attrName>ppt_y</p:attrName>
                                        </p:attrNameLst>
                                      </p:cBhvr>
                                      <p:tavLst>
                                        <p:tav tm="0">
                                          <p:val>
                                            <p:strVal val="ppt_y"/>
                                          </p:val>
                                        </p:tav>
                                        <p:tav tm="100000">
                                          <p:val>
                                            <p:strVal val="1+ppt_h/2"/>
                                          </p:val>
                                        </p:tav>
                                      </p:tavLst>
                                    </p:anim>
                                    <p:set>
                                      <p:cBhvr>
                                        <p:cTn id="47"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9"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3" cstate="print">
            <a:extLst>
              <a:ext uri="{BEBA8EAE-BF5A-486C-A8C5-ECC9F3942E4B}">
                <a14:imgProps xmlns:a14="http://schemas.microsoft.com/office/drawing/2010/main">
                  <a14:imgLayer>
                    <a14:imgEffect>
                      <a14:artisticPhotocopy/>
                    </a14:imgEffect>
                    <a14:imgEffect>
                      <a14:brightnessContrast contrast="40000"/>
                    </a14:imgEffect>
                  </a14:imgLayer>
                </a14:imgProps>
              </a:ext>
              <a:ext uri="{28A0092B-C50C-407E-A947-70E740481C1C}">
                <a14:useLocalDpi xmlns:a14="http://schemas.microsoft.com/office/drawing/2010/main" val="0"/>
              </a:ext>
            </a:extLst>
          </a:blip>
          <a:srcRect t="43224"/>
          <a:stretch/>
        </p:blipFill>
        <p:spPr>
          <a:xfrm>
            <a:off x="0" y="4372495"/>
            <a:ext cx="12192000" cy="2622147"/>
          </a:xfrm>
          <a:prstGeom prst="rect">
            <a:avLst/>
          </a:prstGeom>
        </p:spPr>
      </p:pic>
      <p:cxnSp>
        <p:nvCxnSpPr>
          <p:cNvPr id="8" name="直接连接符 7"/>
          <p:cNvCxnSpPr/>
          <p:nvPr/>
        </p:nvCxnSpPr>
        <p:spPr>
          <a:xfrm>
            <a:off x="2407385" y="1361058"/>
            <a:ext cx="0" cy="2769506"/>
          </a:xfrm>
          <a:prstGeom prst="line">
            <a:avLst/>
          </a:prstGeom>
          <a:ln w="12700"/>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1584440" y="1361058"/>
            <a:ext cx="738664" cy="1015663"/>
          </a:xfrm>
          <a:prstGeom prst="rect">
            <a:avLst/>
          </a:prstGeom>
          <a:noFill/>
        </p:spPr>
        <p:txBody>
          <a:bodyPr vert="eaVert" wrap="none" rtlCol="0">
            <a:spAutoFit/>
          </a:bodyPr>
          <a:lstStyle>
            <a:defPPr>
              <a:defRPr lang="zh-CN"/>
            </a:defPPr>
            <a:lvl1pPr>
              <a:defRPr sz="2800">
                <a:latin typeface="方正清刻本悦宋简体" panose="02000000000000000000" pitchFamily="2" charset="-122"/>
                <a:ea typeface="方正清刻本悦宋简体" panose="02000000000000000000" pitchFamily="2" charset="-122"/>
              </a:defRPr>
            </a:lvl1pPr>
          </a:lstStyle>
          <a:p>
            <a:r>
              <a:rPr lang="zh-CN" altLang="en-US" sz="3600" dirty="0">
                <a:latin typeface="汉仪行楷简" panose="02010609000101010101" pitchFamily="49" charset="-122"/>
                <a:ea typeface="汉仪行楷简" panose="02010609000101010101" pitchFamily="49" charset="-122"/>
              </a:rPr>
              <a:t>赏析</a:t>
            </a:r>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986462" y="3271026"/>
            <a:ext cx="1420922" cy="1300974"/>
          </a:xfrm>
          <a:prstGeom prst="rect">
            <a:avLst/>
          </a:prstGeom>
        </p:spPr>
      </p:pic>
      <p:sp>
        <p:nvSpPr>
          <p:cNvPr id="12" name="任意多边形 11"/>
          <p:cNvSpPr/>
          <p:nvPr/>
        </p:nvSpPr>
        <p:spPr>
          <a:xfrm flipH="1">
            <a:off x="7298724" y="0"/>
            <a:ext cx="4893276" cy="6861311"/>
          </a:xfrm>
          <a:custGeom>
            <a:avLst/>
            <a:gdLst>
              <a:gd name="connsiteX0" fmla="*/ 0 w 2819987"/>
              <a:gd name="connsiteY0" fmla="*/ 0 h 3954162"/>
              <a:gd name="connsiteX1" fmla="*/ 842906 w 2819987"/>
              <a:gd name="connsiteY1" fmla="*/ 0 h 3954162"/>
              <a:gd name="connsiteX2" fmla="*/ 2819987 w 2819987"/>
              <a:gd name="connsiteY2" fmla="*/ 1977081 h 3954162"/>
              <a:gd name="connsiteX3" fmla="*/ 842906 w 2819987"/>
              <a:gd name="connsiteY3" fmla="*/ 3954162 h 3954162"/>
              <a:gd name="connsiteX4" fmla="*/ 0 w 2819987"/>
              <a:gd name="connsiteY4" fmla="*/ 3954162 h 3954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9987" h="3954162">
                <a:moveTo>
                  <a:pt x="0" y="0"/>
                </a:moveTo>
                <a:lnTo>
                  <a:pt x="842906" y="0"/>
                </a:lnTo>
                <a:cubicBezTo>
                  <a:pt x="1934818" y="0"/>
                  <a:pt x="2819987" y="885169"/>
                  <a:pt x="2819987" y="1977081"/>
                </a:cubicBezTo>
                <a:cubicBezTo>
                  <a:pt x="2819987" y="3068993"/>
                  <a:pt x="1934818" y="3954162"/>
                  <a:pt x="842906" y="3954162"/>
                </a:cubicBezTo>
                <a:lnTo>
                  <a:pt x="0" y="3954162"/>
                </a:lnTo>
                <a:close/>
              </a:path>
            </a:pathLst>
          </a:cu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5" name="文本框 14"/>
          <p:cNvSpPr txBox="1"/>
          <p:nvPr/>
        </p:nvSpPr>
        <p:spPr>
          <a:xfrm>
            <a:off x="9313576" y="2358938"/>
            <a:ext cx="2308324" cy="1752968"/>
          </a:xfrm>
          <a:prstGeom prst="rect">
            <a:avLst/>
          </a:prstGeom>
          <a:noFill/>
        </p:spPr>
        <p:txBody>
          <a:bodyPr vert="eaVert" wrap="square" rtlCol="0">
            <a:spAutoFit/>
          </a:bodyPr>
          <a:lstStyle>
            <a:defPPr>
              <a:defRPr lang="zh-CN"/>
            </a:defPPr>
            <a:lvl1pPr>
              <a:defRPr sz="2000">
                <a:latin typeface="方正宋刻本秀楷简体" panose="02000000000000000000" pitchFamily="2" charset="-122"/>
                <a:ea typeface="方正宋刻本秀楷简体" panose="02000000000000000000" pitchFamily="2" charset="-122"/>
              </a:defRPr>
            </a:lvl1pPr>
          </a:lstStyle>
          <a:p>
            <a:r>
              <a:rPr lang="zh-CN" altLang="en-US" sz="13800" dirty="0">
                <a:latin typeface="汉仪行楷简" panose="02010609000101010101" pitchFamily="49" charset="-122"/>
                <a:ea typeface="汉仪行楷简" panose="02010609000101010101" pitchFamily="49" charset="-122"/>
              </a:rPr>
              <a:t>肆</a:t>
            </a:r>
          </a:p>
        </p:txBody>
      </p:sp>
    </p:spTree>
    <p:extLst>
      <p:ext uri="{BB962C8B-B14F-4D97-AF65-F5344CB8AC3E}">
        <p14:creationId xmlns:p14="http://schemas.microsoft.com/office/powerpoint/2010/main" val="1383113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41" presetClass="entr" presetSubtype="0" fill="hold" grpId="0" nodeType="click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0"/>
                                        </p:tgtEl>
                                        <p:attrNameLst>
                                          <p:attrName>ppt_y</p:attrName>
                                        </p:attrNameLst>
                                      </p:cBhvr>
                                      <p:tavLst>
                                        <p:tav tm="0">
                                          <p:val>
                                            <p:strVal val="#ppt_y"/>
                                          </p:val>
                                        </p:tav>
                                        <p:tav tm="100000">
                                          <p:val>
                                            <p:strVal val="#ppt_y"/>
                                          </p:val>
                                        </p:tav>
                                      </p:tavLst>
                                    </p:anim>
                                    <p:anim calcmode="lin" valueType="num">
                                      <p:cBhvr>
                                        <p:cTn id="25"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4488159"/>
            <a:ext cx="3589420" cy="2301765"/>
            <a:chOff x="972256" y="2343982"/>
            <a:chExt cx="3589420" cy="2301765"/>
          </a:xfrm>
        </p:grpSpPr>
        <p:sp>
          <p:nvSpPr>
            <p:cNvPr id="8" name="椭圆 7"/>
            <p:cNvSpPr/>
            <p:nvPr/>
          </p:nvSpPr>
          <p:spPr>
            <a:xfrm>
              <a:off x="2049009" y="2343982"/>
              <a:ext cx="2301765" cy="2301765"/>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72256" y="2387724"/>
              <a:ext cx="3589420" cy="2258023"/>
            </a:xfrm>
            <a:prstGeom prst="rect">
              <a:avLst/>
            </a:prstGeom>
          </p:spPr>
        </p:pic>
      </p:grpSp>
      <p:sp>
        <p:nvSpPr>
          <p:cNvPr id="13" name="文本框 12"/>
          <p:cNvSpPr txBox="1"/>
          <p:nvPr/>
        </p:nvSpPr>
        <p:spPr>
          <a:xfrm>
            <a:off x="3378518" y="1225689"/>
            <a:ext cx="8309967" cy="5632311"/>
          </a:xfrm>
          <a:prstGeom prst="rect">
            <a:avLst/>
          </a:prstGeom>
          <a:noFill/>
        </p:spPr>
        <p:txBody>
          <a:bodyPr vert="horz" wrap="square" rtlCol="0">
            <a:spAutoFit/>
          </a:bodyPr>
          <a:lstStyle/>
          <a:p>
            <a:r>
              <a:rPr lang="zh-CN" altLang="en-US" sz="2400" dirty="0"/>
              <a:t>“无定河边暮角声，赫连台畔旅人情。”这组对起写景的句子，其中没有一个动词，没有一个形容词。到底是什么样的“暮角声”，是何等样的“旅人情”，全没个明白交代。但答案似乎全在句中，不过需要一番吟咏。“无定河”，就是那“可怜无定河边骨，犹是春闺梦里人”中的“无定河”，是黄河中游的支流，在今陕西北部，它以“溃沙急流，深浅无定”得名。“赫连台”，又名“髑骼台”，为东晋末年夏国赫连勃勃所筑的“京观”（古代战争中积尸封土其上以表战功的土丘）。据</a:t>
            </a:r>
            <a:r>
              <a:rPr lang="en-US" altLang="zh-CN" sz="2400" dirty="0"/>
              <a:t>《</a:t>
            </a:r>
            <a:r>
              <a:rPr lang="zh-CN" altLang="en-US" sz="2400" dirty="0"/>
              <a:t>晋书</a:t>
            </a:r>
            <a:r>
              <a:rPr lang="en-US" altLang="zh-CN" sz="2400" dirty="0"/>
              <a:t>》</a:t>
            </a:r>
            <a:r>
              <a:rPr lang="zh-CN" altLang="en-US" sz="2400" dirty="0"/>
              <a:t>及</a:t>
            </a:r>
            <a:r>
              <a:rPr lang="en-US" altLang="zh-CN" sz="2400" dirty="0"/>
              <a:t>《</a:t>
            </a:r>
            <a:r>
              <a:rPr lang="zh-CN" altLang="en-US" sz="2400" dirty="0"/>
              <a:t>通鉴</a:t>
            </a:r>
            <a:r>
              <a:rPr lang="en-US" altLang="zh-CN" sz="2400" dirty="0"/>
              <a:t>》</a:t>
            </a:r>
            <a:r>
              <a:rPr lang="zh-CN" altLang="en-US" sz="2400" dirty="0"/>
              <a:t>载，台凡二，一在支阳（今甘肃境内）、一在长安附近，然距无定河均甚远。查</a:t>
            </a:r>
            <a:r>
              <a:rPr lang="en-US" altLang="zh-CN" sz="2400" dirty="0"/>
              <a:t>《</a:t>
            </a:r>
            <a:r>
              <a:rPr lang="zh-CN" altLang="en-US" sz="2400" dirty="0"/>
              <a:t>延安府志</a:t>
            </a:r>
            <a:r>
              <a:rPr lang="en-US" altLang="zh-CN" sz="2400" dirty="0"/>
              <a:t>》</a:t>
            </a:r>
            <a:r>
              <a:rPr lang="zh-CN" altLang="en-US" sz="2400" dirty="0"/>
              <a:t>，延长县有髑骼山，为赫连勃勃所筑的另一座髑骼台，与无定河相距不远，诗中“赫连台”当即指此。“无定河”和“赫连台”这两个地名，以其所处的地域和所能唤起的对古来战争的联想，就组合成一个特殊境界，有助于诗句的抒情。</a:t>
            </a:r>
            <a:endParaRPr lang="en-US" altLang="zh-CN" sz="2800" dirty="0">
              <a:solidFill>
                <a:schemeClr val="tx1">
                  <a:lumMod val="50000"/>
                  <a:lumOff val="50000"/>
                </a:schemeClr>
              </a:solidFill>
              <a:latin typeface="方正隶二繁体" panose="03000509000000000000" pitchFamily="65" charset="-122"/>
              <a:ea typeface="方正隶二繁体" panose="03000509000000000000" pitchFamily="65" charset="-122"/>
            </a:endParaRPr>
          </a:p>
        </p:txBody>
      </p:sp>
    </p:spTree>
    <p:extLst>
      <p:ext uri="{BB962C8B-B14F-4D97-AF65-F5344CB8AC3E}">
        <p14:creationId xmlns:p14="http://schemas.microsoft.com/office/powerpoint/2010/main" val="1183146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1000" fill="hold"/>
                                        <p:tgtEl>
                                          <p:spTgt spid="13"/>
                                        </p:tgtEl>
                                        <p:attrNameLst>
                                          <p:attrName>ppt_w</p:attrName>
                                        </p:attrNameLst>
                                      </p:cBhvr>
                                      <p:tavLst>
                                        <p:tav tm="0">
                                          <p:val>
                                            <p:strVal val="#ppt_w*0.70"/>
                                          </p:val>
                                        </p:tav>
                                        <p:tav tm="100000">
                                          <p:val>
                                            <p:strVal val="#ppt_w"/>
                                          </p:val>
                                        </p:tav>
                                      </p:tavLst>
                                    </p:anim>
                                    <p:anim calcmode="lin" valueType="num">
                                      <p:cBhvr>
                                        <p:cTn id="13" dur="1000" fill="hold"/>
                                        <p:tgtEl>
                                          <p:spTgt spid="13"/>
                                        </p:tgtEl>
                                        <p:attrNameLst>
                                          <p:attrName>ppt_h</p:attrName>
                                        </p:attrNameLst>
                                      </p:cBhvr>
                                      <p:tavLst>
                                        <p:tav tm="0">
                                          <p:val>
                                            <p:strVal val="#ppt_h"/>
                                          </p:val>
                                        </p:tav>
                                        <p:tav tm="100000">
                                          <p:val>
                                            <p:strVal val="#ppt_h"/>
                                          </p:val>
                                        </p:tav>
                                      </p:tavLst>
                                    </p:anim>
                                    <p:animEffect transition="in" filter="fade">
                                      <p:cBhvr>
                                        <p:cTn id="1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古典文学水墨情"/>
  <p:tag name="ISPRING_ULTRA_SCORM_COURSE_ID" val="BFF00CE5-1B06-43BF-A0DE-DC0221CA9B5A"/>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TIMING" val="|2.2|0.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2459</TotalTime>
  <Words>817</Words>
  <Application>Microsoft Office PowerPoint</Application>
  <PresentationFormat>宽屏</PresentationFormat>
  <Paragraphs>71</Paragraphs>
  <Slides>13</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方正隶二繁体</vt:lpstr>
      <vt:lpstr>方正祥隶繁体</vt:lpstr>
      <vt:lpstr>汉仪行楷简</vt:lpstr>
      <vt:lpstr>叶根友行书繁</vt:lpstr>
      <vt:lpstr>Arial</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古典文学水墨情</dc:title>
  <dc:creator>优品PPT</dc:creator>
  <cp:lastModifiedBy>van dark</cp:lastModifiedBy>
  <cp:revision>176</cp:revision>
  <dcterms:created xsi:type="dcterms:W3CDTF">2017-03-21T08:36:50Z</dcterms:created>
  <dcterms:modified xsi:type="dcterms:W3CDTF">2020-12-18T12:36:41Z</dcterms:modified>
</cp:coreProperties>
</file>