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80" r:id="rId13"/>
    <p:sldId id="266" r:id="rId14"/>
    <p:sldId id="281" r:id="rId15"/>
    <p:sldId id="267" r:id="rId16"/>
    <p:sldId id="282" r:id="rId17"/>
    <p:sldId id="268" r:id="rId18"/>
    <p:sldId id="283" r:id="rId19"/>
    <p:sldId id="284" r:id="rId20"/>
    <p:sldId id="269" r:id="rId21"/>
    <p:sldId id="285" r:id="rId22"/>
    <p:sldId id="270" r:id="rId23"/>
    <p:sldId id="286" r:id="rId24"/>
    <p:sldId id="275" r:id="rId25"/>
    <p:sldId id="287" r:id="rId26"/>
    <p:sldId id="276" r:id="rId27"/>
    <p:sldId id="277" r:id="rId28"/>
    <p:sldId id="278" r:id="rId29"/>
    <p:sldId id="288" r:id="rId30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39220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9331"/>
            <a:ext cx="9753600" cy="3395698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>
            <a:normAutofit/>
          </a:bodyPr>
          <a:lstStyle>
            <a:lvl1pPr marL="0" indent="0" algn="ctr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 algn="ctr">
              <a:buNone/>
              <a:defRPr sz="2987"/>
            </a:lvl2pPr>
            <a:lvl3pPr marL="975390" indent="0" algn="ctr">
              <a:buNone/>
              <a:defRPr sz="2560"/>
            </a:lvl3pPr>
            <a:lvl4pPr marL="1463086" indent="0" algn="ctr">
              <a:buNone/>
              <a:defRPr sz="2133"/>
            </a:lvl4pPr>
            <a:lvl5pPr marL="1950781" indent="0" algn="ctr">
              <a:buNone/>
              <a:defRPr sz="2133"/>
            </a:lvl5pPr>
            <a:lvl6pPr marL="2438476" indent="0" algn="ctr">
              <a:buNone/>
              <a:defRPr sz="2133"/>
            </a:lvl6pPr>
            <a:lvl7pPr marL="2926171" indent="0" algn="ctr">
              <a:buNone/>
              <a:defRPr sz="2133"/>
            </a:lvl7pPr>
            <a:lvl8pPr marL="3413867" indent="0" algn="ctr">
              <a:buNone/>
              <a:defRPr sz="2133"/>
            </a:lvl8pPr>
            <a:lvl9pPr marL="3901562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62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3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2515"/>
            <a:ext cx="2804160" cy="8265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2515"/>
            <a:ext cx="8249920" cy="82657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3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5819696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5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5446"/>
            <a:ext cx="11216640" cy="4055051"/>
          </a:xfrm>
        </p:spPr>
        <p:txBody>
          <a:bodyPr anchor="b">
            <a:normAutofit/>
          </a:bodyPr>
          <a:lstStyle>
            <a:lvl1pPr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474857"/>
            <a:ext cx="11216640" cy="2133599"/>
          </a:xfrm>
        </p:spPr>
        <p:txBody>
          <a:bodyPr anchor="t">
            <a:normAutofit/>
          </a:bodyPr>
          <a:lstStyle>
            <a:lvl1pPr marL="0" indent="0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35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1469" y="2600961"/>
            <a:ext cx="5527040" cy="61885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600961"/>
            <a:ext cx="5527040" cy="61885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9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69" y="2391965"/>
            <a:ext cx="5499947" cy="117432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469" y="3566294"/>
            <a:ext cx="5499947" cy="52345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2391966"/>
            <a:ext cx="5527041" cy="117432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3566294"/>
            <a:ext cx="5527041" cy="52345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331" y="650241"/>
            <a:ext cx="4194048" cy="2275836"/>
          </a:xfrm>
        </p:spPr>
        <p:txBody>
          <a:bodyPr anchor="b">
            <a:normAutofit/>
          </a:bodyPr>
          <a:lstStyle>
            <a:lvl1pPr>
              <a:defRPr sz="3413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408854"/>
            <a:ext cx="6583680" cy="693589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331" y="2926079"/>
            <a:ext cx="4194048" cy="541866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5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331" y="650240"/>
            <a:ext cx="4194048" cy="2275840"/>
          </a:xfrm>
        </p:spPr>
        <p:txBody>
          <a:bodyPr anchor="b">
            <a:normAutofit/>
          </a:bodyPr>
          <a:lstStyle>
            <a:lvl1pPr>
              <a:defRPr sz="3413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7040" y="1408854"/>
            <a:ext cx="6583680" cy="6935893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331" y="2926080"/>
            <a:ext cx="4194048" cy="54186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6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469" y="520192"/>
            <a:ext cx="11216640" cy="188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69" y="2600961"/>
            <a:ext cx="11216640" cy="618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9D3BD7-4D0D-488E-945B-C75B41621BFB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2029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E460-CE93-4B3A-B6B9-630ED2809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74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Wingdings 2" pitchFamily="18" charset="2"/>
        <a:buChar char="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Wingdings 2" pitchFamily="18" charset="2"/>
        <a:buChar char="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Wingdings 2" pitchFamily="18" charset="2"/>
        <a:buChar char="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spcBef>
          <a:spcPct val="20000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spcBef>
          <a:spcPct val="20000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spcBef>
          <a:spcPct val="20000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spcBef>
          <a:spcPct val="20000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7200" b="1" dirty="0">
                <a:solidFill>
                  <a:srgbClr val="0000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子</a:t>
            </a:r>
            <a:r>
              <a:rPr lang="zh-TW" altLang="en-US" sz="7200" b="1" dirty="0" smtClean="0">
                <a:solidFill>
                  <a:srgbClr val="0000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查詢</a:t>
            </a:r>
            <a:r>
              <a:rPr lang="en-US" altLang="zh-TW" sz="7200" b="1" dirty="0" smtClean="0">
                <a:solidFill>
                  <a:srgbClr val="0000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/>
            </a:r>
            <a:br>
              <a:rPr lang="en-US" altLang="zh-TW" sz="7200" b="1" dirty="0" smtClean="0">
                <a:solidFill>
                  <a:srgbClr val="0000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</a:br>
            <a:r>
              <a:rPr lang="zh-TW" altLang="en-US" sz="7200" dirty="0" smtClean="0">
                <a:solidFill>
                  <a:srgbClr val="0000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補</a:t>
            </a:r>
            <a:r>
              <a:rPr lang="zh-TW" altLang="en-US" sz="7200" dirty="0">
                <a:solidFill>
                  <a:srgbClr val="0000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充</a:t>
            </a:r>
          </a:p>
        </p:txBody>
      </p:sp>
      <p:sp>
        <p:nvSpPr>
          <p:cNvPr id="34" name="Shape 3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6000" dirty="0">
              <a:solidFill>
                <a:srgbClr val="0070C0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比較運算子</a:t>
            </a:r>
          </a:p>
        </p:txBody>
      </p:sp>
      <p:pic>
        <p:nvPicPr>
          <p:cNvPr id="63" name="10_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3011" y="4453071"/>
            <a:ext cx="8618778" cy="2346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比較運算子</a:t>
            </a:r>
          </a:p>
        </p:txBody>
      </p:sp>
      <p:pic>
        <p:nvPicPr>
          <p:cNvPr id="66" name="10_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526" y="4525651"/>
            <a:ext cx="8895748" cy="220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01469" y="2405436"/>
            <a:ext cx="40623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SELECT Name, GNP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WHERE  GNP = ( SELECT MAX(GNP)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FROM   country )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 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 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SELECT Name, GNP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WHERE  GNP = ( SELECT Code, MAX(GNP)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FROM   country )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 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 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SELECT Name, GNP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WHERE  GNP = ( SELECT   MAX(GNP)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FROM     country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GROUP BY Continent )</a:t>
            </a:r>
            <a:endParaRPr lang="zh-TW" altLang="en-U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12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「IN」運算子</a:t>
            </a:r>
          </a:p>
        </p:txBody>
      </p:sp>
      <p:pic>
        <p:nvPicPr>
          <p:cNvPr id="69" name="10_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8586" y="4510119"/>
            <a:ext cx="9027628" cy="223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01469" y="2405436"/>
            <a:ext cx="432362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Code IN ( SELECT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CountryCode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FROM   city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WHERE  Population &gt; 9000000 )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Code = ( SELECT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CountryCode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FROM   city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WHERE  Population &gt; 9000000 )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Code NOT IN ( SELECT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CountryCode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FROM   city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WHERE  Population &gt; 9000000 )</a:t>
            </a:r>
            <a:endParaRPr lang="zh-TW" altLang="en-U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328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其它運算子</a:t>
            </a:r>
          </a:p>
        </p:txBody>
      </p:sp>
      <p:pic>
        <p:nvPicPr>
          <p:cNvPr id="72" name="10_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9527" y="4458699"/>
            <a:ext cx="8765746" cy="2334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01469" y="2505205"/>
            <a:ext cx="296908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* FROM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outertable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* FROM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innertable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* 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outertable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n &gt; ALL ( SELECT n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innertable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* 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outertable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n &lt;&gt; ALL ( SELECT n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innertable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* 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outertable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n NOT IN ( SELECT n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innertable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22949" y="2405436"/>
            <a:ext cx="29161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 smtClean="0">
                <a:solidFill>
                  <a:schemeClr val="tx1"/>
                </a:solidFill>
                <a:effectLst/>
              </a:rPr>
              <a:t>SELECT 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* 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outertable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n = ANY ( SELECT n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innertable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* 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outertable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n IN ( SELECT n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innertable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)</a:t>
            </a:r>
            <a:endParaRPr lang="zh-TW" altLang="en-U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17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多欄位子查詢</a:t>
            </a:r>
          </a:p>
        </p:txBody>
      </p:sp>
      <p:pic>
        <p:nvPicPr>
          <p:cNvPr id="75" name="10_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9188" y="4156402"/>
            <a:ext cx="10066424" cy="2939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01469" y="2405436"/>
            <a:ext cx="7064755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Name, GNP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Continent = 'Asia' AND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GovernmentForm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= 'Republic'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Name, GNP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( Continent,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GovernmentForm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) = ( 'Asia', 'Republic'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Region = ( SELECT Region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WHERE  Name = 'Iraq' )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AND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GovernmentForm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= ( SELECT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GovernmentForm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   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   WHERE  Name = 'Iraq'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(Region,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GovernmentForm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) = ( SELECT Region,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GovernmentForm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             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             WHERE  Name = 'Iraq' )</a:t>
            </a:r>
            <a:endParaRPr lang="zh-TW" altLang="en-U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389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01469" y="2405436"/>
            <a:ext cx="58945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  Continent, MAX(GNP)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GROUP BY Continent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Continent, Name, GNP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(Continent, GNP) IN ( SELECT   Continent, MAX(GNP)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      FROM  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      GROUP BY Continent )</a:t>
            </a:r>
            <a:endParaRPr lang="zh-TW" altLang="en-U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489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defTabSz="519937">
              <a:spcBef>
                <a:spcPts val="32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一個敘述中的查詢敘述</a:t>
            </a:r>
            <a:endParaRPr sz="3204" dirty="0">
              <a:effectLst/>
            </a:endParaRPr>
          </a:p>
          <a:p>
            <a:pPr lvl="0" defTabSz="519937">
              <a:spcBef>
                <a:spcPts val="32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WHERE、HAVING子句與子查詢</a:t>
            </a:r>
            <a:endParaRPr sz="3204" dirty="0">
              <a:effectLst/>
            </a:endParaRPr>
          </a:p>
          <a:p>
            <a:pPr lvl="0" defTabSz="519937">
              <a:spcBef>
                <a:spcPts val="32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SELECT子句與子查詢</a:t>
            </a:r>
            <a:endParaRPr sz="3204" dirty="0">
              <a:effectLst/>
            </a:endParaRPr>
          </a:p>
          <a:p>
            <a:pPr lvl="0" defTabSz="519937">
              <a:spcBef>
                <a:spcPts val="32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FROM子句與子查詢</a:t>
            </a:r>
            <a:endParaRPr sz="3204" dirty="0">
              <a:effectLst/>
            </a:endParaRPr>
          </a:p>
          <a:p>
            <a:pPr lvl="0" defTabSz="519937">
              <a:spcBef>
                <a:spcPts val="32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資料維護與子查詢</a:t>
            </a:r>
            <a:endParaRPr sz="3204" dirty="0">
              <a:effectLst/>
            </a:endParaRPr>
          </a:p>
          <a:p>
            <a:pPr lvl="0" defTabSz="519937">
              <a:spcBef>
                <a:spcPts val="32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關聯子查詢</a:t>
            </a:r>
            <a:endParaRPr sz="3204" dirty="0">
              <a:effectLst/>
            </a:endParaRPr>
          </a:p>
          <a:p>
            <a:pPr lvl="0" defTabSz="519937">
              <a:spcBef>
                <a:spcPts val="32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子查詢與結合查詢</a:t>
            </a:r>
            <a:endParaRPr sz="3204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SELECT子句與子查詢</a:t>
            </a:r>
          </a:p>
        </p:txBody>
      </p:sp>
      <p:pic>
        <p:nvPicPr>
          <p:cNvPr id="78" name="10_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6196" y="4822770"/>
            <a:ext cx="9052408" cy="1606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01469" y="2405436"/>
            <a:ext cx="65918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CONCAT('The GNP of Japan is ', GNP)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Name = 'Japan'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CONCAT('The GNP of Japan is ',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( SELECT GNP FROM country WHERE  Name = 'Japan' )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( SELECT Population FROM country WHERE Name = 'India' ) /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( SELECT SUM(Population) FROM country )</a:t>
            </a:r>
            <a:endParaRPr lang="zh-TW" altLang="en-U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660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FROM子句與子查詢</a:t>
            </a:r>
          </a:p>
        </p:txBody>
      </p:sp>
      <p:pic>
        <p:nvPicPr>
          <p:cNvPr id="81" name="10_3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7237" y="4732605"/>
            <a:ext cx="8850326" cy="1786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01469" y="2405436"/>
            <a:ext cx="60099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  Name, GNP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  ( SELECT *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WHERE  Continent = 'Asia' )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asiacountry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ORDER BY GNP DESC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LIMIT    10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Name, Language, Population * Percentage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country, ( SELECT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CountryCode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, Language, Percentage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FROM 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countrylanguage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WHERE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IsOfficial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= 'T' )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officiallanguage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Code =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CountryCode</a:t>
            </a:r>
            <a:endParaRPr lang="zh-TW" altLang="en-U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56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關聯子查詢</a:t>
            </a:r>
          </a:p>
        </p:txBody>
      </p:sp>
      <p:pic>
        <p:nvPicPr>
          <p:cNvPr id="96" name="10_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5820" y="4101711"/>
            <a:ext cx="9573160" cy="3048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01469" y="2405436"/>
            <a:ext cx="5894562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Continent, Name, GNP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(Continent, GNP) IN ( SELECT   Continent, MAX(GNP)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      FROM  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      GROUP BY Continent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Continent, Name, GNP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oc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GNP = ( SELECT MAX(GNP)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WHERE  Continent =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oc.Continent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 c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EXISTS ( SELECT *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FROM   city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WHERE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CountryCode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c.Code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AND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Population &gt; 8000000 )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 c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NOT EXISTS ( SELECT *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FROM   city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WHERE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CountryCode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c.Code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AND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     Population &gt; 8000000 )</a:t>
            </a:r>
            <a:endParaRPr lang="zh-TW" altLang="en-U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408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子查詢與結合查詢</a:t>
            </a:r>
            <a:endParaRPr sz="72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99" name="10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713" y="2937512"/>
            <a:ext cx="7739374" cy="5377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子查詢與結合查詢</a:t>
            </a:r>
          </a:p>
        </p:txBody>
      </p:sp>
      <p:pic>
        <p:nvPicPr>
          <p:cNvPr id="102" name="10_5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3200" y="4733187"/>
            <a:ext cx="8498400" cy="1785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子查詢與結合查詢</a:t>
            </a:r>
          </a:p>
        </p:txBody>
      </p:sp>
      <p:pic>
        <p:nvPicPr>
          <p:cNvPr id="105" name="10_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3084" y="3342781"/>
            <a:ext cx="9218632" cy="4566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01469" y="2405436"/>
            <a:ext cx="5649302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city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ID IN ( SELECT Capital 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WHERE  Capital IS NOT NULL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city.Name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city,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ID = Capital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Name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city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ID NOT IN ( SELECT Capital 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FROM   country</a:t>
            </a: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WHERE  Capital IS NOT NULL )</a:t>
            </a: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city.Name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country.Capital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city LEFT JOIN country ON city.ID =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country.Capital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city.Name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city LEFT JOIN country ON city.ID =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country.Capital</a:t>
            </a:r>
            <a:endParaRPr lang="en-US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</a:t>
            </a:r>
            <a:r>
              <a:rPr lang="en-US" altLang="zh-TW" sz="1800" dirty="0" err="1">
                <a:solidFill>
                  <a:schemeClr val="tx1"/>
                </a:solidFill>
                <a:effectLst/>
              </a:rPr>
              <a:t>country.Capital</a:t>
            </a:r>
            <a:r>
              <a:rPr lang="en-US" altLang="zh-TW" sz="1800" dirty="0">
                <a:solidFill>
                  <a:schemeClr val="tx1"/>
                </a:solidFill>
                <a:effectLst/>
              </a:rPr>
              <a:t> IS NULL</a:t>
            </a:r>
          </a:p>
          <a:p>
            <a:pPr algn="l"/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3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一個敘述中的查詢敘述</a:t>
            </a:r>
            <a:endParaRPr sz="72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45" name="10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8553" y="4464100"/>
            <a:ext cx="7027694" cy="23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一個敘述中的查詢敘述</a:t>
            </a:r>
          </a:p>
        </p:txBody>
      </p:sp>
      <p:pic>
        <p:nvPicPr>
          <p:cNvPr id="48" name="10_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1591" y="4264722"/>
            <a:ext cx="9281618" cy="2722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一個敘述中的查詢敘述</a:t>
            </a:r>
          </a:p>
        </p:txBody>
      </p:sp>
      <p:pic>
        <p:nvPicPr>
          <p:cNvPr id="51" name="10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657" y="4534332"/>
            <a:ext cx="9427486" cy="2183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一個敘述中的查詢敘述</a:t>
            </a:r>
          </a:p>
        </p:txBody>
      </p:sp>
      <p:pic>
        <p:nvPicPr>
          <p:cNvPr id="54" name="10_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277" y="3658840"/>
            <a:ext cx="9420246" cy="393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01469" y="2405436"/>
            <a:ext cx="40927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SELECT Code, Population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FROM   country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WHERE  Population &gt; ( SELECT Population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FROM   country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effectLst/>
              </a:rPr>
              <a:t>                      WHERE  Code = 'USA' )</a:t>
            </a:r>
            <a:endParaRPr lang="zh-TW" altLang="zh-TW" sz="1800" dirty="0">
              <a:solidFill>
                <a:schemeClr val="tx1"/>
              </a:solidFill>
              <a:effectLst/>
            </a:endParaRPr>
          </a:p>
          <a:p>
            <a:pPr algn="l"/>
            <a:endParaRPr lang="zh-TW" altLang="en-US" dirty="0">
              <a:effectLst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26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WHERE、HAVING子句與子查詢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比較運算子</a:t>
            </a:r>
            <a:endParaRPr sz="3600" dirty="0">
              <a:effectLst/>
            </a:endParaRPr>
          </a:p>
          <a:p>
            <a:pPr lvl="0"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>
                <a:effectLst/>
              </a:rPr>
              <a:t>「</a:t>
            </a:r>
            <a:r>
              <a:rPr sz="3600" dirty="0" err="1">
                <a:effectLst/>
              </a:rPr>
              <a:t>IN」運算子</a:t>
            </a:r>
            <a:endParaRPr sz="3600" dirty="0">
              <a:effectLst/>
            </a:endParaRPr>
          </a:p>
          <a:p>
            <a:pPr lvl="0"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其它運算子</a:t>
            </a:r>
            <a:endParaRPr sz="3600" dirty="0">
              <a:effectLst/>
            </a:endParaRPr>
          </a:p>
          <a:p>
            <a:pPr lvl="0"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多欄位子查詢</a:t>
            </a:r>
            <a:endParaRPr sz="3600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WHERE、HAVING子句與子查詢</a:t>
            </a:r>
          </a:p>
        </p:txBody>
      </p:sp>
      <p:pic>
        <p:nvPicPr>
          <p:cNvPr id="60" name="10_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2343" y="4767843"/>
            <a:ext cx="7860114" cy="1716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172</TotalTime>
  <Words>662</Words>
  <Application>Microsoft Office PowerPoint</Application>
  <PresentationFormat>自訂</PresentationFormat>
  <Paragraphs>212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Helvetica Neue</vt:lpstr>
      <vt:lpstr>Helvetica Neue Light</vt:lpstr>
      <vt:lpstr>新細明體</vt:lpstr>
      <vt:lpstr>Arial</vt:lpstr>
      <vt:lpstr>Calibri</vt:lpstr>
      <vt:lpstr>Calibri Light</vt:lpstr>
      <vt:lpstr>Wingdings 2</vt:lpstr>
      <vt:lpstr>HDOfficeLightV0</vt:lpstr>
      <vt:lpstr>子查詢 補充</vt:lpstr>
      <vt:lpstr>子查詢</vt:lpstr>
      <vt:lpstr>一個敘述中的查詢敘述</vt:lpstr>
      <vt:lpstr>一個敘述中的查詢敘述</vt:lpstr>
      <vt:lpstr>一個敘述中的查詢敘述</vt:lpstr>
      <vt:lpstr>一個敘述中的查詢敘述</vt:lpstr>
      <vt:lpstr>PowerPoint 簡報</vt:lpstr>
      <vt:lpstr>WHERE、HAVING子句與子查詢</vt:lpstr>
      <vt:lpstr>WHERE、HAVING子句與子查詢</vt:lpstr>
      <vt:lpstr>比較運算子</vt:lpstr>
      <vt:lpstr>比較運算子</vt:lpstr>
      <vt:lpstr>PowerPoint 簡報</vt:lpstr>
      <vt:lpstr>「IN」運算子</vt:lpstr>
      <vt:lpstr>PowerPoint 簡報</vt:lpstr>
      <vt:lpstr>其它運算子</vt:lpstr>
      <vt:lpstr>PowerPoint 簡報</vt:lpstr>
      <vt:lpstr>多欄位子查詢</vt:lpstr>
      <vt:lpstr>PowerPoint 簡報</vt:lpstr>
      <vt:lpstr>PowerPoint 簡報</vt:lpstr>
      <vt:lpstr>SELECT子句與子查詢</vt:lpstr>
      <vt:lpstr>PowerPoint 簡報</vt:lpstr>
      <vt:lpstr>FROM子句與子查詢</vt:lpstr>
      <vt:lpstr>PowerPoint 簡報</vt:lpstr>
      <vt:lpstr>關聯子查詢</vt:lpstr>
      <vt:lpstr>PowerPoint 簡報</vt:lpstr>
      <vt:lpstr>子查詢與結合查詢</vt:lpstr>
      <vt:lpstr>子查詢與結合查詢</vt:lpstr>
      <vt:lpstr>子查詢與結合查詢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MySQL新手入門超級手冊</dc:title>
  <dc:creator>USER</dc:creator>
  <cp:lastModifiedBy>Windows 使用者</cp:lastModifiedBy>
  <cp:revision>11</cp:revision>
  <dcterms:modified xsi:type="dcterms:W3CDTF">2020-05-04T03:13:03Z</dcterms:modified>
</cp:coreProperties>
</file>