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70" r:id="rId15"/>
    <p:sldId id="275" r:id="rId16"/>
    <p:sldId id="265" r:id="rId17"/>
    <p:sldId id="266" r:id="rId18"/>
    <p:sldId id="274" r:id="rId19"/>
    <p:sldId id="271" r:id="rId20"/>
  </p:sldIdLst>
  <p:sldSz cx="9144000" cy="5143500" type="screen16x9"/>
  <p:notesSz cx="6858000" cy="9144000"/>
  <p:embeddedFontLs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23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31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302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519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980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8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24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67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Arial" panose="020B0604020202020204" pitchFamily="34" charset="0"/>
                <a:cs typeface="Arial" panose="020B0604020202020204" pitchFamily="34" charset="0"/>
              </a:rPr>
              <a:t>Тема роботи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13118" y="34085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+mj-lt"/>
              </a:rPr>
              <a:t>Мартиненко Андрій Олексійович, ІПЗм-23-2 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+mj-lt"/>
              </a:rPr>
              <a:t>Науковий керівник: к.т.н., доц. </a:t>
            </a:r>
            <a:r>
              <a:rPr lang="uk-UA" dirty="0" err="1">
                <a:latin typeface="+mj-lt"/>
              </a:rPr>
              <a:t>Мельнікова</a:t>
            </a:r>
            <a:r>
              <a:rPr lang="uk-UA" dirty="0">
                <a:latin typeface="+mj-lt"/>
              </a:rPr>
              <a:t> Роксана Валеріївна</a:t>
            </a:r>
            <a:endParaRPr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+mj-lt"/>
              </a:rPr>
              <a:t>18 червня 2025</a:t>
            </a:r>
            <a:endParaRPr dirty="0">
              <a:latin typeface="+mj-l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;p13">
            <a:extLst>
              <a:ext uri="{FF2B5EF4-FFF2-40B4-BE49-F238E27FC236}">
                <a16:creationId xmlns:a16="http://schemas.microsoft.com/office/drawing/2014/main" id="{EBDC0141-21B1-4E13-A3B5-A043E9D1B21B}"/>
              </a:ext>
            </a:extLst>
          </p:cNvPr>
          <p:cNvSpPr txBox="1">
            <a:spLocks/>
          </p:cNvSpPr>
          <p:nvPr/>
        </p:nvSpPr>
        <p:spPr>
          <a:xfrm>
            <a:off x="2805450" y="1137566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 algn="l"/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Дослідження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методів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машинного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навчання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підвищення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ефективності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SEO-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оптимізації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веб-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сайтів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</a:rPr>
              <a:t>Зміст проведеного експерименту</a:t>
            </a:r>
            <a:endParaRPr sz="3200" dirty="0">
              <a:latin typeface="+mj-lt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925305"/>
            <a:ext cx="7010031" cy="3610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b="1" dirty="0">
                <a:latin typeface="+mj-lt"/>
              </a:rPr>
              <a:t>Методи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+mj-lt"/>
              </a:rPr>
              <a:t>– </a:t>
            </a:r>
            <a:r>
              <a:rPr lang="ru-RU" sz="1400" dirty="0" err="1">
                <a:latin typeface="+mj-lt"/>
              </a:rPr>
              <a:t>кластеризація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ключових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слів</a:t>
            </a:r>
            <a:r>
              <a:rPr lang="ru-RU" sz="1400" dirty="0">
                <a:latin typeface="+mj-lt"/>
              </a:rPr>
              <a:t> за </a:t>
            </a:r>
            <a:r>
              <a:rPr lang="ru-RU" sz="1400" dirty="0" err="1">
                <a:latin typeface="+mj-lt"/>
              </a:rPr>
              <a:t>допомогою</a:t>
            </a:r>
            <a:r>
              <a:rPr lang="ru-RU" sz="1400" dirty="0">
                <a:latin typeface="+mj-lt"/>
              </a:rPr>
              <a:t> алгоритму </a:t>
            </a:r>
            <a:r>
              <a:rPr lang="en-US" sz="1400" dirty="0">
                <a:latin typeface="+mj-lt"/>
              </a:rPr>
              <a:t>K-means</a:t>
            </a:r>
            <a:r>
              <a:rPr lang="uk-UA" sz="1400" dirty="0">
                <a:latin typeface="+mj-lt"/>
              </a:rPr>
              <a:t>;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– </a:t>
            </a:r>
            <a:r>
              <a:rPr lang="ru-RU" sz="1400" dirty="0" err="1">
                <a:latin typeface="+mj-lt"/>
              </a:rPr>
              <a:t>векторизація</a:t>
            </a:r>
            <a:r>
              <a:rPr lang="ru-RU" sz="1400" dirty="0">
                <a:latin typeface="+mj-lt"/>
              </a:rPr>
              <a:t> тексту методом </a:t>
            </a:r>
            <a:r>
              <a:rPr lang="en-US" sz="1400" dirty="0">
                <a:latin typeface="+mj-lt"/>
              </a:rPr>
              <a:t>TF-IDF</a:t>
            </a:r>
            <a:r>
              <a:rPr lang="uk-UA" sz="1400" dirty="0">
                <a:latin typeface="+mj-lt"/>
              </a:rPr>
              <a:t>;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– </a:t>
            </a:r>
            <a:r>
              <a:rPr lang="ru-RU" sz="1400" dirty="0" err="1">
                <a:latin typeface="+mj-lt"/>
              </a:rPr>
              <a:t>візуалізація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результатів</a:t>
            </a:r>
            <a:r>
              <a:rPr lang="ru-RU" sz="1400" dirty="0">
                <a:latin typeface="+mj-lt"/>
              </a:rPr>
              <a:t> за </a:t>
            </a:r>
            <a:r>
              <a:rPr lang="ru-RU" sz="1400" dirty="0" err="1">
                <a:latin typeface="+mj-lt"/>
              </a:rPr>
              <a:t>допомогою</a:t>
            </a:r>
            <a:r>
              <a:rPr lang="ru-RU" sz="1400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PCA </a:t>
            </a:r>
            <a:r>
              <a:rPr lang="ru-RU" sz="1400" dirty="0">
                <a:latin typeface="+mj-lt"/>
              </a:rPr>
              <a:t>та </a:t>
            </a:r>
            <a:r>
              <a:rPr lang="ru-RU" sz="1400" dirty="0" err="1">
                <a:latin typeface="+mj-lt"/>
              </a:rPr>
              <a:t>гістограм</a:t>
            </a:r>
            <a:r>
              <a:rPr lang="ru-RU" sz="1400" dirty="0">
                <a:latin typeface="+mj-lt"/>
              </a:rPr>
              <a:t>.</a:t>
            </a:r>
            <a:endParaRPr sz="14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 b="1" dirty="0">
                <a:latin typeface="+mj-lt"/>
              </a:rPr>
              <a:t>Вхідні дані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00" dirty="0">
                <a:latin typeface="+mj-lt"/>
              </a:rPr>
              <a:t>CSV-файл, </a:t>
            </a:r>
            <a:r>
              <a:rPr lang="ru-RU" sz="1400" dirty="0" err="1">
                <a:latin typeface="+mj-lt"/>
              </a:rPr>
              <a:t>що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містить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ключові</a:t>
            </a:r>
            <a:r>
              <a:rPr lang="ru-RU" sz="1400" dirty="0">
                <a:latin typeface="+mj-lt"/>
              </a:rPr>
              <a:t> слова та </a:t>
            </a:r>
            <a:r>
              <a:rPr lang="ru-RU" sz="1400" dirty="0" err="1">
                <a:latin typeface="+mj-lt"/>
              </a:rPr>
              <a:t>їх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пошуковою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частотність</a:t>
            </a:r>
            <a:r>
              <a:rPr lang="ru-RU" sz="1400" dirty="0">
                <a:latin typeface="+mj-lt"/>
              </a:rPr>
              <a:t>, за </a:t>
            </a:r>
            <a:r>
              <a:rPr lang="ru-RU" sz="1400" dirty="0" err="1">
                <a:latin typeface="+mj-lt"/>
              </a:rPr>
              <a:t>якими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можна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ранжуватись</a:t>
            </a:r>
            <a:r>
              <a:rPr lang="ru-RU" sz="1400" dirty="0">
                <a:latin typeface="+mj-lt"/>
              </a:rPr>
              <a:t> в результатах </a:t>
            </a:r>
            <a:r>
              <a:rPr lang="ru-RU" sz="1400" dirty="0" err="1">
                <a:latin typeface="+mj-lt"/>
              </a:rPr>
              <a:t>пошукових</a:t>
            </a:r>
            <a:r>
              <a:rPr lang="ru-RU" sz="1400" dirty="0">
                <a:latin typeface="+mj-lt"/>
              </a:rPr>
              <a:t> систем.</a:t>
            </a:r>
            <a:endParaRPr sz="14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 b="1" dirty="0">
                <a:latin typeface="+mj-lt"/>
              </a:rPr>
              <a:t>Критерії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00" dirty="0">
                <a:latin typeface="+mj-lt"/>
              </a:rPr>
              <a:t>– </a:t>
            </a:r>
            <a:r>
              <a:rPr lang="ru-RU" sz="1400" dirty="0" err="1">
                <a:latin typeface="+mj-lt"/>
              </a:rPr>
              <a:t>релевантність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кластерів</a:t>
            </a:r>
            <a:r>
              <a:rPr lang="ru-RU" sz="1400" dirty="0">
                <a:latin typeface="+mj-lt"/>
              </a:rPr>
              <a:t> (</a:t>
            </a:r>
            <a:r>
              <a:rPr lang="ru-RU" sz="1400" dirty="0" err="1">
                <a:latin typeface="+mj-lt"/>
              </a:rPr>
              <a:t>однорідність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пошукового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наміру</a:t>
            </a:r>
            <a:r>
              <a:rPr lang="ru-RU" sz="1400" dirty="0">
                <a:latin typeface="+mj-lt"/>
              </a:rPr>
              <a:t>);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– </a:t>
            </a:r>
            <a:r>
              <a:rPr lang="ru-RU" sz="1400" dirty="0" err="1">
                <a:latin typeface="+mj-lt"/>
              </a:rPr>
              <a:t>частотність</a:t>
            </a:r>
            <a:r>
              <a:rPr lang="ru-RU" sz="1400" dirty="0">
                <a:latin typeface="+mj-lt"/>
              </a:rPr>
              <a:t> </a:t>
            </a:r>
            <a:r>
              <a:rPr lang="ru-RU" sz="1400" dirty="0" err="1">
                <a:latin typeface="+mj-lt"/>
              </a:rPr>
              <a:t>запитів</a:t>
            </a:r>
            <a:r>
              <a:rPr lang="ru-RU" sz="1400" dirty="0">
                <a:latin typeface="+mj-lt"/>
              </a:rPr>
              <a:t> у межах кластера.</a:t>
            </a:r>
            <a:r>
              <a:rPr lang="uk" sz="1400" dirty="0">
                <a:latin typeface="+mj-lt"/>
              </a:rPr>
              <a:t> </a:t>
            </a:r>
            <a:endParaRPr sz="1400" dirty="0">
              <a:latin typeface="+mj-lt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  <a:cs typeface="Times New Roman" panose="02020603050405020304" pitchFamily="18" charset="0"/>
              </a:rPr>
              <a:t>Зміст проведеного експерименту</a:t>
            </a:r>
            <a:endParaRPr sz="32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8" name="Google Shape;114;p20">
            <a:extLst>
              <a:ext uri="{FF2B5EF4-FFF2-40B4-BE49-F238E27FC236}">
                <a16:creationId xmlns:a16="http://schemas.microsoft.com/office/drawing/2014/main" id="{6D47B518-9C79-447E-AC42-967007E38795}"/>
              </a:ext>
            </a:extLst>
          </p:cNvPr>
          <p:cNvSpPr txBox="1">
            <a:spLocks/>
          </p:cNvSpPr>
          <p:nvPr/>
        </p:nvSpPr>
        <p:spPr>
          <a:xfrm>
            <a:off x="311700" y="1149694"/>
            <a:ext cx="8094249" cy="36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 b="1" dirty="0">
                <a:latin typeface="+mj-lt"/>
                <a:cs typeface="Times New Roman" panose="02020603050405020304" pitchFamily="18" charset="0"/>
              </a:rPr>
              <a:t>Послідовність</a:t>
            </a:r>
            <a:endParaRPr lang="ru-RU" sz="1400" b="1" dirty="0"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Завантаження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обробка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кластеризація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побудова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графіків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ручна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перевірка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точності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кластеризації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в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SERP.</a:t>
            </a:r>
            <a:endParaRPr lang="uk-UA" sz="1400" dirty="0"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1400" b="1" dirty="0">
                <a:latin typeface="+mj-lt"/>
                <a:cs typeface="Times New Roman" panose="02020603050405020304" pitchFamily="18" charset="0"/>
              </a:rPr>
              <a:t>Вимірювання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uk-UA" sz="1400" dirty="0">
                <a:latin typeface="+mj-lt"/>
                <a:cs typeface="Times New Roman" panose="02020603050405020304" pitchFamily="18" charset="0"/>
              </a:rPr>
              <a:t>Вимірювання ефективності, кінцевий результат </a:t>
            </a:r>
            <a:r>
              <a:rPr lang="uk-UA" sz="1400" dirty="0" err="1">
                <a:latin typeface="+mj-lt"/>
                <a:cs typeface="Times New Roman" panose="02020603050405020304" pitchFamily="18" charset="0"/>
              </a:rPr>
              <a:t>прирісту</a:t>
            </a:r>
            <a:r>
              <a:rPr lang="uk-UA" sz="1400" dirty="0">
                <a:latin typeface="+mj-lt"/>
                <a:cs typeface="Times New Roman" panose="02020603050405020304" pitchFamily="18" charset="0"/>
              </a:rPr>
              <a:t> органічного трафіку та показів в результатах пошуку після оптимізації веб-сайту використовуючи програмний продукт.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6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</a:rPr>
              <a:t>Результати експерименту </a:t>
            </a:r>
            <a:endParaRPr sz="3200" dirty="0">
              <a:latin typeface="+mj-lt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665A77-D5F1-48BA-953D-C847D3E2594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50" y="863474"/>
            <a:ext cx="6348549" cy="3557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</a:rPr>
              <a:t>Результати експерименту </a:t>
            </a:r>
            <a:endParaRPr sz="3200" dirty="0">
              <a:latin typeface="+mj-lt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D6E483-C032-4897-81FF-55D6ADC75C5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85"/>
          <a:stretch/>
        </p:blipFill>
        <p:spPr bwMode="auto">
          <a:xfrm>
            <a:off x="268925" y="919993"/>
            <a:ext cx="2980459" cy="1556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48132164-7388-4A96-8288-C11BF42A2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39118"/>
              </p:ext>
            </p:extLst>
          </p:nvPr>
        </p:nvGraphicFramePr>
        <p:xfrm>
          <a:off x="3618411" y="919993"/>
          <a:ext cx="5342709" cy="3504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9246">
                  <a:extLst>
                    <a:ext uri="{9D8B030D-6E8A-4147-A177-3AD203B41FA5}">
                      <a16:colId xmlns:a16="http://schemas.microsoft.com/office/drawing/2014/main" val="2428058266"/>
                    </a:ext>
                  </a:extLst>
                </a:gridCol>
                <a:gridCol w="3213463">
                  <a:extLst>
                    <a:ext uri="{9D8B030D-6E8A-4147-A177-3AD203B41FA5}">
                      <a16:colId xmlns:a16="http://schemas.microsoft.com/office/drawing/2014/main" val="2200533953"/>
                    </a:ext>
                  </a:extLst>
                </a:gridCol>
              </a:tblGrid>
              <a:tr h="26009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Запит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Мета-теги </a:t>
                      </a:r>
                      <a:r>
                        <a:rPr lang="uk-UA" sz="800" dirty="0" err="1">
                          <a:effectLst/>
                        </a:rPr>
                        <a:t>Title</a:t>
                      </a:r>
                      <a:r>
                        <a:rPr lang="uk-UA" sz="800" dirty="0">
                          <a:effectLst/>
                        </a:rPr>
                        <a:t> в  результатах пошуку (ТОП-5)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/>
                </a:tc>
                <a:extLst>
                  <a:ext uri="{0D108BD9-81ED-4DB2-BD59-A6C34878D82A}">
                    <a16:rowId xmlns:a16="http://schemas.microsoft.com/office/drawing/2014/main" val="316015609"/>
                  </a:ext>
                </a:extLst>
              </a:tr>
              <a:tr h="154692">
                <a:tc rowSpan="5"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opening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for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sale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0359" marR="70359" marT="35180" marB="3518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>
                          <a:effectLst/>
                        </a:rPr>
                        <a:t>Buy a 20ft Open Side Container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1171387891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20FT </a:t>
                      </a:r>
                      <a:r>
                        <a:rPr lang="uk-UA" sz="800" dirty="0" err="1">
                          <a:effectLst/>
                        </a:rPr>
                        <a:t>Open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New</a:t>
                      </a:r>
                      <a:r>
                        <a:rPr lang="uk-UA" sz="800" dirty="0">
                          <a:effectLst/>
                        </a:rPr>
                        <a:t> (</a:t>
                      </a:r>
                      <a:r>
                        <a:rPr lang="uk-UA" sz="800" dirty="0" err="1">
                          <a:effectLst/>
                        </a:rPr>
                        <a:t>One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Trip</a:t>
                      </a:r>
                      <a:r>
                        <a:rPr lang="uk-UA" sz="800" dirty="0">
                          <a:effectLst/>
                        </a:rPr>
                        <a:t>) </a:t>
                      </a:r>
                      <a:r>
                        <a:rPr lang="uk-UA" sz="800" dirty="0" err="1">
                          <a:effectLst/>
                        </a:rPr>
                        <a:t>Shipping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3711431785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>
                          <a:effectLst/>
                        </a:rPr>
                        <a:t>Open-Side Shipping Containers for Sale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2271481354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Open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sided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shipping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containers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for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sale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896723492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Open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Containers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for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Sale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or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Lease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1841428637"/>
                  </a:ext>
                </a:extLst>
              </a:tr>
              <a:tr h="154692">
                <a:tc rowSpan="5"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opening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containers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0359" marR="70359" marT="35180" marB="3518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Buy</a:t>
                      </a:r>
                      <a:r>
                        <a:rPr lang="uk-UA" sz="800" dirty="0">
                          <a:effectLst/>
                        </a:rPr>
                        <a:t> a 20ft </a:t>
                      </a:r>
                      <a:r>
                        <a:rPr lang="uk-UA" sz="800" dirty="0" err="1">
                          <a:effectLst/>
                        </a:rPr>
                        <a:t>Open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2531841516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Open-Side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Shipping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Containers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for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Sale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1941405110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Open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sided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shipping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containers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for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sale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2462060387"/>
                  </a:ext>
                </a:extLst>
              </a:tr>
              <a:tr h="154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Opening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Shipping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Containers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2121508142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20FT </a:t>
                      </a:r>
                      <a:r>
                        <a:rPr lang="uk-UA" sz="800" dirty="0" err="1">
                          <a:effectLst/>
                        </a:rPr>
                        <a:t>Open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New</a:t>
                      </a:r>
                      <a:r>
                        <a:rPr lang="uk-UA" sz="800" dirty="0">
                          <a:effectLst/>
                        </a:rPr>
                        <a:t> (</a:t>
                      </a:r>
                      <a:r>
                        <a:rPr lang="uk-UA" sz="800" dirty="0" err="1">
                          <a:effectLst/>
                        </a:rPr>
                        <a:t>One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Trip</a:t>
                      </a:r>
                      <a:r>
                        <a:rPr lang="uk-UA" sz="800" dirty="0">
                          <a:effectLst/>
                        </a:rPr>
                        <a:t>) </a:t>
                      </a:r>
                      <a:r>
                        <a:rPr lang="uk-UA" sz="800" dirty="0" err="1">
                          <a:effectLst/>
                        </a:rPr>
                        <a:t>Shipping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403827861"/>
                  </a:ext>
                </a:extLst>
              </a:tr>
              <a:tr h="154839">
                <a:tc rowSpan="4"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effectLst/>
                        </a:rPr>
                        <a:t>side opening storage container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0359" marR="70359" marT="35180" marB="3518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sided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shipping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containers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sale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769" marR="52769" marT="0" marB="0" anchor="ctr"/>
                </a:tc>
                <a:extLst>
                  <a:ext uri="{0D108BD9-81ED-4DB2-BD59-A6C34878D82A}">
                    <a16:rowId xmlns:a16="http://schemas.microsoft.com/office/drawing/2014/main" val="693853079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a 20ft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Side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Container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769" marR="52769" marT="0" marB="0" anchor="ctr"/>
                </a:tc>
                <a:extLst>
                  <a:ext uri="{0D108BD9-81ED-4DB2-BD59-A6C34878D82A}">
                    <a16:rowId xmlns:a16="http://schemas.microsoft.com/office/drawing/2014/main" val="2435239470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Open-Side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Shipping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Containers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Sale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769" marR="52769" marT="0" marB="0" anchor="ctr"/>
                </a:tc>
                <a:extLst>
                  <a:ext uri="{0D108BD9-81ED-4DB2-BD59-A6C34878D82A}">
                    <a16:rowId xmlns:a16="http://schemas.microsoft.com/office/drawing/2014/main" val="1957842911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Modular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Open-Sided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Shipping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Containers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Features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| MMPS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769" marR="52769" marT="0" marB="0" anchor="ctr"/>
                </a:tc>
                <a:extLst>
                  <a:ext uri="{0D108BD9-81ED-4DB2-BD59-A6C34878D82A}">
                    <a16:rowId xmlns:a16="http://schemas.microsoft.com/office/drawing/2014/main" val="318448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32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</a:rPr>
              <a:t>Результати експерименту </a:t>
            </a:r>
            <a:endParaRPr sz="3200" dirty="0">
              <a:latin typeface="+mj-lt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165D8A-80D5-4349-8C44-2E12B16D232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26" y="953589"/>
            <a:ext cx="8162798" cy="276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29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</a:rPr>
              <a:t>Результати експерименту </a:t>
            </a:r>
            <a:endParaRPr sz="3200" dirty="0">
              <a:latin typeface="+mj-lt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E093BD-777E-4C63-B6B0-56D00204386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00" y="718028"/>
            <a:ext cx="6792433" cy="236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5A5F16-4A56-43A4-907B-52B7D40E019B}"/>
              </a:ext>
            </a:extLst>
          </p:cNvPr>
          <p:cNvSpPr txBox="1"/>
          <p:nvPr/>
        </p:nvSpPr>
        <p:spPr>
          <a:xfrm>
            <a:off x="917605" y="3244163"/>
            <a:ext cx="6994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За </a:t>
            </a:r>
            <a:r>
              <a:rPr lang="ru-RU" dirty="0" err="1">
                <a:latin typeface="+mj-lt"/>
              </a:rPr>
              <a:t>період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проведення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оптимізації</a:t>
            </a:r>
            <a:r>
              <a:rPr lang="ru-RU" dirty="0">
                <a:latin typeface="+mj-lt"/>
              </a:rPr>
              <a:t> сайту, </a:t>
            </a:r>
            <a:r>
              <a:rPr lang="ru-RU" dirty="0" err="1">
                <a:latin typeface="+mj-lt"/>
              </a:rPr>
              <a:t>кількість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переходів</a:t>
            </a:r>
            <a:r>
              <a:rPr lang="ru-RU" dirty="0">
                <a:latin typeface="+mj-lt"/>
              </a:rPr>
              <a:t> на сайт з </a:t>
            </a:r>
            <a:r>
              <a:rPr lang="ru-RU" dirty="0" err="1">
                <a:latin typeface="+mj-lt"/>
              </a:rPr>
              <a:t>результатів</a:t>
            </a:r>
            <a:endParaRPr lang="ru-RU" dirty="0">
              <a:latin typeface="+mj-lt"/>
            </a:endParaRPr>
          </a:p>
          <a:p>
            <a:r>
              <a:rPr lang="ru-RU" dirty="0" err="1">
                <a:latin typeface="+mj-lt"/>
              </a:rPr>
              <a:t>органічного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пошуку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зросла</a:t>
            </a:r>
            <a:r>
              <a:rPr lang="ru-RU" dirty="0">
                <a:latin typeface="+mj-lt"/>
              </a:rPr>
              <a:t> на </a:t>
            </a:r>
            <a:r>
              <a:rPr lang="ru-RU" b="1" dirty="0">
                <a:latin typeface="+mj-lt"/>
              </a:rPr>
              <a:t>130% </a:t>
            </a:r>
            <a:r>
              <a:rPr lang="ru-RU" dirty="0">
                <a:latin typeface="+mj-lt"/>
              </a:rPr>
              <a:t>з 2,41 </a:t>
            </a:r>
            <a:r>
              <a:rPr lang="ru-RU" dirty="0" err="1">
                <a:latin typeface="+mj-lt"/>
              </a:rPr>
              <a:t>тисячі</a:t>
            </a:r>
            <a:r>
              <a:rPr lang="ru-RU" dirty="0">
                <a:latin typeface="+mj-lt"/>
              </a:rPr>
              <a:t> до 5,54 </a:t>
            </a:r>
            <a:r>
              <a:rPr lang="ru-RU" dirty="0" err="1">
                <a:latin typeface="+mj-lt"/>
              </a:rPr>
              <a:t>тисяч</a:t>
            </a:r>
            <a:r>
              <a:rPr lang="ru-RU" dirty="0">
                <a:latin typeface="+mj-lt"/>
              </a:rPr>
              <a:t>. </a:t>
            </a:r>
          </a:p>
          <a:p>
            <a:r>
              <a:rPr lang="ru-RU" dirty="0" err="1">
                <a:latin typeface="+mj-lt"/>
              </a:rPr>
              <a:t>Водночас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загальна</a:t>
            </a:r>
            <a:endParaRPr lang="ru-RU" dirty="0">
              <a:latin typeface="+mj-lt"/>
            </a:endParaRPr>
          </a:p>
          <a:p>
            <a:r>
              <a:rPr lang="ru-RU" dirty="0" err="1">
                <a:latin typeface="+mj-lt"/>
              </a:rPr>
              <a:t>кількість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показів</a:t>
            </a:r>
            <a:r>
              <a:rPr lang="ru-RU" dirty="0">
                <a:latin typeface="+mj-lt"/>
              </a:rPr>
              <a:t> в </a:t>
            </a:r>
            <a:r>
              <a:rPr lang="ru-RU" dirty="0" err="1">
                <a:latin typeface="+mj-lt"/>
              </a:rPr>
              <a:t>пошуковій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видачі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зросла</a:t>
            </a:r>
            <a:r>
              <a:rPr lang="ru-RU" dirty="0">
                <a:latin typeface="+mj-lt"/>
              </a:rPr>
              <a:t> на </a:t>
            </a:r>
            <a:r>
              <a:rPr lang="ru-RU" b="1" dirty="0">
                <a:latin typeface="+mj-lt"/>
              </a:rPr>
              <a:t>138% </a:t>
            </a:r>
            <a:r>
              <a:rPr lang="ru-RU" dirty="0">
                <a:latin typeface="+mj-lt"/>
              </a:rPr>
              <a:t>з 124 </a:t>
            </a:r>
            <a:r>
              <a:rPr lang="ru-RU" dirty="0" err="1">
                <a:latin typeface="+mj-lt"/>
              </a:rPr>
              <a:t>тисяч</a:t>
            </a:r>
            <a:r>
              <a:rPr lang="ru-RU" dirty="0">
                <a:latin typeface="+mj-lt"/>
              </a:rPr>
              <a:t> до 295 </a:t>
            </a:r>
            <a:r>
              <a:rPr lang="ru-RU" dirty="0" err="1">
                <a:latin typeface="+mj-lt"/>
              </a:rPr>
              <a:t>тисяч</a:t>
            </a:r>
            <a:r>
              <a:rPr lang="ru-RU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  <a:cs typeface="Times New Roman" panose="02020603050405020304" pitchFamily="18" charset="0"/>
              </a:rPr>
              <a:t>Аналіз отриманих результатів </a:t>
            </a:r>
            <a:endParaRPr sz="3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0850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Отримані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результати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повністю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відповідають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поставленим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цілям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дослідження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: в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результаті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дсолідження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вдалося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uk-UA" sz="1400" dirty="0">
                <a:latin typeface="+mj-lt"/>
                <a:cs typeface="Times New Roman" panose="02020603050405020304" pitchFamily="18" charset="0"/>
              </a:rPr>
              <a:t>підвищити ефективність просування веб-сайту в пошуковій системі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Google </a:t>
            </a:r>
            <a:r>
              <a:rPr lang="uk-UA" sz="1400" dirty="0">
                <a:latin typeface="+mj-lt"/>
                <a:cs typeface="Times New Roman" panose="02020603050405020304" pitchFamily="18" charset="0"/>
              </a:rPr>
              <a:t>з використанням методів машинного навчання.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 </a:t>
            </a:r>
            <a:endParaRPr lang="uk-UA" sz="1400" dirty="0"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Аналіз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показав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високу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релевантність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сформованих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кластерів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і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практичну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придатність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створеної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програми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ведення</a:t>
            </a:r>
            <a:r>
              <a:rPr lang="uk-UA" sz="1400" dirty="0">
                <a:latin typeface="+mj-lt"/>
                <a:cs typeface="Times New Roman" panose="02020603050405020304" pitchFamily="18" charset="0"/>
              </a:rPr>
              <a:t> стратегії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Programmatic SEO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Результати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підтверджують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що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застосування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машинного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в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якості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допоміжного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інструменту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дозволяє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добре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структурувати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семантику та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охоплювати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ширший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спектр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пошукових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намірів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. </a:t>
            </a:r>
            <a:endParaRPr sz="1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62010C-FF57-4C20-94D5-7EA63AB313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3142" y="595044"/>
            <a:ext cx="2853417" cy="4049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</a:rPr>
              <a:t>Публікація результатів </a:t>
            </a:r>
            <a:endParaRPr sz="3200" dirty="0">
              <a:latin typeface="+mj-lt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698A7F-1CEF-4FA8-A13B-C3D53F34CD2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27354" y="601575"/>
            <a:ext cx="2853417" cy="4061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E72ACF-8ABC-4B0E-99B1-B8342223A2F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100802" y="598157"/>
            <a:ext cx="2853417" cy="4082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810DB8-C960-4154-8F19-B13E41FC91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708" y="605837"/>
            <a:ext cx="2797312" cy="4049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</a:rPr>
              <a:t>Публікація результатів </a:t>
            </a:r>
            <a:endParaRPr sz="3200" dirty="0">
              <a:latin typeface="+mj-lt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09A86D-6752-41AA-80DE-F62E64E7D23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11954" y="612367"/>
            <a:ext cx="2812861" cy="4049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DA3B86-72E2-4B30-BD50-BE37AA4C389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132668" y="605835"/>
            <a:ext cx="2892624" cy="4049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348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  <a:cs typeface="Times New Roman" panose="02020603050405020304" pitchFamily="18" charset="0"/>
              </a:rPr>
              <a:t>Підсумки</a:t>
            </a:r>
            <a:r>
              <a:rPr lang="uk" sz="3200" dirty="0">
                <a:latin typeface="+mj-lt"/>
              </a:rPr>
              <a:t> </a:t>
            </a:r>
            <a:endParaRPr sz="3200" dirty="0">
              <a:latin typeface="+mj-lt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79601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lnSpc>
                <a:spcPct val="110000"/>
              </a:lnSpc>
            </a:pPr>
            <a:r>
              <a:rPr lang="ru-RU" sz="1400" dirty="0">
                <a:latin typeface="+mj-lt"/>
                <a:cs typeface="Times New Roman" panose="02020603050405020304" pitchFamily="18" charset="0"/>
              </a:rPr>
              <a:t>проведено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аналіз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існуючих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програмних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систем для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SEO-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оптимізації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10000"/>
              </a:lnSpc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розглянуто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сучасні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виклики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SEO,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порівняно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процес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сканування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еталонного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Google-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бота та конкурента </a:t>
            </a: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Ahrefs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бота;</a:t>
            </a:r>
          </a:p>
          <a:p>
            <a:pPr marL="285750" indent="-285750">
              <a:lnSpc>
                <a:spcPct val="110000"/>
              </a:lnSpc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порівняно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методи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кластеризації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10000"/>
              </a:lnSpc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розроблено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застосунок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з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інтеграцією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методів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кластеризації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виконано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ручну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перевірку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вихідного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результату в результатах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пошуку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Google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10000"/>
              </a:lnSpc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отримані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вихідні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дані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застосовано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впровадження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стратегії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Programmatic SEO 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на веб-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сайті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порівняно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ефективність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просування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до та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після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uk-UA" sz="1400" dirty="0">
                <a:latin typeface="+mj-lt"/>
                <a:cs typeface="Times New Roman" panose="02020603050405020304" pitchFamily="18" charset="0"/>
              </a:rPr>
              <a:t>початку оптимізації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10000"/>
              </a:lnSpc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опубліковано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тези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доповіді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«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Кластеризація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контенту з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використанням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алгоритмів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машинного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» на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двадцять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дев’ятий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міжнародний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молодіжний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форум «РАДІОЕЛЕКТРОНІКА ТА МОЛОДЬ В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XXI 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ст.»;</a:t>
            </a:r>
          </a:p>
          <a:p>
            <a:pPr marL="285750" indent="-285750">
              <a:lnSpc>
                <a:spcPct val="110000"/>
              </a:lnSpc>
            </a:pPr>
            <a:r>
              <a:rPr lang="uk-UA" sz="1400" dirty="0">
                <a:latin typeface="+mj-lt"/>
                <a:cs typeface="Times New Roman" panose="02020603050405020304" pitchFamily="18" charset="0"/>
              </a:rPr>
              <a:t>опубліковано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тези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доповіді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«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Дослідження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методів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сканування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індексації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веб-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сайтів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пошуковою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системою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Google» 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на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IV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Всеукраїнську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науково-практичну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Інтернет-конференцію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«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Сучасні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комп’ютерні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інформаційні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системи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і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технології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»</a:t>
            </a:r>
          </a:p>
          <a:p>
            <a:pPr marL="285750" indent="-285750">
              <a:lnSpc>
                <a:spcPct val="110000"/>
              </a:lnSpc>
            </a:pPr>
            <a:endParaRPr lang="ru-RU" sz="14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</a:pPr>
            <a:endParaRPr lang="ru-RU" sz="1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085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</a:rPr>
              <a:t>Дослідження</a:t>
            </a:r>
            <a:endParaRPr sz="3200" dirty="0">
              <a:latin typeface="+mj-lt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b="1" dirty="0">
                <a:latin typeface="+mj-lt"/>
                <a:cs typeface="Times New Roman" panose="02020603050405020304" pitchFamily="18" charset="0"/>
              </a:rPr>
              <a:t>Актуальність та стан розвитку галузі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+mj-lt"/>
                <a:cs typeface="Times New Roman" panose="02020603050405020304" pitchFamily="18" charset="0"/>
              </a:rPr>
              <a:t>В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SEO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зростає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потреба в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автоматизації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роботи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з великими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обсягами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ключових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слів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Існуючі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інструменти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не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завжди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забезпечують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гнучкість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прозорість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кластеризації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, тому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застосування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машинного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стає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актуальним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напрямом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uk" sz="1400" dirty="0">
                <a:latin typeface="+mj-lt"/>
                <a:cs typeface="Times New Roman" panose="02020603050405020304" pitchFamily="18" charset="0"/>
              </a:rPr>
              <a:t> </a:t>
            </a:r>
            <a:endParaRPr sz="1400" dirty="0"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 b="1" dirty="0">
                <a:latin typeface="+mj-lt"/>
                <a:cs typeface="Times New Roman" panose="02020603050405020304" pitchFamily="18" charset="0"/>
              </a:rPr>
              <a:t>Чітке визначення напряму дослідження</a:t>
            </a:r>
            <a:endParaRPr sz="1400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Розробка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дослідження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інструменту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кластеризації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ключових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слів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із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використанням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методів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машинного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підвищення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ефективності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SEO-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оптимізації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.</a:t>
            </a:r>
            <a:endParaRPr lang="uk" sz="1400" dirty="0"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 b="1" dirty="0">
                <a:latin typeface="+mj-lt"/>
                <a:cs typeface="Times New Roman" panose="02020603050405020304" pitchFamily="18" charset="0"/>
              </a:rPr>
              <a:t>Об’єкт дослідження</a:t>
            </a:r>
            <a:endParaRPr sz="1400" b="1" dirty="0"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Методи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сканування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веб-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сайтів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пошуковими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системами та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методи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машинного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кластеризації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текстових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у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задачі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пошукової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оптимізації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веб-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сайтів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.</a:t>
            </a:r>
            <a:endParaRPr sz="1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>
                <a:latin typeface="+mj-lt"/>
              </a:rPr>
              <a:t>Аналіз</a:t>
            </a:r>
            <a:r>
              <a:rPr lang="ru-RU" sz="3200" dirty="0">
                <a:latin typeface="+mj-lt"/>
              </a:rPr>
              <a:t> </a:t>
            </a:r>
            <a:r>
              <a:rPr lang="ru-RU" sz="3200" dirty="0" err="1">
                <a:latin typeface="+mj-lt"/>
              </a:rPr>
              <a:t>предметної</a:t>
            </a:r>
            <a:r>
              <a:rPr lang="ru-RU" sz="3200" dirty="0">
                <a:latin typeface="+mj-lt"/>
              </a:rPr>
              <a:t> </a:t>
            </a:r>
            <a:r>
              <a:rPr lang="ru-RU" sz="3200" dirty="0" err="1">
                <a:latin typeface="+mj-lt"/>
              </a:rPr>
              <a:t>області</a:t>
            </a:r>
            <a:r>
              <a:rPr lang="ru-RU" sz="3200" dirty="0">
                <a:latin typeface="+mj-lt"/>
              </a:rPr>
              <a:t> та </a:t>
            </a:r>
            <a:r>
              <a:rPr lang="ru-RU" sz="3200" dirty="0" err="1">
                <a:latin typeface="+mj-lt"/>
              </a:rPr>
              <a:t>аналогів</a:t>
            </a:r>
            <a:endParaRPr lang="ru-RU" sz="3200" dirty="0">
              <a:latin typeface="+mj-lt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Шляхом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застосування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методу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багатокритеріального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вибору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вдалося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визначити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найкращі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SEO-</a:t>
            </a:r>
            <a:r>
              <a:rPr lang="uk-UA" sz="1200" dirty="0">
                <a:effectLst/>
                <a:latin typeface="+mj-lt"/>
                <a:ea typeface="Times New Roman" panose="02020603050405020304" pitchFamily="18" charset="0"/>
              </a:rPr>
              <a:t>інструменти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орієнтуючись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на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ключові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критерії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: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ефективність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сканування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веб-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сайтів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та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інтеграцію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методів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машинного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навчання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1500"/>
              </a:spcBef>
            </a:pP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Google</a:t>
            </a:r>
            <a:endParaRPr lang="ru-RU" sz="1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Ahrefs</a:t>
            </a:r>
            <a:endParaRPr lang="ru-RU" sz="1200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Serpstat</a:t>
            </a:r>
            <a:endParaRPr lang="ru-RU" sz="1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Screaming</a:t>
            </a:r>
            <a:r>
              <a:rPr lang="ru-RU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+mj-lt"/>
                <a:ea typeface="Times New Roman" panose="02020603050405020304" pitchFamily="18" charset="0"/>
              </a:rPr>
              <a:t>Frog</a:t>
            </a:r>
            <a:endParaRPr lang="en-US" sz="1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uk-UA" sz="1200" dirty="0">
                <a:latin typeface="+mj-lt"/>
              </a:rPr>
              <a:t>Тому для подальшого дослідження було обрано саме такі </a:t>
            </a:r>
            <a:r>
              <a:rPr lang="en-US" sz="1200" dirty="0">
                <a:latin typeface="+mj-lt"/>
              </a:rPr>
              <a:t>SEO-</a:t>
            </a:r>
            <a:r>
              <a:rPr lang="uk-UA" sz="1200" dirty="0">
                <a:latin typeface="+mj-lt"/>
              </a:rPr>
              <a:t>інструменти.</a:t>
            </a:r>
            <a:endParaRPr sz="1200" dirty="0">
              <a:latin typeface="+mj-lt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</a:rPr>
              <a:t>Постановка задачі</a:t>
            </a:r>
            <a:endParaRPr sz="3200" dirty="0">
              <a:latin typeface="+mj-lt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2526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uk-UA" sz="1200" dirty="0">
                <a:effectLst/>
                <a:latin typeface="+mj-lt"/>
                <a:ea typeface="Calibri" panose="020F0502020204030204" pitchFamily="34" charset="0"/>
              </a:rPr>
              <a:t>Метою дослідження є вирішення наступних задач:</a:t>
            </a:r>
          </a:p>
          <a:p>
            <a:pPr>
              <a:lnSpc>
                <a:spcPct val="150000"/>
              </a:lnSpc>
            </a:pPr>
            <a:r>
              <a:rPr lang="uk-UA" sz="1200" dirty="0">
                <a:effectLst/>
                <a:latin typeface="+mj-lt"/>
                <a:ea typeface="Calibri" panose="020F0502020204030204" pitchFamily="34" charset="0"/>
              </a:rPr>
              <a:t>оцінити функціональні можливості 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</a:rPr>
              <a:t>SEO-</a:t>
            </a:r>
            <a:r>
              <a:rPr lang="uk-UA" sz="1200" dirty="0">
                <a:effectLst/>
                <a:latin typeface="+mj-lt"/>
                <a:ea typeface="Calibri" panose="020F0502020204030204" pitchFamily="34" charset="0"/>
              </a:rPr>
              <a:t>інструментів. Провести детальний аналіз функціональних можливостей інструменту </a:t>
            </a:r>
            <a:r>
              <a:rPr lang="en-US" sz="1200" dirty="0" err="1">
                <a:effectLst/>
                <a:latin typeface="+mj-lt"/>
                <a:ea typeface="Calibri" panose="020F0502020204030204" pitchFamily="34" charset="0"/>
              </a:rPr>
              <a:t>Ahrefs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uk-UA" sz="1200" dirty="0">
                <a:effectLst/>
                <a:latin typeface="+mj-lt"/>
                <a:ea typeface="Calibri" panose="020F0502020204030204" pitchFamily="34" charset="0"/>
              </a:rPr>
              <a:t>та </a:t>
            </a:r>
            <a:r>
              <a:rPr lang="en-US" sz="1200" dirty="0">
                <a:effectLst/>
                <a:latin typeface="+mj-lt"/>
                <a:ea typeface="Calibri" panose="020F0502020204030204" pitchFamily="34" charset="0"/>
              </a:rPr>
              <a:t>Google-</a:t>
            </a:r>
            <a:r>
              <a:rPr lang="uk-UA" sz="1200" dirty="0">
                <a:effectLst/>
                <a:latin typeface="+mj-lt"/>
                <a:ea typeface="Calibri" panose="020F0502020204030204" pitchFamily="34" charset="0"/>
              </a:rPr>
              <a:t>бота для сканування та аналізу веб-сайтів;</a:t>
            </a:r>
          </a:p>
          <a:p>
            <a:pPr>
              <a:lnSpc>
                <a:spcPct val="150000"/>
              </a:lnSpc>
            </a:pP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проаналізувати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переваги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та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недоліки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інструментів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розглянути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методи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машинного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навчання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що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використовуються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для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кластеризації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контенту;</a:t>
            </a:r>
          </a:p>
          <a:p>
            <a:pPr>
              <a:lnSpc>
                <a:spcPct val="150000"/>
              </a:lnSpc>
            </a:pP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на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основі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отриманих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даних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розробити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програмне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забезпечення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з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інтеграцією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методів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машинного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навчання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для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автоматизації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рутинних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процесів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аналізу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даних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при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веденні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SEO-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оптимізації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застосувати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отримані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результати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кластеризації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для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стратегії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просування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веб-сайту в </a:t>
            </a:r>
            <a:r>
              <a:rPr lang="ru-RU" sz="1200" dirty="0" err="1">
                <a:effectLst/>
                <a:latin typeface="+mj-lt"/>
                <a:ea typeface="Calibri" panose="020F0502020204030204" pitchFamily="34" charset="0"/>
              </a:rPr>
              <a:t>пошукових</a:t>
            </a:r>
            <a:r>
              <a:rPr lang="ru-RU" sz="1200" dirty="0">
                <a:effectLst/>
                <a:latin typeface="+mj-lt"/>
                <a:ea typeface="Calibri" panose="020F0502020204030204" pitchFamily="34" charset="0"/>
              </a:rPr>
              <a:t> системах.</a:t>
            </a:r>
            <a:endParaRPr lang="uk-UA" sz="1200" dirty="0">
              <a:effectLst/>
              <a:latin typeface="+mj-lt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uk-UA" sz="1200" dirty="0">
              <a:latin typeface="+mj-lt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ru-RU" sz="1200" dirty="0" err="1">
                <a:latin typeface="+mj-lt"/>
              </a:rPr>
              <a:t>Автоматизація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процесу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групування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ключових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слів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дає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змогу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значно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заощадити</a:t>
            </a:r>
            <a:r>
              <a:rPr lang="ru-RU" sz="1200" dirty="0">
                <a:latin typeface="+mj-lt"/>
              </a:rPr>
              <a:t> час, </a:t>
            </a:r>
            <a:r>
              <a:rPr lang="ru-RU" sz="1200" dirty="0" err="1">
                <a:latin typeface="+mj-lt"/>
              </a:rPr>
              <a:t>який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зазвичай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витрачається</a:t>
            </a:r>
            <a:r>
              <a:rPr lang="ru-RU" sz="1200" dirty="0">
                <a:latin typeface="+mj-lt"/>
              </a:rPr>
              <a:t> на </a:t>
            </a:r>
            <a:r>
              <a:rPr lang="ru-RU" sz="1200" dirty="0" err="1">
                <a:latin typeface="+mj-lt"/>
              </a:rPr>
              <a:t>ручну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класифікацію</a:t>
            </a:r>
            <a:r>
              <a:rPr lang="ru-RU" sz="1200" dirty="0">
                <a:latin typeface="+mj-lt"/>
              </a:rPr>
              <a:t> семантики, </a:t>
            </a:r>
            <a:r>
              <a:rPr lang="ru-RU" sz="1200" dirty="0" err="1">
                <a:latin typeface="+mj-lt"/>
              </a:rPr>
              <a:t>що</a:t>
            </a:r>
            <a:r>
              <a:rPr lang="ru-RU" sz="1200" dirty="0">
                <a:latin typeface="+mj-lt"/>
              </a:rPr>
              <a:t> особливо </a:t>
            </a:r>
            <a:r>
              <a:rPr lang="ru-RU" sz="1200" dirty="0" err="1">
                <a:latin typeface="+mj-lt"/>
              </a:rPr>
              <a:t>важливо</a:t>
            </a:r>
            <a:r>
              <a:rPr lang="ru-RU" sz="1200" dirty="0">
                <a:latin typeface="+mj-lt"/>
              </a:rPr>
              <a:t> при </a:t>
            </a:r>
            <a:r>
              <a:rPr lang="ru-RU" sz="1200" dirty="0" err="1">
                <a:latin typeface="+mj-lt"/>
              </a:rPr>
              <a:t>роботі</a:t>
            </a:r>
            <a:r>
              <a:rPr lang="ru-RU" sz="1200" dirty="0">
                <a:latin typeface="+mj-lt"/>
              </a:rPr>
              <a:t> з великими </a:t>
            </a:r>
            <a:r>
              <a:rPr lang="ru-RU" sz="1200" dirty="0" err="1">
                <a:latin typeface="+mj-lt"/>
              </a:rPr>
              <a:t>обсягами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даних</a:t>
            </a:r>
            <a:r>
              <a:rPr lang="ru-RU" sz="1200" dirty="0">
                <a:latin typeface="+mj-lt"/>
              </a:rPr>
              <a:t>.</a:t>
            </a:r>
            <a:endParaRPr sz="1200" dirty="0">
              <a:latin typeface="+mj-l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+mj-lt"/>
              </a:rPr>
              <a:t>П</a:t>
            </a:r>
            <a:r>
              <a:rPr lang="ru-RU" sz="3200" dirty="0" err="1">
                <a:latin typeface="+mj-lt"/>
              </a:rPr>
              <a:t>орівняння</a:t>
            </a:r>
            <a:r>
              <a:rPr lang="ru-RU" sz="3200" dirty="0">
                <a:latin typeface="+mj-lt"/>
              </a:rPr>
              <a:t> </a:t>
            </a:r>
            <a:r>
              <a:rPr lang="ru-RU" sz="3200" dirty="0" err="1">
                <a:latin typeface="+mj-lt"/>
              </a:rPr>
              <a:t>методів</a:t>
            </a:r>
            <a:r>
              <a:rPr lang="ru-RU" sz="3200" dirty="0">
                <a:latin typeface="+mj-lt"/>
              </a:rPr>
              <a:t> </a:t>
            </a:r>
            <a:r>
              <a:rPr lang="ru-RU" sz="3200" dirty="0" err="1">
                <a:latin typeface="+mj-lt"/>
              </a:rPr>
              <a:t>сканування</a:t>
            </a:r>
            <a:endParaRPr lang="ru-RU" sz="3200" dirty="0">
              <a:latin typeface="+mj-l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51054-B1B1-4F4A-ACFE-AD82E6FE6E82}"/>
              </a:ext>
            </a:extLst>
          </p:cNvPr>
          <p:cNvSpPr txBox="1"/>
          <p:nvPr/>
        </p:nvSpPr>
        <p:spPr>
          <a:xfrm>
            <a:off x="1812394" y="120771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1.jpg">
            <a:extLst>
              <a:ext uri="{FF2B5EF4-FFF2-40B4-BE49-F238E27FC236}">
                <a16:creationId xmlns:a16="http://schemas.microsoft.com/office/drawing/2014/main" id="{CA9479F5-3F59-4158-BFFB-A3BB82B701E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68925" y="1569471"/>
            <a:ext cx="4256666" cy="1865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2.jpg">
            <a:extLst>
              <a:ext uri="{FF2B5EF4-FFF2-40B4-BE49-F238E27FC236}">
                <a16:creationId xmlns:a16="http://schemas.microsoft.com/office/drawing/2014/main" id="{62076B3F-6965-4ED0-9D38-B4EC8554D19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872384" y="1564641"/>
            <a:ext cx="3959916" cy="2122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9FB777-59BA-4DB0-9C07-DB92D129251D}"/>
              </a:ext>
            </a:extLst>
          </p:cNvPr>
          <p:cNvSpPr txBox="1"/>
          <p:nvPr/>
        </p:nvSpPr>
        <p:spPr>
          <a:xfrm>
            <a:off x="6350441" y="120771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Ahrefs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5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+mj-lt"/>
                <a:cs typeface="Times New Roman" panose="02020603050405020304" pitchFamily="18" charset="0"/>
              </a:rPr>
              <a:t>П</a:t>
            </a:r>
            <a:r>
              <a:rPr lang="ru-RU" sz="3200" dirty="0" err="1">
                <a:latin typeface="+mj-lt"/>
                <a:cs typeface="Times New Roman" panose="02020603050405020304" pitchFamily="18" charset="0"/>
              </a:rPr>
              <a:t>орівняння</a:t>
            </a:r>
            <a:r>
              <a:rPr lang="ru-RU" sz="3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+mj-lt"/>
                <a:cs typeface="Times New Roman" panose="02020603050405020304" pitchFamily="18" charset="0"/>
              </a:rPr>
              <a:t>методів</a:t>
            </a:r>
            <a:endParaRPr lang="ru-RU" sz="32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F03EDEF-388E-44CD-97D3-9DB98DA4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13722"/>
              </p:ext>
            </p:extLst>
          </p:nvPr>
        </p:nvGraphicFramePr>
        <p:xfrm>
          <a:off x="130629" y="1012782"/>
          <a:ext cx="8882742" cy="2869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8028">
                  <a:extLst>
                    <a:ext uri="{9D8B030D-6E8A-4147-A177-3AD203B41FA5}">
                      <a16:colId xmlns:a16="http://schemas.microsoft.com/office/drawing/2014/main" val="3909841608"/>
                    </a:ext>
                  </a:extLst>
                </a:gridCol>
                <a:gridCol w="1072243">
                  <a:extLst>
                    <a:ext uri="{9D8B030D-6E8A-4147-A177-3AD203B41FA5}">
                      <a16:colId xmlns:a16="http://schemas.microsoft.com/office/drawing/2014/main" val="1077857786"/>
                    </a:ext>
                  </a:extLst>
                </a:gridCol>
                <a:gridCol w="1259477">
                  <a:extLst>
                    <a:ext uri="{9D8B030D-6E8A-4147-A177-3AD203B41FA5}">
                      <a16:colId xmlns:a16="http://schemas.microsoft.com/office/drawing/2014/main" val="2440544303"/>
                    </a:ext>
                  </a:extLst>
                </a:gridCol>
                <a:gridCol w="1509123">
                  <a:extLst>
                    <a:ext uri="{9D8B030D-6E8A-4147-A177-3AD203B41FA5}">
                      <a16:colId xmlns:a16="http://schemas.microsoft.com/office/drawing/2014/main" val="2328680039"/>
                    </a:ext>
                  </a:extLst>
                </a:gridCol>
                <a:gridCol w="2853871">
                  <a:extLst>
                    <a:ext uri="{9D8B030D-6E8A-4147-A177-3AD203B41FA5}">
                      <a16:colId xmlns:a16="http://schemas.microsoft.com/office/drawing/2014/main" val="3029462254"/>
                    </a:ext>
                  </a:extLst>
                </a:gridCol>
              </a:tblGrid>
              <a:tr h="50398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Метод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Час виконання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Точність (</a:t>
                      </a:r>
                      <a:r>
                        <a:rPr lang="uk-UA" sz="800" dirty="0" err="1">
                          <a:effectLst/>
                        </a:rPr>
                        <a:t>Silhouette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Score</a:t>
                      </a:r>
                      <a:r>
                        <a:rPr lang="uk-UA" sz="800" dirty="0">
                          <a:effectLst/>
                        </a:rPr>
                        <a:t>)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Масштабованість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Примітки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extLst>
                  <a:ext uri="{0D108BD9-81ED-4DB2-BD59-A6C34878D82A}">
                    <a16:rowId xmlns:a16="http://schemas.microsoft.com/office/drawing/2014/main" val="2412372134"/>
                  </a:ext>
                </a:extLst>
              </a:tr>
              <a:tr h="503983">
                <a:tc>
                  <a:txBody>
                    <a:bodyPr/>
                    <a:lstStyle/>
                    <a:p>
                      <a:pPr algn="r"/>
                      <a:r>
                        <a:rPr lang="uk-UA" sz="1000" b="1" dirty="0">
                          <a:effectLst/>
                        </a:rPr>
                        <a:t>K-</a:t>
                      </a:r>
                      <a:r>
                        <a:rPr lang="uk-UA" sz="1000" b="1" dirty="0" err="1">
                          <a:effectLst/>
                        </a:rPr>
                        <a:t>means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2.5 с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87%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Висока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Базовий метод для кластеризації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extLst>
                  <a:ext uri="{0D108BD9-81ED-4DB2-BD59-A6C34878D82A}">
                    <a16:rowId xmlns:a16="http://schemas.microsoft.com/office/drawing/2014/main" val="1339614303"/>
                  </a:ext>
                </a:extLst>
              </a:tr>
              <a:tr h="678955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1000" b="1" dirty="0" err="1">
                          <a:effectLst/>
                        </a:rPr>
                        <a:t>Mini-batch</a:t>
                      </a:r>
                      <a:r>
                        <a:rPr lang="uk-UA" sz="1000" b="1" dirty="0">
                          <a:effectLst/>
                        </a:rPr>
                        <a:t> K-</a:t>
                      </a:r>
                      <a:r>
                        <a:rPr lang="uk-UA" sz="1000" b="1" dirty="0" err="1">
                          <a:effectLst/>
                        </a:rPr>
                        <a:t>means</a:t>
                      </a:r>
                      <a:endParaRPr lang="ru-RU" sz="10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1.8 с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85%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Дуже висока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Оптимізований для великих наборів даних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extLst>
                  <a:ext uri="{0D108BD9-81ED-4DB2-BD59-A6C34878D82A}">
                    <a16:rowId xmlns:a16="http://schemas.microsoft.com/office/drawing/2014/main" val="4005054833"/>
                  </a:ext>
                </a:extLst>
              </a:tr>
              <a:tr h="678955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1000" b="1" dirty="0" err="1">
                          <a:effectLst/>
                        </a:rPr>
                        <a:t>Spectral</a:t>
                      </a:r>
                      <a:r>
                        <a:rPr lang="uk-UA" sz="1000" b="1" dirty="0">
                          <a:effectLst/>
                        </a:rPr>
                        <a:t> </a:t>
                      </a:r>
                      <a:r>
                        <a:rPr lang="uk-UA" sz="1000" b="1" dirty="0" err="1">
                          <a:effectLst/>
                        </a:rPr>
                        <a:t>Clustering</a:t>
                      </a:r>
                      <a:endParaRPr lang="ru-RU" sz="10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4.5 с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90%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Середня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Для </a:t>
                      </a:r>
                      <a:r>
                        <a:rPr lang="uk-UA" sz="900" dirty="0" err="1">
                          <a:effectLst/>
                        </a:rPr>
                        <a:t>нелінійно</a:t>
                      </a:r>
                      <a:r>
                        <a:rPr lang="uk-UA" sz="900" dirty="0">
                          <a:effectLst/>
                        </a:rPr>
                        <a:t> роздільних даних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extLst>
                  <a:ext uri="{0D108BD9-81ED-4DB2-BD59-A6C34878D82A}">
                    <a16:rowId xmlns:a16="http://schemas.microsoft.com/office/drawing/2014/main" val="2593575809"/>
                  </a:ext>
                </a:extLst>
              </a:tr>
              <a:tr h="503983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1000" b="1" dirty="0" err="1">
                          <a:effectLst/>
                        </a:rPr>
                        <a:t>Deep</a:t>
                      </a:r>
                      <a:r>
                        <a:rPr lang="uk-UA" sz="1000" b="1" dirty="0">
                          <a:effectLst/>
                        </a:rPr>
                        <a:t> </a:t>
                      </a:r>
                      <a:r>
                        <a:rPr lang="uk-UA" sz="1000" b="1" dirty="0" err="1">
                          <a:effectLst/>
                        </a:rPr>
                        <a:t>Embedded</a:t>
                      </a:r>
                      <a:r>
                        <a:rPr lang="uk-UA" sz="1000" b="1" dirty="0">
                          <a:effectLst/>
                        </a:rPr>
                        <a:t> </a:t>
                      </a:r>
                      <a:r>
                        <a:rPr lang="uk-UA" sz="1000" b="1" dirty="0" err="1">
                          <a:effectLst/>
                        </a:rPr>
                        <a:t>Clustering</a:t>
                      </a:r>
                      <a:endParaRPr lang="ru-RU" sz="10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6.0 с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>
                          <a:effectLst/>
                        </a:rPr>
                        <a:t>92%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Висока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900" dirty="0">
                          <a:effectLst/>
                        </a:rPr>
                        <a:t>Найкраща точність серед методів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extLst>
                  <a:ext uri="{0D108BD9-81ED-4DB2-BD59-A6C34878D82A}">
                    <a16:rowId xmlns:a16="http://schemas.microsoft.com/office/drawing/2014/main" val="316940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55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  <a:cs typeface="Times New Roman" panose="02020603050405020304" pitchFamily="18" charset="0"/>
              </a:rPr>
              <a:t>Методологія</a:t>
            </a:r>
            <a:r>
              <a:rPr lang="uk" sz="3200" dirty="0">
                <a:latin typeface="+mj-lt"/>
              </a:rPr>
              <a:t> </a:t>
            </a:r>
            <a:endParaRPr sz="3200" dirty="0">
              <a:latin typeface="+mj-lt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4424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Опис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використаних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методів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дослідження</a:t>
            </a:r>
            <a:endParaRPr lang="ru-RU" sz="1400" b="1" dirty="0">
              <a:solidFill>
                <a:srgbClr val="0D0D0D"/>
              </a:solidFill>
              <a:highlight>
                <a:srgbClr val="FFFFFF"/>
              </a:highlight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dirty="0">
                <a:latin typeface="+mj-lt"/>
                <a:cs typeface="Times New Roman" panose="02020603050405020304" pitchFamily="18" charset="0"/>
              </a:rPr>
              <a:t>У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роботі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використано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методи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машинного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без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вчителя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зокрема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кластеризацію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алгоритмом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uk-UA" sz="140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means.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Також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застосовано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векторизацію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тексту методом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TF-IDF 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і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зменшення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розмірності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за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допомогою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PCA 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для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візуалізації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результатів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rgbClr val="0D0D0D"/>
              </a:solidFill>
              <a:highlight>
                <a:srgbClr val="FFFFFF"/>
              </a:highlight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Інструментарій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 та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технології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,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використані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 в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роботі</a:t>
            </a:r>
            <a:endParaRPr lang="ru-RU" sz="1400" b="1" dirty="0">
              <a:solidFill>
                <a:srgbClr val="0D0D0D"/>
              </a:solidFill>
              <a:highlight>
                <a:srgbClr val="FFFFFF"/>
              </a:highlight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Розробку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реалізовано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мовою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Python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із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використанням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бібліотек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обробки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, машинного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побудови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графіків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створення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графічного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інтерфейсу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Pandas, scikit-learn, Matplotlib, </a:t>
            </a: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CustomTkinter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</a:rPr>
              <a:t>Архітектура системи для проведення експериментального дослідження</a:t>
            </a:r>
            <a:endParaRPr sz="3200" dirty="0">
              <a:latin typeface="+mj-lt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668E78-2D13-4946-AB6E-5C5F476DD2F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2" y="1411624"/>
            <a:ext cx="2826566" cy="2964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B0C44-BB51-45AD-AC31-62303952FAF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67" y="1411625"/>
            <a:ext cx="2729973" cy="2964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20B4FA-0A60-411B-A68C-FA1207748634}"/>
              </a:ext>
            </a:extLst>
          </p:cNvPr>
          <p:cNvSpPr txBox="1"/>
          <p:nvPr/>
        </p:nvSpPr>
        <p:spPr>
          <a:xfrm>
            <a:off x="5708469" y="4372985"/>
            <a:ext cx="1658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effectLst/>
                <a:latin typeface="+mj-lt"/>
                <a:ea typeface="Times New Roman" panose="02020603050405020304" pitchFamily="18" charset="0"/>
              </a:rPr>
              <a:t>Діаграма</a:t>
            </a:r>
            <a:r>
              <a:rPr lang="ru-RU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+mj-lt"/>
                <a:ea typeface="Times New Roman" panose="02020603050405020304" pitchFamily="18" charset="0"/>
              </a:rPr>
              <a:t>класів</a:t>
            </a:r>
            <a:r>
              <a:rPr lang="ru-RU" sz="1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endParaRPr lang="ru-RU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D83BA-20CB-4924-92BF-484197DD67A6}"/>
              </a:ext>
            </a:extLst>
          </p:cNvPr>
          <p:cNvSpPr txBox="1"/>
          <p:nvPr/>
        </p:nvSpPr>
        <p:spPr>
          <a:xfrm>
            <a:off x="1217451" y="4372985"/>
            <a:ext cx="3051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Діаграма</a:t>
            </a:r>
            <a:r>
              <a:rPr lang="ru-RU" sz="1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сценаріїв</a:t>
            </a:r>
            <a:r>
              <a:rPr lang="ru-RU" sz="1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1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j-lt"/>
                <a:cs typeface="Times New Roman" panose="02020603050405020304" pitchFamily="18" charset="0"/>
              </a:rPr>
              <a:t>Опис програмного забезпечення, що було використано у дослідженні</a:t>
            </a:r>
            <a:endParaRPr sz="3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95117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Опис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процесу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розробки</a:t>
            </a:r>
            <a:endParaRPr lang="ru-RU" sz="1400" b="1" dirty="0">
              <a:solidFill>
                <a:srgbClr val="0D0D0D"/>
              </a:solidFill>
              <a:highlight>
                <a:srgbClr val="FFFFFF"/>
              </a:highlight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Розробка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включала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аналіз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вхідних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вибір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методу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кластеризації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програмну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реалізацію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обробки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тексту,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створення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графічного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інтерфейсу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інтеграцію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візуалізацій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тестування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з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реальними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SEO-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запитами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rgbClr val="0D0D0D"/>
              </a:solidFill>
              <a:highlight>
                <a:srgbClr val="FFFFFF"/>
              </a:highlight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Вибрані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мови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програмування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 та фреймворки</a:t>
            </a:r>
          </a:p>
          <a:p>
            <a:pPr marL="114300" indent="0">
              <a:buNone/>
            </a:pP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Мова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програмування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Python. 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Для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реалізації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функціоналу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використано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фреймворки та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бібліотеки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ru-RU" sz="1400" dirty="0"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scikit-learn: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машинне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114300" indent="0">
              <a:buNone/>
            </a:pPr>
            <a:r>
              <a:rPr lang="ru-RU" sz="1400" dirty="0"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Pandas, NumPy: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обробка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114300" indent="0">
              <a:buNone/>
            </a:pPr>
            <a:r>
              <a:rPr lang="ru-RU" sz="1400" dirty="0"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Matplotlib: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побудова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графіків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114300" indent="0">
              <a:buNone/>
            </a:pPr>
            <a:r>
              <a:rPr lang="ru-RU" sz="1400" dirty="0"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1400" b="1" dirty="0" err="1">
                <a:latin typeface="+mj-lt"/>
                <a:cs typeface="Times New Roman" panose="02020603050405020304" pitchFamily="18" charset="0"/>
              </a:rPr>
              <a:t>CustomTkinter</a:t>
            </a:r>
            <a:r>
              <a:rPr lang="en-US" sz="1400" b="1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графічний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+mj-lt"/>
                <a:cs typeface="Times New Roman" panose="02020603050405020304" pitchFamily="18" charset="0"/>
              </a:rPr>
              <a:t>інтерфейс</a:t>
            </a:r>
            <a:r>
              <a:rPr lang="ru-RU" sz="14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ru-RU" sz="1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818</TotalTime>
  <Words>992</Words>
  <Application>Microsoft Office PowerPoint</Application>
  <PresentationFormat>Экран (16:9)</PresentationFormat>
  <Paragraphs>148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Economica</vt:lpstr>
      <vt:lpstr>Times New Roman</vt:lpstr>
      <vt:lpstr>Open Sans</vt:lpstr>
      <vt:lpstr>Luxe</vt:lpstr>
      <vt:lpstr>Тема роботи </vt:lpstr>
      <vt:lpstr>Дослідження</vt:lpstr>
      <vt:lpstr>Аналіз предметної області та аналогів</vt:lpstr>
      <vt:lpstr>Постановка задачі</vt:lpstr>
      <vt:lpstr>Порівняння методів сканування</vt:lpstr>
      <vt:lpstr>Порівняння методів</vt:lpstr>
      <vt:lpstr>Методологія </vt:lpstr>
      <vt:lpstr>Архітектура системи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Зміст проведеного експерименту</vt:lpstr>
      <vt:lpstr>Результати експерименту </vt:lpstr>
      <vt:lpstr>Результати експерименту </vt:lpstr>
      <vt:lpstr>Результати експерименту </vt:lpstr>
      <vt:lpstr>Результати експерименту </vt:lpstr>
      <vt:lpstr>Аналіз отриманих результатів </vt:lpstr>
      <vt:lpstr>Публікація результатів </vt:lpstr>
      <vt:lpstr>Публікація результатів </vt:lpstr>
      <vt:lpstr>Підсумки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</dc:title>
  <dc:creator>Андрій Мартиненко</dc:creator>
  <cp:lastModifiedBy>Андрій Мартиненко</cp:lastModifiedBy>
  <cp:revision>12</cp:revision>
  <dcterms:created xsi:type="dcterms:W3CDTF">2025-06-08T15:21:11Z</dcterms:created>
  <dcterms:modified xsi:type="dcterms:W3CDTF">2025-06-13T14:44:30Z</dcterms:modified>
</cp:coreProperties>
</file>