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2" r:id="rId6"/>
    <p:sldId id="273" r:id="rId7"/>
    <p:sldId id="260" r:id="rId8"/>
    <p:sldId id="261" r:id="rId9"/>
    <p:sldId id="262" r:id="rId10"/>
    <p:sldId id="263" r:id="rId11"/>
    <p:sldId id="268" r:id="rId12"/>
    <p:sldId id="264" r:id="rId13"/>
    <p:sldId id="269" r:id="rId14"/>
    <p:sldId id="270" r:id="rId15"/>
    <p:sldId id="265" r:id="rId16"/>
    <p:sldId id="266" r:id="rId17"/>
    <p:sldId id="274" r:id="rId18"/>
    <p:sldId id="271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5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232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311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0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80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8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4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67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Тема роботи 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71901" y="361080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Мартиненко Андрій Олексійович, ІПЗм-23-2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к.т.н., доц. </a:t>
            </a:r>
            <a:r>
              <a:rPr lang="uk-UA" dirty="0" err="1"/>
              <a:t>Мельнікова</a:t>
            </a:r>
            <a:r>
              <a:rPr lang="uk-UA" dirty="0"/>
              <a:t> Роксана Валеріївна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18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3">
            <a:extLst>
              <a:ext uri="{FF2B5EF4-FFF2-40B4-BE49-F238E27FC236}">
                <a16:creationId xmlns:a16="http://schemas.microsoft.com/office/drawing/2014/main" id="{EBDC0141-21B1-4E13-A3B5-A043E9D1B21B}"/>
              </a:ext>
            </a:extLst>
          </p:cNvPr>
          <p:cNvSpPr txBox="1">
            <a:spLocks/>
          </p:cNvSpPr>
          <p:nvPr/>
        </p:nvSpPr>
        <p:spPr>
          <a:xfrm>
            <a:off x="2805450" y="1137566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ru-RU" sz="1500" dirty="0" err="1"/>
              <a:t>Дослідження</a:t>
            </a:r>
            <a:r>
              <a:rPr lang="ru-RU" sz="1500" dirty="0"/>
              <a:t> </a:t>
            </a:r>
            <a:r>
              <a:rPr lang="ru-RU" sz="1500" dirty="0" err="1"/>
              <a:t>методів</a:t>
            </a:r>
            <a:r>
              <a:rPr lang="ru-RU" sz="1500" dirty="0"/>
              <a:t> машинного </a:t>
            </a:r>
            <a:r>
              <a:rPr lang="ru-RU" sz="1500" dirty="0" err="1"/>
              <a:t>навчання</a:t>
            </a:r>
            <a:r>
              <a:rPr lang="ru-RU" sz="1500" dirty="0"/>
              <a:t> для </a:t>
            </a:r>
            <a:r>
              <a:rPr lang="ru-RU" sz="1500" dirty="0" err="1"/>
              <a:t>підвищення</a:t>
            </a:r>
            <a:r>
              <a:rPr lang="ru-RU" sz="1500" dirty="0"/>
              <a:t> </a:t>
            </a:r>
            <a:r>
              <a:rPr lang="ru-RU" sz="1500" dirty="0" err="1"/>
              <a:t>ефективності</a:t>
            </a:r>
            <a:r>
              <a:rPr lang="ru-RU" sz="1500" dirty="0"/>
              <a:t> </a:t>
            </a:r>
            <a:r>
              <a:rPr lang="en-US" sz="1500" dirty="0"/>
              <a:t>SEO-</a:t>
            </a:r>
            <a:r>
              <a:rPr lang="ru-RU" sz="1500" dirty="0" err="1"/>
              <a:t>оптимізації</a:t>
            </a:r>
            <a:r>
              <a:rPr lang="ru-RU" sz="1500" dirty="0"/>
              <a:t> веб-</a:t>
            </a:r>
            <a:r>
              <a:rPr lang="ru-RU" sz="1500" dirty="0" err="1"/>
              <a:t>сайтів</a:t>
            </a:r>
            <a:endParaRPr lang="ru-RU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48956"/>
            <a:ext cx="7010031" cy="3610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b="1" dirty="0"/>
              <a:t>Методи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– </a:t>
            </a:r>
            <a:r>
              <a:rPr lang="ru-RU" sz="1400" dirty="0" err="1"/>
              <a:t>кластеризація</a:t>
            </a:r>
            <a:r>
              <a:rPr lang="ru-RU" sz="1400" dirty="0"/>
              <a:t> </a:t>
            </a:r>
            <a:r>
              <a:rPr lang="ru-RU" sz="1400" dirty="0" err="1"/>
              <a:t>ключових</a:t>
            </a:r>
            <a:r>
              <a:rPr lang="ru-RU" sz="1400" dirty="0"/>
              <a:t> </a:t>
            </a:r>
            <a:r>
              <a:rPr lang="ru-RU" sz="1400" dirty="0" err="1"/>
              <a:t>слів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алгоритму </a:t>
            </a:r>
            <a:r>
              <a:rPr lang="en-US" sz="1400" dirty="0" err="1">
                <a:latin typeface="Economica" panose="020B0604020202020204" charset="0"/>
              </a:rPr>
              <a:t>Kmeans</a:t>
            </a:r>
            <a:r>
              <a:rPr lang="uk-UA" sz="1400" dirty="0"/>
              <a:t>;</a:t>
            </a:r>
            <a:br>
              <a:rPr lang="en-US" sz="1400" dirty="0">
                <a:latin typeface="Economica" panose="020B0604020202020204" charset="0"/>
              </a:rPr>
            </a:br>
            <a:r>
              <a:rPr lang="en-US" sz="1400" dirty="0">
                <a:latin typeface="Economica" panose="020B0604020202020204" charset="0"/>
              </a:rPr>
              <a:t>– </a:t>
            </a:r>
            <a:r>
              <a:rPr lang="ru-RU" sz="1400" dirty="0" err="1"/>
              <a:t>векторизація</a:t>
            </a:r>
            <a:r>
              <a:rPr lang="ru-RU" sz="1400" dirty="0"/>
              <a:t> тексту методом </a:t>
            </a:r>
            <a:r>
              <a:rPr lang="en-US" sz="1400" dirty="0">
                <a:latin typeface="Economica" panose="020B0604020202020204" charset="0"/>
              </a:rPr>
              <a:t>TF-IDF</a:t>
            </a:r>
            <a:r>
              <a:rPr lang="uk-UA" sz="1400" dirty="0"/>
              <a:t>;</a:t>
            </a:r>
            <a:br>
              <a:rPr lang="en-US" sz="1400" dirty="0">
                <a:latin typeface="Economica" panose="020B0604020202020204" charset="0"/>
              </a:rPr>
            </a:br>
            <a:r>
              <a:rPr lang="en-US" sz="1400" dirty="0">
                <a:latin typeface="Economica" panose="020B0604020202020204" charset="0"/>
              </a:rPr>
              <a:t>– </a:t>
            </a:r>
            <a:r>
              <a:rPr lang="ru-RU" sz="1400" dirty="0" err="1"/>
              <a:t>візуалізація</a:t>
            </a:r>
            <a:r>
              <a:rPr lang="ru-RU" sz="1400" dirty="0"/>
              <a:t> </a:t>
            </a:r>
            <a:r>
              <a:rPr lang="ru-RU" sz="1400" dirty="0" err="1"/>
              <a:t>результатів</a:t>
            </a:r>
            <a:r>
              <a:rPr lang="ru-RU" sz="1400" dirty="0"/>
              <a:t> за </a:t>
            </a:r>
            <a:r>
              <a:rPr lang="ru-RU" sz="1400" dirty="0" err="1"/>
              <a:t>допомогою</a:t>
            </a:r>
            <a:r>
              <a:rPr lang="ru-RU" sz="1400" dirty="0"/>
              <a:t> </a:t>
            </a:r>
            <a:r>
              <a:rPr lang="en-US" sz="1400" dirty="0">
                <a:latin typeface="Economica" panose="020B0604020202020204" charset="0"/>
              </a:rPr>
              <a:t>PCA </a:t>
            </a:r>
            <a:r>
              <a:rPr lang="ru-RU" sz="1400" dirty="0"/>
              <a:t>та </a:t>
            </a:r>
            <a:r>
              <a:rPr lang="ru-RU" sz="1400" dirty="0" err="1"/>
              <a:t>гістограм</a:t>
            </a:r>
            <a:r>
              <a:rPr lang="ru-RU" sz="1400" dirty="0"/>
              <a:t>.</a:t>
            </a:r>
            <a:endParaRPr sz="140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/>
              <a:t>Вхідні дані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/>
              <a:t>CSV-файл </a:t>
            </a:r>
            <a:r>
              <a:rPr lang="ru-RU" sz="1400" dirty="0" err="1"/>
              <a:t>із</a:t>
            </a:r>
            <a:r>
              <a:rPr lang="ru-RU" sz="1400" dirty="0"/>
              <a:t> </a:t>
            </a:r>
            <a:r>
              <a:rPr lang="ru-RU" sz="1400" dirty="0" err="1"/>
              <a:t>ключовими</a:t>
            </a:r>
            <a:r>
              <a:rPr lang="ru-RU" sz="1400" dirty="0"/>
              <a:t> словами та </a:t>
            </a:r>
            <a:r>
              <a:rPr lang="ru-RU" sz="1400" dirty="0" err="1"/>
              <a:t>їх</a:t>
            </a:r>
            <a:r>
              <a:rPr lang="ru-RU" sz="1400" dirty="0"/>
              <a:t> </a:t>
            </a:r>
            <a:r>
              <a:rPr lang="ru-RU" sz="1400" dirty="0" err="1"/>
              <a:t>пошуковою</a:t>
            </a:r>
            <a:r>
              <a:rPr lang="ru-RU" sz="1400" dirty="0"/>
              <a:t> </a:t>
            </a:r>
            <a:r>
              <a:rPr lang="ru-RU" sz="1400" dirty="0" err="1"/>
              <a:t>частотністю</a:t>
            </a:r>
            <a:r>
              <a:rPr lang="ru-RU" sz="1400" dirty="0"/>
              <a:t>.</a:t>
            </a:r>
            <a:endParaRPr sz="140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/>
              <a:t>Критерії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/>
              <a:t>– </a:t>
            </a:r>
            <a:r>
              <a:rPr lang="ru-RU" sz="1400" dirty="0" err="1"/>
              <a:t>релевантність</a:t>
            </a:r>
            <a:r>
              <a:rPr lang="ru-RU" sz="1400" dirty="0"/>
              <a:t> </a:t>
            </a:r>
            <a:r>
              <a:rPr lang="ru-RU" sz="1400" dirty="0" err="1"/>
              <a:t>кластерів</a:t>
            </a:r>
            <a:r>
              <a:rPr lang="ru-RU" sz="1400" dirty="0"/>
              <a:t> (</a:t>
            </a:r>
            <a:r>
              <a:rPr lang="ru-RU" sz="1400" dirty="0" err="1"/>
              <a:t>однорідність</a:t>
            </a:r>
            <a:r>
              <a:rPr lang="ru-RU" sz="1400" dirty="0"/>
              <a:t> </a:t>
            </a:r>
            <a:r>
              <a:rPr lang="ru-RU" sz="1400" dirty="0" err="1"/>
              <a:t>пошукового</a:t>
            </a:r>
            <a:r>
              <a:rPr lang="ru-RU" sz="1400" dirty="0"/>
              <a:t> </a:t>
            </a:r>
            <a:r>
              <a:rPr lang="ru-RU" sz="1400" dirty="0" err="1"/>
              <a:t>наміру</a:t>
            </a:r>
            <a:r>
              <a:rPr lang="ru-RU" sz="1400" dirty="0"/>
              <a:t>);</a:t>
            </a:r>
            <a:br>
              <a:rPr lang="ru-RU" sz="1400" dirty="0"/>
            </a:br>
            <a:r>
              <a:rPr lang="ru-RU" sz="1400" dirty="0"/>
              <a:t>– </a:t>
            </a:r>
            <a:r>
              <a:rPr lang="ru-RU" sz="1400" dirty="0" err="1"/>
              <a:t>частотність</a:t>
            </a:r>
            <a:r>
              <a:rPr lang="ru-RU" sz="1400" dirty="0"/>
              <a:t> </a:t>
            </a:r>
            <a:r>
              <a:rPr lang="ru-RU" sz="1400" dirty="0" err="1"/>
              <a:t>запитів</a:t>
            </a:r>
            <a:r>
              <a:rPr lang="ru-RU" sz="1400" dirty="0"/>
              <a:t> у межах кластера.</a:t>
            </a:r>
            <a:r>
              <a:rPr lang="uk" sz="1400" dirty="0"/>
              <a:t> 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Зміст проведеного експерименту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8" name="Google Shape;114;p20">
            <a:extLst>
              <a:ext uri="{FF2B5EF4-FFF2-40B4-BE49-F238E27FC236}">
                <a16:creationId xmlns:a16="http://schemas.microsoft.com/office/drawing/2014/main" id="{6D47B518-9C79-447E-AC42-967007E38795}"/>
              </a:ext>
            </a:extLst>
          </p:cNvPr>
          <p:cNvSpPr txBox="1">
            <a:spLocks/>
          </p:cNvSpPr>
          <p:nvPr/>
        </p:nvSpPr>
        <p:spPr>
          <a:xfrm>
            <a:off x="311699" y="739262"/>
            <a:ext cx="8094249" cy="3610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ручна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SERP.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Вимірювання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Вимірювання ефективності, кінцевий результат </a:t>
            </a:r>
            <a:r>
              <a:rPr lang="uk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прирісту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органічного трафіку та показів в результатах пошуку після оптимізації веб-сайту використовуючи програмний продукт.</a:t>
            </a:r>
            <a:endParaRPr lang="en-US" sz="1400" dirty="0">
              <a:latin typeface="Economica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6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665A77-D5F1-48BA-953D-C847D3E259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950" y="863474"/>
            <a:ext cx="6348549" cy="3557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D6E483-C032-4897-81FF-55D6ADC75C57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85"/>
          <a:stretch/>
        </p:blipFill>
        <p:spPr bwMode="auto">
          <a:xfrm>
            <a:off x="268925" y="919993"/>
            <a:ext cx="2980459" cy="1556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8132164-7388-4A96-8288-C11BF42A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39118"/>
              </p:ext>
            </p:extLst>
          </p:nvPr>
        </p:nvGraphicFramePr>
        <p:xfrm>
          <a:off x="3618411" y="919993"/>
          <a:ext cx="5342709" cy="3504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9246">
                  <a:extLst>
                    <a:ext uri="{9D8B030D-6E8A-4147-A177-3AD203B41FA5}">
                      <a16:colId xmlns:a16="http://schemas.microsoft.com/office/drawing/2014/main" val="2428058266"/>
                    </a:ext>
                  </a:extLst>
                </a:gridCol>
                <a:gridCol w="3213463">
                  <a:extLst>
                    <a:ext uri="{9D8B030D-6E8A-4147-A177-3AD203B41FA5}">
                      <a16:colId xmlns:a16="http://schemas.microsoft.com/office/drawing/2014/main" val="2200533953"/>
                    </a:ext>
                  </a:extLst>
                </a:gridCol>
              </a:tblGrid>
              <a:tr h="260097"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Запит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Мета-теги </a:t>
                      </a:r>
                      <a:r>
                        <a:rPr lang="uk-UA" sz="800" dirty="0" err="1">
                          <a:effectLst/>
                        </a:rPr>
                        <a:t>Title</a:t>
                      </a:r>
                      <a:r>
                        <a:rPr lang="uk-UA" sz="800" dirty="0">
                          <a:effectLst/>
                        </a:rPr>
                        <a:t> в  результатах пошуку (ТОП-5)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/>
                </a:tc>
                <a:extLst>
                  <a:ext uri="{0D108BD9-81ED-4DB2-BD59-A6C34878D82A}">
                    <a16:rowId xmlns:a16="http://schemas.microsoft.com/office/drawing/2014/main" val="316015609"/>
                  </a:ext>
                </a:extLst>
              </a:tr>
              <a:tr h="154692">
                <a:tc row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opening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0359" marR="70359" marT="35180" marB="3518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Buy a 20ft Open Side Container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1171387891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20FT </a:t>
                      </a: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New</a:t>
                      </a:r>
                      <a:r>
                        <a:rPr lang="uk-UA" sz="800" dirty="0">
                          <a:effectLst/>
                        </a:rPr>
                        <a:t> (</a:t>
                      </a:r>
                      <a:r>
                        <a:rPr lang="uk-UA" sz="800" dirty="0" err="1">
                          <a:effectLst/>
                        </a:rPr>
                        <a:t>One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Trip</a:t>
                      </a:r>
                      <a:r>
                        <a:rPr lang="uk-UA" sz="800" dirty="0">
                          <a:effectLst/>
                        </a:rPr>
                        <a:t>)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3711431785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Open-Side Shipping Containers for Sale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271481354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896723492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Lease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1841428637"/>
                  </a:ext>
                </a:extLst>
              </a:tr>
              <a:tr h="154692">
                <a:tc rowSpan="5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opening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0359" marR="70359" marT="35180" marB="3518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Buy</a:t>
                      </a:r>
                      <a:r>
                        <a:rPr lang="uk-UA" sz="800" dirty="0">
                          <a:effectLst/>
                        </a:rPr>
                        <a:t> a 20ft </a:t>
                      </a: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531841516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Open-Side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1941405110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for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462060387"/>
                  </a:ext>
                </a:extLst>
              </a:tr>
              <a:tr h="1546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Opening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2121508142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20FT </a:t>
                      </a:r>
                      <a:r>
                        <a:rPr lang="uk-UA" sz="800" dirty="0" err="1">
                          <a:effectLst/>
                        </a:rPr>
                        <a:t>Open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Side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New</a:t>
                      </a:r>
                      <a:r>
                        <a:rPr lang="uk-UA" sz="800" dirty="0">
                          <a:effectLst/>
                        </a:rPr>
                        <a:t> (</a:t>
                      </a:r>
                      <a:r>
                        <a:rPr lang="uk-UA" sz="800" dirty="0" err="1">
                          <a:effectLst/>
                        </a:rPr>
                        <a:t>One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Trip</a:t>
                      </a:r>
                      <a:r>
                        <a:rPr lang="uk-UA" sz="800" dirty="0">
                          <a:effectLst/>
                        </a:rPr>
                        <a:t>) </a:t>
                      </a:r>
                      <a:r>
                        <a:rPr lang="uk-UA" sz="800" dirty="0" err="1">
                          <a:effectLst/>
                        </a:rPr>
                        <a:t>Shipping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29641" marR="29641" marT="0" marB="0" anchor="ctr"/>
                </a:tc>
                <a:extLst>
                  <a:ext uri="{0D108BD9-81ED-4DB2-BD59-A6C34878D82A}">
                    <a16:rowId xmlns:a16="http://schemas.microsoft.com/office/drawing/2014/main" val="403827861"/>
                  </a:ext>
                </a:extLst>
              </a:tr>
              <a:tr h="154839">
                <a:tc rowSpan="4"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800" dirty="0">
                          <a:effectLst/>
                        </a:rPr>
                        <a:t>side opening storage 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0359" marR="70359" marT="35180" marB="35180" anchor="ctr"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sided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shipping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693853079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Buy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a 20ft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Side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2435239470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Open-Side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Shipping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Sale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1957842911"/>
                  </a:ext>
                </a:extLst>
              </a:tr>
              <a:tr h="2600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0215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Modular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Open-Sided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Shipping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Containers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800" dirty="0" err="1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uk-UA" sz="8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| MMPS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52769" marR="52769" marT="0" marB="0" anchor="ctr"/>
                </a:tc>
                <a:extLst>
                  <a:ext uri="{0D108BD9-81ED-4DB2-BD59-A6C34878D82A}">
                    <a16:rowId xmlns:a16="http://schemas.microsoft.com/office/drawing/2014/main" val="3184486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323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165D8A-80D5-4349-8C44-2E12B16D23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05" y="630645"/>
            <a:ext cx="5943600" cy="201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E093BD-777E-4C63-B6B0-56D00204386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05" y="2801300"/>
            <a:ext cx="5943600" cy="2139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29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 отриманих результатів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72316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Economica" panose="020B0604020202020204" charset="0"/>
                <a:cs typeface="Times New Roman" panose="02020603050405020304" pitchFamily="18" charset="0"/>
              </a:rPr>
              <a:t>SEO.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релевантність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сформованих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придатність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Economica" panose="020B0604020202020204" charset="0"/>
                <a:cs typeface="Times New Roman" panose="02020603050405020304" pitchFamily="18" charset="0"/>
              </a:rPr>
              <a:t>Programmatic SEO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підтверджують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допоміжного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добре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семантику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охоплювати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ширший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спектр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намірів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dirty="0">
              <a:latin typeface="Economica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62010C-FF57-4C20-94D5-7EA63AB313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3142" y="595044"/>
            <a:ext cx="2853417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698A7F-1CEF-4FA8-A13B-C3D53F34CD2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27354" y="601575"/>
            <a:ext cx="2853417" cy="4061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E72ACF-8ABC-4B0E-99B1-B8342223A2F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00802" y="598157"/>
            <a:ext cx="2853417" cy="4082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4810DB8-C960-4154-8F19-B13E41FC91E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708" y="605837"/>
            <a:ext cx="2797312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09A86D-6752-41AA-80DE-F62E64E7D23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111954" y="612367"/>
            <a:ext cx="2812861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CDA3B86-72E2-4B30-BD50-BE37AA4C389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132668" y="605835"/>
            <a:ext cx="2892624" cy="40495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348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Підсумки</a:t>
            </a:r>
            <a:r>
              <a:rPr lang="uk" sz="3200" dirty="0"/>
              <a:t> </a:t>
            </a:r>
            <a:endParaRPr sz="3200" dirty="0">
              <a:latin typeface="Economica" panose="020B0604020202020204" charset="0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9601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для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SEO-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оптимізації;</a:t>
            </a:r>
          </a:p>
          <a:p>
            <a:pPr marL="285750" indent="-285750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розглянуто сучасні виклики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SEO,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порівняно процес сканування еталонного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Google-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 та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конкурента </a:t>
            </a:r>
            <a:r>
              <a:rPr lang="en-US" sz="1400" dirty="0" err="1">
                <a:latin typeface="Economica" panose="020B0604020202020204" charset="0"/>
                <a:cs typeface="Times New Roman" panose="02020603050405020304" pitchFamily="18" charset="0"/>
              </a:rPr>
              <a:t>Ahrefs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-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бота;</a:t>
            </a:r>
          </a:p>
          <a:p>
            <a:pPr marL="285750" indent="-285750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порівняно алгоритми кластеризації;</a:t>
            </a:r>
          </a:p>
          <a:p>
            <a:pPr marL="285750" indent="-285750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 застосунок з інтеграцією алгоритму кластеризації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K-Means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виконано ручну перевірку вихідного результату;</a:t>
            </a:r>
          </a:p>
          <a:p>
            <a:pPr marL="285750" indent="-285750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 вихідні дані застосовано для впровадження стратегії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Programmatic SEO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веб-сайті та порівняно ефективність просування до та після;</a:t>
            </a:r>
          </a:p>
          <a:p>
            <a:pPr marL="285750" indent="-285750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подано тези доповіді «Кластеризація контенту з використанням алгоритмів машинного навчання» на двадцять дев’ятий міжнародний молодіжний форум «РАДІОЕЛЕКТРОНІКА ТА МОЛОДЬ В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XXI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ст.»;</a:t>
            </a:r>
          </a:p>
          <a:p>
            <a:pPr marL="285750" indent="-285750"/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Подано тези доповіді «Дослідження методів сканування та індексації веб-сайтів пошуковою системою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Google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на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 IV 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Всеукраїнську науково-практичну Інтернет-конференцію «Сучасні комп’ютерні та інформаційні системи і технології»</a:t>
            </a:r>
          </a:p>
          <a:p>
            <a:pPr marL="285750" indent="-285750"/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sz="1400" dirty="0">
              <a:latin typeface="Economica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108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>
              <a:latin typeface="Economica" panose="020B0604020202020204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та стан розвитку галузі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SEO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в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великими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обсягами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прозорість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актуальним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напрямом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Чітке визначення напряму дослідження</a:t>
            </a:r>
            <a:endParaRPr sz="1400" b="1" dirty="0"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ефективності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SEO-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дослідження</a:t>
            </a:r>
            <a:endParaRPr sz="1400" b="1" dirty="0"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сканування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пошуковими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пошукової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Economica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предметної</a:t>
            </a:r>
            <a:r>
              <a:rPr lang="ru-RU" sz="3200" dirty="0"/>
              <a:t> </a:t>
            </a:r>
            <a:r>
              <a:rPr lang="ru-RU" sz="3200" dirty="0" err="1"/>
              <a:t>області</a:t>
            </a:r>
            <a:r>
              <a:rPr lang="ru-RU" sz="3200" dirty="0"/>
              <a:t> та </a:t>
            </a:r>
            <a:r>
              <a:rPr lang="ru-RU" sz="3200" dirty="0" err="1"/>
              <a:t>аналогів</a:t>
            </a:r>
            <a:endParaRPr lang="ru-RU"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Ahrefs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Serpstat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Screaming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Frog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Метою роботи є дослідження методів сканування веб-сайтів пошуковими системами та методів машинного навчання для інтеграції у програмний продукт, щоб автоматизувати рутинні процеси SEO-оптимізації. </a:t>
            </a:r>
          </a:p>
          <a:p>
            <a:pPr marL="114300" indent="0">
              <a:buNone/>
            </a:pPr>
            <a:endParaRPr lang="uk-UA" dirty="0">
              <a:latin typeface="Economica" panose="020B0604020202020204" charset="0"/>
            </a:endParaRPr>
          </a:p>
          <a:p>
            <a:pPr marL="114300" indent="0">
              <a:buNone/>
            </a:pPr>
            <a:r>
              <a:rPr lang="uk-UA" dirty="0">
                <a:latin typeface="Economica" panose="020B0604020202020204" charset="0"/>
              </a:rPr>
              <a:t>В результаті очікується заощадження великої кількості часу під час обробки великих обсягів даних та підвищення ефективності в просуванні веб-сайтів.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</a:t>
            </a:r>
            <a:r>
              <a:rPr lang="ru-RU" sz="3200" dirty="0" err="1"/>
              <a:t>орівняння</a:t>
            </a:r>
            <a:r>
              <a:rPr lang="ru-RU" sz="3200" dirty="0"/>
              <a:t> </a:t>
            </a:r>
            <a:r>
              <a:rPr lang="ru-RU" sz="3200" dirty="0" err="1"/>
              <a:t>методів</a:t>
            </a:r>
            <a:r>
              <a:rPr lang="ru-RU" sz="3200" dirty="0"/>
              <a:t> </a:t>
            </a:r>
            <a:r>
              <a:rPr lang="ru-RU" sz="3200" dirty="0" err="1"/>
              <a:t>сканування</a:t>
            </a:r>
            <a:endParaRPr lang="ru-RU"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351054-B1B1-4F4A-ACFE-AD82E6FE6E82}"/>
              </a:ext>
            </a:extLst>
          </p:cNvPr>
          <p:cNvSpPr txBox="1"/>
          <p:nvPr/>
        </p:nvSpPr>
        <p:spPr>
          <a:xfrm>
            <a:off x="1812394" y="1207710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1.jpg">
            <a:extLst>
              <a:ext uri="{FF2B5EF4-FFF2-40B4-BE49-F238E27FC236}">
                <a16:creationId xmlns:a16="http://schemas.microsoft.com/office/drawing/2014/main" id="{CA9479F5-3F59-4158-BFFB-A3BB82B701EB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68925" y="1569471"/>
            <a:ext cx="4256666" cy="18655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2.jpg">
            <a:extLst>
              <a:ext uri="{FF2B5EF4-FFF2-40B4-BE49-F238E27FC236}">
                <a16:creationId xmlns:a16="http://schemas.microsoft.com/office/drawing/2014/main" id="{62076B3F-6965-4ED0-9D38-B4EC8554D193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872384" y="1564641"/>
            <a:ext cx="3959916" cy="21220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9FB777-59BA-4DB0-9C07-DB92D129251D}"/>
              </a:ext>
            </a:extLst>
          </p:cNvPr>
          <p:cNvSpPr txBox="1"/>
          <p:nvPr/>
        </p:nvSpPr>
        <p:spPr>
          <a:xfrm>
            <a:off x="6350441" y="1207710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Ahrefs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Бот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55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орівняння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DF03EDEF-388E-44CD-97D3-9DB98DA4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89250"/>
              </p:ext>
            </p:extLst>
          </p:nvPr>
        </p:nvGraphicFramePr>
        <p:xfrm>
          <a:off x="189411" y="1012782"/>
          <a:ext cx="8823959" cy="2869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0602">
                  <a:extLst>
                    <a:ext uri="{9D8B030D-6E8A-4147-A177-3AD203B41FA5}">
                      <a16:colId xmlns:a16="http://schemas.microsoft.com/office/drawing/2014/main" val="3909841608"/>
                    </a:ext>
                  </a:extLst>
                </a:gridCol>
                <a:gridCol w="1409943">
                  <a:extLst>
                    <a:ext uri="{9D8B030D-6E8A-4147-A177-3AD203B41FA5}">
                      <a16:colId xmlns:a16="http://schemas.microsoft.com/office/drawing/2014/main" val="1077857786"/>
                    </a:ext>
                  </a:extLst>
                </a:gridCol>
                <a:gridCol w="1431134">
                  <a:extLst>
                    <a:ext uri="{9D8B030D-6E8A-4147-A177-3AD203B41FA5}">
                      <a16:colId xmlns:a16="http://schemas.microsoft.com/office/drawing/2014/main" val="2440544303"/>
                    </a:ext>
                  </a:extLst>
                </a:gridCol>
                <a:gridCol w="1415500">
                  <a:extLst>
                    <a:ext uri="{9D8B030D-6E8A-4147-A177-3AD203B41FA5}">
                      <a16:colId xmlns:a16="http://schemas.microsoft.com/office/drawing/2014/main" val="2328680039"/>
                    </a:ext>
                  </a:extLst>
                </a:gridCol>
                <a:gridCol w="2596780">
                  <a:extLst>
                    <a:ext uri="{9D8B030D-6E8A-4147-A177-3AD203B41FA5}">
                      <a16:colId xmlns:a16="http://schemas.microsoft.com/office/drawing/2014/main" val="3029462254"/>
                    </a:ext>
                  </a:extLst>
                </a:gridCol>
              </a:tblGrid>
              <a:tr h="50398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Модель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Час виконання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Точність (</a:t>
                      </a:r>
                      <a:r>
                        <a:rPr lang="uk-UA" sz="800" dirty="0" err="1">
                          <a:effectLst/>
                        </a:rPr>
                        <a:t>Silhouette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Score</a:t>
                      </a:r>
                      <a:r>
                        <a:rPr lang="uk-UA" sz="800" dirty="0">
                          <a:effectLst/>
                        </a:rPr>
                        <a:t>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Масштабованість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 </a:t>
                      </a:r>
                      <a:endParaRPr lang="ru-RU" sz="800">
                        <a:effectLst/>
                      </a:endParaRPr>
                    </a:p>
                    <a:p>
                      <a:pPr algn="ctr"/>
                      <a:r>
                        <a:rPr lang="uk-UA" sz="800">
                          <a:effectLst/>
                        </a:rPr>
                        <a:t>Примітки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2412372134"/>
                  </a:ext>
                </a:extLst>
              </a:tr>
              <a:tr h="503983">
                <a:tc>
                  <a:txBody>
                    <a:bodyPr/>
                    <a:lstStyle/>
                    <a:p>
                      <a:pPr algn="ctr"/>
                      <a:r>
                        <a:rPr lang="uk-UA" sz="800" dirty="0">
                          <a:effectLst/>
                        </a:rPr>
                        <a:t>K-</a:t>
                      </a:r>
                      <a:r>
                        <a:rPr lang="uk-UA" sz="800" dirty="0" err="1">
                          <a:effectLst/>
                        </a:rPr>
                        <a:t>means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2.5 с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87%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Висока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Базова модель для кластеризації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1339614303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Mini-batch</a:t>
                      </a:r>
                      <a:r>
                        <a:rPr lang="uk-UA" sz="800" dirty="0">
                          <a:effectLst/>
                        </a:rPr>
                        <a:t> K-</a:t>
                      </a:r>
                      <a:r>
                        <a:rPr lang="uk-UA" sz="800" dirty="0" err="1">
                          <a:effectLst/>
                        </a:rPr>
                        <a:t>means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1.8 с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85%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Дуже висока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Оптимізована для великих наборів даних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4005054833"/>
                  </a:ext>
                </a:extLst>
              </a:tr>
              <a:tr h="678955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Spectral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Clustering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4.5 с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90%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Середня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Для </a:t>
                      </a:r>
                      <a:r>
                        <a:rPr lang="uk-UA" sz="800" dirty="0" err="1">
                          <a:effectLst/>
                        </a:rPr>
                        <a:t>нелінійно</a:t>
                      </a:r>
                      <a:r>
                        <a:rPr lang="uk-UA" sz="800" dirty="0">
                          <a:effectLst/>
                        </a:rPr>
                        <a:t> роздільних даних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2593575809"/>
                  </a:ext>
                </a:extLst>
              </a:tr>
              <a:tr h="503983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 err="1">
                          <a:effectLst/>
                        </a:rPr>
                        <a:t>Deep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Embedded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Clustering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6.0 с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>
                          <a:effectLst/>
                        </a:rPr>
                        <a:t>92%</a:t>
                      </a:r>
                      <a:endParaRPr lang="ru-RU" sz="8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Висока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uk-UA" sz="800" dirty="0">
                          <a:effectLst/>
                        </a:rPr>
                        <a:t>Найкраща точність серед моделей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7494" marR="37494" marT="0" marB="0" anchor="ctr"/>
                </a:tc>
                <a:extLst>
                  <a:ext uri="{0D108BD9-81ED-4DB2-BD59-A6C34878D82A}">
                    <a16:rowId xmlns:a16="http://schemas.microsoft.com/office/drawing/2014/main" val="3169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55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Методологія</a:t>
            </a:r>
            <a:r>
              <a:rPr lang="uk" sz="3200" dirty="0"/>
              <a:t> </a:t>
            </a:r>
            <a:endParaRPr sz="3200" dirty="0">
              <a:latin typeface="Economica" panose="020B0604020202020204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використаних методів дослідження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машинного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вчителя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зокрема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алгоритмом </a:t>
            </a:r>
            <a:r>
              <a:rPr lang="en-US" sz="1400" dirty="0" err="1">
                <a:latin typeface="Economica" panose="020B0604020202020204" charset="0"/>
                <a:cs typeface="Times New Roman" panose="02020603050405020304" pitchFamily="18" charset="0"/>
              </a:rPr>
              <a:t>KMeans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векторизацію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 методом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TF-IDF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зменшення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розмірності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PCA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Інструментарій та технології, використані в роботі</a:t>
            </a:r>
            <a:endParaRPr sz="1400" b="1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мовою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Python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машинного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Pandas, scikit-learn, Matplotlib, </a:t>
            </a:r>
            <a:r>
              <a:rPr lang="en-US" sz="1400" dirty="0" err="1">
                <a:latin typeface="Economica" panose="020B0604020202020204" charset="0"/>
                <a:cs typeface="Times New Roman" panose="02020603050405020304" pitchFamily="18" charset="0"/>
              </a:rPr>
              <a:t>CustomTkinter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.</a:t>
            </a:r>
            <a:endParaRPr sz="1400" dirty="0">
              <a:latin typeface="Economica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системи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68E78-2D13-4946-AB6E-5C5F476DD2F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2" y="1411624"/>
            <a:ext cx="2826566" cy="296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B0C44-BB51-45AD-AC31-62303952FAF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67" y="1411625"/>
            <a:ext cx="2729973" cy="2964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20B4FA-0A60-411B-A68C-FA1207748634}"/>
              </a:ext>
            </a:extLst>
          </p:cNvPr>
          <p:cNvSpPr txBox="1"/>
          <p:nvPr/>
        </p:nvSpPr>
        <p:spPr>
          <a:xfrm>
            <a:off x="5708469" y="4375679"/>
            <a:ext cx="14107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класів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D83BA-20CB-4924-92BF-484197DD67A6}"/>
              </a:ext>
            </a:extLst>
          </p:cNvPr>
          <p:cNvSpPr txBox="1"/>
          <p:nvPr/>
        </p:nvSpPr>
        <p:spPr>
          <a:xfrm>
            <a:off x="1246359" y="4375679"/>
            <a:ext cx="27299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Діаграма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сценаріїв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програмного забезпечення, що було використано у дослідженні</a:t>
            </a:r>
            <a:endParaRPr sz="3200" dirty="0">
              <a:latin typeface="Economica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процесу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endParaRPr lang="ru-RU" sz="14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включала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вхідних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тексту,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графічного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візуалізацій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реальними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SEO-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запитами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Вибрані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мови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фреймворки</a:t>
            </a: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Python.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фреймворки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бібліотеки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scikit-learn: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машинне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Pandas, NumPy: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Matplotlib: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1430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latin typeface="Economica" panose="020B0604020202020204" charset="0"/>
                <a:cs typeface="Times New Roman" panose="02020603050405020304" pitchFamily="18" charset="0"/>
              </a:rPr>
              <a:t>CustomTkinter</a:t>
            </a:r>
            <a:r>
              <a:rPr lang="en-US" sz="1400" dirty="0">
                <a:latin typeface="Economica" panose="020B0604020202020204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130</TotalTime>
  <Words>821</Words>
  <Application>Microsoft Office PowerPoint</Application>
  <PresentationFormat>Экран (16:9)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Times New Roman</vt:lpstr>
      <vt:lpstr>Economica</vt:lpstr>
      <vt:lpstr>Open Sans</vt:lpstr>
      <vt:lpstr>Arial</vt:lpstr>
      <vt:lpstr>Luxe</vt:lpstr>
      <vt:lpstr>Тема роботи </vt:lpstr>
      <vt:lpstr>Дослідження</vt:lpstr>
      <vt:lpstr>Аналіз предметної області та аналогів</vt:lpstr>
      <vt:lpstr>Постановка задачі</vt:lpstr>
      <vt:lpstr>Порівняння методів сканування</vt:lpstr>
      <vt:lpstr>Порівняння алгоритмів</vt:lpstr>
      <vt:lpstr>Методологія 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Публікація результатів </vt:lpstr>
      <vt:lpstr>Підсумки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dc:creator>Андрій Мартиненко</dc:creator>
  <cp:lastModifiedBy>Андрій Мартиненко</cp:lastModifiedBy>
  <cp:revision>6</cp:revision>
  <dcterms:created xsi:type="dcterms:W3CDTF">2025-06-08T15:21:11Z</dcterms:created>
  <dcterms:modified xsi:type="dcterms:W3CDTF">2025-06-09T14:50:11Z</dcterms:modified>
</cp:coreProperties>
</file>