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84" r:id="rId3"/>
    <p:sldId id="387" r:id="rId4"/>
    <p:sldId id="388" r:id="rId5"/>
    <p:sldId id="400" r:id="rId6"/>
    <p:sldId id="409" r:id="rId7"/>
    <p:sldId id="407" r:id="rId8"/>
    <p:sldId id="410" r:id="rId9"/>
    <p:sldId id="401" r:id="rId10"/>
    <p:sldId id="402" r:id="rId11"/>
    <p:sldId id="403" r:id="rId12"/>
    <p:sldId id="394" r:id="rId13"/>
    <p:sldId id="397" r:id="rId14"/>
    <p:sldId id="41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307.07421.pdf" TargetMode="External"/><Relationship Id="rId3" Type="http://schemas.openxmlformats.org/officeDocument/2006/relationships/hyperlink" Target="https://arxiv.org/pdf/1706.03762.pdf" TargetMode="External"/><Relationship Id="rId7" Type="http://schemas.openxmlformats.org/officeDocument/2006/relationships/hyperlink" Target="https://arxiv.org/pdf/2207.02971.pdf" TargetMode="External"/><Relationship Id="rId2" Type="http://schemas.openxmlformats.org/officeDocument/2006/relationships/hyperlink" Target="https://arxiv.org/pdf/2106.04554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pdf/2104.06865.pdf" TargetMode="External"/><Relationship Id="rId5" Type="http://schemas.openxmlformats.org/officeDocument/2006/relationships/hyperlink" Target="https://arxiv.org/pdf/2006.04768.pdf" TargetMode="External"/><Relationship Id="rId4" Type="http://schemas.openxmlformats.org/officeDocument/2006/relationships/hyperlink" Target="https://arxiv.org/pdf/2005.08100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AY6sfca6wI" TargetMode="External"/><Relationship Id="rId2" Type="http://schemas.openxmlformats.org/officeDocument/2006/relationships/hyperlink" Target="https://youtu.be/MrnQ5LgcNB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AaCeiqE6CE&amp;list=PLXO45tsB95cJxT0mL0P3-G0rBcLSvVkKH" TargetMode="External"/><Relationship Id="rId4" Type="http://schemas.openxmlformats.org/officeDocument/2006/relationships/hyperlink" Target="https://pytorch.org/tutoria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vw-s048wsyddG8kxjCiDt7hm7DZsOhV8/view?usp=driv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Lab3</a:t>
            </a:r>
            <a:br>
              <a:rPr lang="en-US" altLang="zh-TW" dirty="0"/>
            </a:br>
            <a:r>
              <a:rPr lang="en-US" altLang="zh-TW" dirty="0"/>
              <a:t>Speaker Recognition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3. Write a report</a:t>
            </a:r>
          </a:p>
          <a:p>
            <a:pPr lvl="1"/>
            <a:r>
              <a:rPr lang="en-US" altLang="zh-TW" dirty="0"/>
              <a:t>Required</a:t>
            </a:r>
          </a:p>
          <a:p>
            <a:pPr lvl="2"/>
            <a:r>
              <a:rPr lang="en-US" altLang="zh-TW" dirty="0"/>
              <a:t>Screenshot of task-1 </a:t>
            </a:r>
          </a:p>
          <a:p>
            <a:pPr lvl="3"/>
            <a:r>
              <a:rPr lang="en-US" altLang="zh-TW" dirty="0"/>
              <a:t>Number of layers</a:t>
            </a:r>
          </a:p>
          <a:p>
            <a:pPr lvl="3"/>
            <a:r>
              <a:rPr lang="en-US" altLang="zh-TW" dirty="0"/>
              <a:t>Parameter size</a:t>
            </a:r>
          </a:p>
          <a:p>
            <a:pPr lvl="3"/>
            <a:r>
              <a:rPr lang="en-US" altLang="zh-TW" dirty="0"/>
              <a:t>Accuracy </a:t>
            </a:r>
          </a:p>
          <a:p>
            <a:pPr lvl="2"/>
            <a:r>
              <a:rPr lang="en-US" altLang="zh-TW" dirty="0"/>
              <a:t>Screenshot of task-2 </a:t>
            </a:r>
          </a:p>
          <a:p>
            <a:pPr lvl="3"/>
            <a:r>
              <a:rPr lang="en-US" altLang="zh-TW" dirty="0"/>
              <a:t>Number of layers</a:t>
            </a:r>
          </a:p>
          <a:p>
            <a:pPr lvl="3"/>
            <a:r>
              <a:rPr lang="en-US" altLang="zh-TW" dirty="0"/>
              <a:t>Parameter size</a:t>
            </a:r>
          </a:p>
          <a:p>
            <a:pPr lvl="3"/>
            <a:r>
              <a:rPr lang="en-US" altLang="zh-TW" dirty="0"/>
              <a:t>Accuracy </a:t>
            </a:r>
          </a:p>
          <a:p>
            <a:pPr lvl="2"/>
            <a:r>
              <a:rPr lang="en-US" altLang="zh-TW" dirty="0"/>
              <a:t>In task-2</a:t>
            </a:r>
          </a:p>
          <a:p>
            <a:pPr lvl="3"/>
            <a:r>
              <a:rPr lang="en-US" altLang="zh-TW" dirty="0"/>
              <a:t>Which kind of transformer-like model do you choose</a:t>
            </a:r>
            <a:r>
              <a:rPr lang="zh-TW" altLang="en-US" dirty="0"/>
              <a:t>？</a:t>
            </a:r>
            <a:endParaRPr lang="en-US" altLang="zh-TW" dirty="0"/>
          </a:p>
          <a:p>
            <a:pPr lvl="3"/>
            <a:r>
              <a:rPr lang="en-US" altLang="zh-TW" dirty="0"/>
              <a:t>The reason why you choose this model.</a:t>
            </a:r>
          </a:p>
          <a:p>
            <a:pPr lvl="3"/>
            <a:r>
              <a:rPr lang="en-US" altLang="zh-TW" dirty="0"/>
              <a:t>The advantage of chosen model.</a:t>
            </a:r>
          </a:p>
          <a:p>
            <a:pPr lvl="2"/>
            <a:r>
              <a:rPr lang="en-US" altLang="zh-TW" dirty="0"/>
              <a:t>Anything you do to improve the performance.</a:t>
            </a:r>
          </a:p>
          <a:p>
            <a:pPr lvl="2"/>
            <a:r>
              <a:rPr lang="en-US" altLang="zh-TW" dirty="0"/>
              <a:t>Screenshot of your transformer code for both encoder layer and encoder</a:t>
            </a:r>
          </a:p>
          <a:p>
            <a:pPr lvl="3"/>
            <a:r>
              <a:rPr lang="en-US" altLang="zh-TW" b="1" dirty="0"/>
              <a:t>Plagiarism is forbidden !!!</a:t>
            </a:r>
          </a:p>
          <a:p>
            <a:pPr lvl="3"/>
            <a:r>
              <a:rPr lang="en-US" altLang="zh-TW" b="1" dirty="0"/>
              <a:t>There should be comment in your code</a:t>
            </a:r>
          </a:p>
          <a:p>
            <a:pPr lvl="3"/>
            <a:r>
              <a:rPr lang="en-US" altLang="zh-TW" b="1" dirty="0"/>
              <a:t>For both Task-1 and Task-2</a:t>
            </a:r>
          </a:p>
          <a:p>
            <a:pPr marL="914400" lvl="2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333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1065152"/>
            <a:ext cx="10972800" cy="505461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200" dirty="0"/>
              <a:t>Three requirements in Task-1 are fulfilled (30%)</a:t>
            </a:r>
          </a:p>
          <a:p>
            <a:pPr lvl="1"/>
            <a:r>
              <a:rPr lang="en-US" altLang="zh-TW" sz="2800" dirty="0"/>
              <a:t>Number of layers &lt; 4</a:t>
            </a:r>
          </a:p>
          <a:p>
            <a:pPr lvl="1"/>
            <a:r>
              <a:rPr lang="en-US" altLang="zh-TW" sz="2800" dirty="0"/>
              <a:t>Parameter size &lt; 500k</a:t>
            </a:r>
          </a:p>
          <a:p>
            <a:pPr lvl="1"/>
            <a:r>
              <a:rPr lang="en-US" altLang="zh-TW" sz="2800" dirty="0"/>
              <a:t>Validation accuracy &gt; 0.65</a:t>
            </a:r>
          </a:p>
          <a:p>
            <a:r>
              <a:rPr lang="en-US" altLang="zh-TW" sz="3200" dirty="0"/>
              <a:t>Three requirements in Task-2 are fulfilled (30%)</a:t>
            </a:r>
          </a:p>
          <a:p>
            <a:pPr lvl="1"/>
            <a:r>
              <a:rPr lang="en-US" altLang="zh-TW" sz="2800" dirty="0"/>
              <a:t>Number of layers </a:t>
            </a:r>
            <a:r>
              <a:rPr lang="en-US" altLang="zh-TW" sz="2800"/>
              <a:t>&lt; 4</a:t>
            </a:r>
            <a:endParaRPr lang="en-US" altLang="zh-TW" sz="2800" dirty="0"/>
          </a:p>
          <a:p>
            <a:pPr lvl="1"/>
            <a:r>
              <a:rPr lang="en-US" altLang="zh-TW" sz="2800" dirty="0"/>
              <a:t>Parameter size &lt; 500k</a:t>
            </a:r>
          </a:p>
          <a:p>
            <a:pPr lvl="1"/>
            <a:r>
              <a:rPr lang="en-US" altLang="zh-TW" sz="2800" dirty="0"/>
              <a:t>Validation accuracy &gt; 0.68</a:t>
            </a:r>
            <a:endParaRPr lang="en-US" altLang="zh-TW" sz="3200" dirty="0"/>
          </a:p>
          <a:p>
            <a:r>
              <a:rPr lang="en-US" altLang="zh-TW" sz="3200" dirty="0"/>
              <a:t>Report (30%)</a:t>
            </a:r>
          </a:p>
          <a:p>
            <a:r>
              <a:rPr lang="en-US" altLang="zh-TW" sz="3200" dirty="0"/>
              <a:t>Performance (10%)</a:t>
            </a:r>
          </a:p>
          <a:p>
            <a:pPr lvl="1"/>
            <a:r>
              <a:rPr lang="en-US" sz="2800" dirty="0"/>
              <a:t>Performance rank for Task-1</a:t>
            </a:r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3868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(2023/11/28 11:59 PM)</a:t>
            </a:r>
          </a:p>
          <a:p>
            <a:r>
              <a:rPr lang="en-US" altLang="zh-TW" dirty="0"/>
              <a:t>Upload 4 files to new e3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Lab3.ipynb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err="1"/>
              <a:t>model.ckpt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output.csv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StudentID_report.pdf </a:t>
            </a:r>
            <a:r>
              <a:rPr lang="en-US" altLang="zh-TW" dirty="0">
                <a:solidFill>
                  <a:srgbClr val="FF0000"/>
                </a:solidFill>
              </a:rPr>
              <a:t>(example: 311555555_report.pdf)</a:t>
            </a:r>
          </a:p>
        </p:txBody>
      </p:sp>
    </p:spTree>
    <p:extLst>
      <p:ext uri="{BB962C8B-B14F-4D97-AF65-F5344CB8AC3E}">
        <p14:creationId xmlns:p14="http://schemas.microsoft.com/office/powerpoint/2010/main" val="95607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Supplementary</a:t>
            </a:r>
            <a:r>
              <a:rPr lang="zh-TW" altLang="en-US" dirty="0"/>
              <a:t>：</a:t>
            </a:r>
            <a:r>
              <a:rPr lang="en-US" altLang="zh-TW" dirty="0"/>
              <a:t>Transformer-like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99" y="1574009"/>
            <a:ext cx="11310851" cy="49292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b="1" dirty="0">
                <a:latin typeface="+mj-lt"/>
              </a:rPr>
              <a:t>A Survey of Transformers</a:t>
            </a:r>
          </a:p>
          <a:p>
            <a:pPr lvl="1"/>
            <a:r>
              <a:rPr lang="en-US" altLang="zh-TW" sz="2000" b="1" dirty="0">
                <a:latin typeface="+mj-lt"/>
                <a:hlinkClick r:id="rId2"/>
              </a:rPr>
              <a:t>https://arxiv.org/pdf/2106.04554.pdf</a:t>
            </a:r>
            <a:endParaRPr lang="en-US" altLang="zh-TW" sz="2000" b="1" dirty="0">
              <a:latin typeface="+mj-lt"/>
            </a:endParaRPr>
          </a:p>
          <a:p>
            <a:r>
              <a:rPr lang="en-US" altLang="zh-TW" sz="2000" b="1" dirty="0">
                <a:latin typeface="+mj-lt"/>
              </a:rPr>
              <a:t>Attention is All You Need (Vanilla transformer model)</a:t>
            </a:r>
          </a:p>
          <a:p>
            <a:pPr lvl="1"/>
            <a:r>
              <a:rPr lang="en-US" altLang="zh-TW" sz="2000" b="1" dirty="0">
                <a:latin typeface="+mj-lt"/>
                <a:hlinkClick r:id="rId3"/>
              </a:rPr>
              <a:t>https://arxiv.org/pdf/1706.03762.pdf</a:t>
            </a:r>
            <a:endParaRPr lang="en-US" altLang="zh-TW" sz="2000" b="1" dirty="0">
              <a:latin typeface="+mj-lt"/>
            </a:endParaRPr>
          </a:p>
          <a:p>
            <a:r>
              <a:rPr lang="en-US" altLang="zh-TW" sz="2000" b="1" i="0" dirty="0">
                <a:solidFill>
                  <a:srgbClr val="000000"/>
                </a:solidFill>
                <a:effectLst/>
                <a:latin typeface="+mj-lt"/>
              </a:rPr>
              <a:t>Conformer: Convolution-augmented Transformer for Speech Recognition</a:t>
            </a:r>
          </a:p>
          <a:p>
            <a:pPr lvl="1"/>
            <a:r>
              <a:rPr lang="en-US" altLang="zh-TW" sz="2000" b="1" dirty="0">
                <a:latin typeface="+mj-lt"/>
                <a:hlinkClick r:id="rId4"/>
              </a:rPr>
              <a:t>https://arxiv.org/pdf/2005.08100.pdf</a:t>
            </a:r>
            <a:endParaRPr lang="en-US" altLang="zh-TW" sz="2000" b="1" dirty="0">
              <a:latin typeface="+mj-lt"/>
            </a:endParaRPr>
          </a:p>
          <a:p>
            <a:r>
              <a:rPr lang="en-US" altLang="zh-TW" sz="2000" b="1" dirty="0" err="1">
                <a:latin typeface="+mj-lt"/>
              </a:rPr>
              <a:t>Linformer</a:t>
            </a:r>
            <a:r>
              <a:rPr lang="en-US" altLang="zh-TW" sz="2000" b="1" dirty="0">
                <a:latin typeface="+mj-lt"/>
              </a:rPr>
              <a:t>: Self-Attention with Linear Complexity</a:t>
            </a:r>
          </a:p>
          <a:p>
            <a:pPr lvl="1"/>
            <a:r>
              <a:rPr lang="en-US" altLang="zh-TW" sz="2000" b="1" dirty="0">
                <a:latin typeface="+mj-lt"/>
                <a:hlinkClick r:id="rId5"/>
              </a:rPr>
              <a:t>https://arxiv.org/pdf/2006.04768.pdf</a:t>
            </a:r>
            <a:endParaRPr lang="en-US" altLang="zh-TW" sz="2000" b="1" dirty="0">
              <a:latin typeface="+mj-lt"/>
            </a:endParaRPr>
          </a:p>
          <a:p>
            <a:r>
              <a:rPr lang="en-US" altLang="zh-TW" sz="2000" b="1" dirty="0">
                <a:latin typeface="+mj-lt"/>
              </a:rPr>
              <a:t>Efficient conformer-based speech recognition with linear attention </a:t>
            </a:r>
          </a:p>
          <a:p>
            <a:pPr lvl="1"/>
            <a:r>
              <a:rPr lang="en-US" altLang="zh-TW" sz="2000" b="1" dirty="0">
                <a:latin typeface="+mj-lt"/>
                <a:hlinkClick r:id="rId6"/>
              </a:rPr>
              <a:t>https://arxiv.org/pdf/2104.06865.pdf</a:t>
            </a:r>
            <a:endParaRPr lang="en-US" altLang="zh-TW" sz="2000" b="1" dirty="0">
              <a:latin typeface="+mj-lt"/>
            </a:endParaRPr>
          </a:p>
          <a:p>
            <a:r>
              <a:rPr lang="en-US" altLang="zh-TW" sz="2000" b="1" dirty="0" err="1">
                <a:latin typeface="+mj-lt"/>
              </a:rPr>
              <a:t>Branchformer</a:t>
            </a:r>
            <a:r>
              <a:rPr lang="en-US" altLang="zh-TW" sz="2000" b="1" dirty="0">
                <a:latin typeface="+mj-lt"/>
              </a:rPr>
              <a:t>: Parallel MLP-Attention Architectures to Capture Local and Global Context for Speech Recognition and Understanding</a:t>
            </a:r>
          </a:p>
          <a:p>
            <a:pPr lvl="1"/>
            <a:r>
              <a:rPr lang="en-US" altLang="zh-TW" sz="2000" b="1" dirty="0">
                <a:latin typeface="+mj-lt"/>
                <a:hlinkClick r:id="rId7"/>
              </a:rPr>
              <a:t>https://arxiv.org/pdf/2207.02971.pdf</a:t>
            </a:r>
            <a:endParaRPr lang="en-US" altLang="zh-TW" sz="2000" b="1" dirty="0">
              <a:latin typeface="+mj-lt"/>
            </a:endParaRPr>
          </a:p>
          <a:p>
            <a:r>
              <a:rPr lang="en-US" altLang="zh-TW" sz="2000" b="1" dirty="0" err="1">
                <a:latin typeface="+mj-lt"/>
              </a:rPr>
              <a:t>Sumformer</a:t>
            </a:r>
            <a:r>
              <a:rPr lang="en-US" altLang="zh-TW" sz="2000" b="1" dirty="0">
                <a:latin typeface="+mj-lt"/>
              </a:rPr>
              <a:t>: A Linear-Complexity Alternative to Self-Attention for Speech Recognition</a:t>
            </a:r>
          </a:p>
          <a:p>
            <a:pPr lvl="1"/>
            <a:r>
              <a:rPr lang="en-US" altLang="zh-TW" sz="2000" b="1" dirty="0">
                <a:latin typeface="+mj-lt"/>
                <a:hlinkClick r:id="rId8"/>
              </a:rPr>
              <a:t>https://arxiv.org/pdf/2307.07421.pdf</a:t>
            </a:r>
            <a:endParaRPr lang="en-US" sz="2000" b="1" dirty="0">
              <a:latin typeface="+mj-lt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28946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CBA14-D799-457A-9258-F982E5E88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9600" dirty="0"/>
              <a:t>HAVE FUN !!!</a:t>
            </a:r>
            <a:endParaRPr lang="zh-TW" altLang="en-US" sz="9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CE1CDE-E564-41B8-8C02-F2C9E7FAD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https://youtu.be/MrnQ5LgcNBI</a:t>
            </a:r>
            <a:endParaRPr lang="en-US" altLang="zh-TW" sz="2800" dirty="0"/>
          </a:p>
          <a:p>
            <a:r>
              <a:rPr lang="en-US" altLang="zh-TW" sz="2800" dirty="0">
                <a:hlinkClick r:id="rId3"/>
              </a:rPr>
              <a:t>https://youtu.be/QAY6sfca6wI</a:t>
            </a:r>
            <a:endParaRPr lang="en-US" altLang="zh-TW" sz="2800" dirty="0"/>
          </a:p>
          <a:p>
            <a:pPr lvl="1"/>
            <a:r>
              <a:rPr lang="en-US" altLang="zh-TW" dirty="0" err="1"/>
              <a:t>Pytorch</a:t>
            </a:r>
            <a:r>
              <a:rPr lang="en-US" altLang="zh-TW" dirty="0"/>
              <a:t> version is 0.4 in this tutorial</a:t>
            </a:r>
          </a:p>
          <a:p>
            <a:r>
              <a:rPr lang="en-US" altLang="zh-TW" sz="2800" dirty="0"/>
              <a:t>Official tutorial</a:t>
            </a:r>
          </a:p>
          <a:p>
            <a:pPr lvl="1"/>
            <a:r>
              <a:rPr lang="en-US" altLang="zh-TW" sz="2800" dirty="0">
                <a:hlinkClick r:id="rId4"/>
              </a:rPr>
              <a:t>https://pytorch.org/tutorials/</a:t>
            </a:r>
            <a:endParaRPr lang="en-US" altLang="zh-TW" sz="2800" dirty="0"/>
          </a:p>
          <a:p>
            <a:r>
              <a:rPr lang="zh-TW" altLang="en-US" sz="2800" dirty="0"/>
              <a:t>莫凡</a:t>
            </a:r>
            <a:endParaRPr lang="en-US" altLang="zh-TW" sz="2800" dirty="0"/>
          </a:p>
          <a:p>
            <a:pPr lvl="1"/>
            <a:r>
              <a:rPr lang="en-US" altLang="zh-TW" sz="2800" dirty="0">
                <a:hlinkClick r:id="rId5"/>
              </a:rPr>
              <a:t>https://www.youtube.com/watch?v=lAaCeiqE6CE&amp;list=PLXO45tsB95cJxT0mL0P3-G0rBcLSvVkKH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You can only use </a:t>
            </a:r>
            <a:r>
              <a:rPr lang="en-US" altLang="zh-TW" sz="4000" dirty="0" err="1">
                <a:solidFill>
                  <a:srgbClr val="FF0000"/>
                </a:solidFill>
              </a:rPr>
              <a:t>pytorch</a:t>
            </a:r>
            <a:r>
              <a:rPr lang="en-US" altLang="zh-TW" sz="4000" dirty="0">
                <a:solidFill>
                  <a:srgbClr val="FF0000"/>
                </a:solidFill>
              </a:rPr>
              <a:t> in this Lab!!</a:t>
            </a:r>
          </a:p>
          <a:p>
            <a:pPr marL="457200" lvl="1" indent="0">
              <a:buNone/>
            </a:pP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45124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</a:t>
            </a:r>
            <a:r>
              <a:rPr lang="zh-TW" altLang="en-US" dirty="0"/>
              <a:t> </a:t>
            </a:r>
            <a:r>
              <a:rPr lang="en-US" altLang="zh-TW" dirty="0"/>
              <a:t>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Decompress the files with command</a:t>
            </a:r>
          </a:p>
          <a:p>
            <a:pPr lvl="1"/>
            <a:r>
              <a:rPr lang="en-US" altLang="zh-TW" sz="3200" dirty="0"/>
              <a:t>tar </a:t>
            </a:r>
            <a:r>
              <a:rPr lang="en-US" altLang="zh-TW" sz="3200" dirty="0" err="1"/>
              <a:t>xvf</a:t>
            </a:r>
            <a:r>
              <a:rPr lang="en-US" altLang="zh-TW" sz="3200" dirty="0"/>
              <a:t> ~dl2023f_ta1/Lab03.tar</a:t>
            </a:r>
          </a:p>
          <a:p>
            <a:r>
              <a:rPr lang="en-US" altLang="zh-TW" sz="3600" dirty="0"/>
              <a:t>Download dataset from</a:t>
            </a:r>
          </a:p>
          <a:p>
            <a:pPr lvl="1"/>
            <a:r>
              <a:rPr lang="en-US" altLang="zh-TW" sz="3200">
                <a:hlinkClick r:id="rId2"/>
              </a:rPr>
              <a:t>https://drive.google.com/file/d/1vw-s048wsyddG8kxjCiDt7hm7DZsOhV8/view?usp=drive_link</a:t>
            </a:r>
            <a:endParaRPr lang="en-US" altLang="zh-TW" sz="3600" dirty="0"/>
          </a:p>
          <a:p>
            <a:r>
              <a:rPr lang="en-US" altLang="zh-TW" sz="3600" dirty="0"/>
              <a:t>Environment (every time before opening </a:t>
            </a:r>
            <a:r>
              <a:rPr lang="en-US" altLang="zh-TW" sz="3600" dirty="0" err="1"/>
              <a:t>jupyter</a:t>
            </a:r>
            <a:r>
              <a:rPr lang="en-US" altLang="zh-TW" sz="3600" dirty="0"/>
              <a:t> notebook)</a:t>
            </a:r>
            <a:endParaRPr lang="en-US" altLang="zh-TW" sz="36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TW" sz="3200" b="0" i="0" dirty="0">
                <a:solidFill>
                  <a:srgbClr val="1C1E21"/>
                </a:solidFill>
                <a:effectLst/>
                <a:latin typeface="inherit"/>
              </a:rPr>
              <a:t>source /home/NFS/opt/scripts/load_ml2023f.sh</a:t>
            </a:r>
          </a:p>
        </p:txBody>
      </p:sp>
    </p:spTree>
    <p:extLst>
      <p:ext uri="{BB962C8B-B14F-4D97-AF65-F5344CB8AC3E}">
        <p14:creationId xmlns:p14="http://schemas.microsoft.com/office/powerpoint/2010/main" val="301596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– Speaker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5541818" cy="296504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Identify 600 speakers</a:t>
            </a:r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25FB473-31AB-436A-A0BD-63DA95BEF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5149" y="2195051"/>
            <a:ext cx="10460014" cy="1428994"/>
          </a:xfrm>
        </p:spPr>
      </p:pic>
    </p:spTree>
    <p:extLst>
      <p:ext uri="{BB962C8B-B14F-4D97-AF65-F5344CB8AC3E}">
        <p14:creationId xmlns:p14="http://schemas.microsoft.com/office/powerpoint/2010/main" val="15364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454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1. In “DL_Lab03.ipynb”</a:t>
            </a:r>
            <a:endParaRPr lang="en-US" altLang="zh-TW" sz="2400" dirty="0"/>
          </a:p>
          <a:p>
            <a:pPr lvl="1"/>
            <a:r>
              <a:rPr lang="en-US" altLang="zh-TW" dirty="0"/>
              <a:t>Build vanilla transformer encoder block (from Attention is All You Need) by yourself</a:t>
            </a:r>
          </a:p>
          <a:p>
            <a:pPr lvl="2"/>
            <a:r>
              <a:rPr lang="en-US" altLang="zh-TW" dirty="0">
                <a:hlinkClick r:id="rId2"/>
              </a:rPr>
              <a:t>https://arxiv.org/abs/1706.03762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(You can’t call the model directly with the command)</a:t>
            </a:r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sz="2200" dirty="0"/>
          </a:p>
          <a:p>
            <a:pPr lvl="1"/>
            <a:r>
              <a:rPr lang="en-US" altLang="zh-TW" sz="2200" dirty="0"/>
              <a:t>The number of transformer encoder layers should be less than </a:t>
            </a:r>
            <a:r>
              <a:rPr lang="en-US" altLang="zh-TW" sz="3000" b="1" dirty="0">
                <a:solidFill>
                  <a:srgbClr val="FF0000"/>
                </a:solidFill>
              </a:rPr>
              <a:t>4</a:t>
            </a:r>
            <a:r>
              <a:rPr lang="en-US" altLang="zh-TW" sz="2200" dirty="0"/>
              <a:t> !</a:t>
            </a:r>
          </a:p>
          <a:p>
            <a:pPr marL="457200" lvl="1" indent="0"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 (put the screenshot in your report)</a:t>
            </a:r>
            <a:endParaRPr lang="en-US" altLang="zh-TW" sz="2200" dirty="0"/>
          </a:p>
          <a:p>
            <a:pPr lvl="1"/>
            <a:r>
              <a:rPr lang="en-US" altLang="zh-TW" sz="2200" dirty="0"/>
              <a:t>The parameter size of transformer encoder block should be less than </a:t>
            </a:r>
            <a:r>
              <a:rPr lang="en-US" altLang="zh-TW" sz="3000" b="1" dirty="0">
                <a:solidFill>
                  <a:srgbClr val="FF0000"/>
                </a:solidFill>
              </a:rPr>
              <a:t>500k</a:t>
            </a:r>
            <a:r>
              <a:rPr lang="en-US" altLang="zh-TW" sz="2200" b="1" dirty="0">
                <a:solidFill>
                  <a:srgbClr val="FF0000"/>
                </a:solidFill>
              </a:rPr>
              <a:t> </a:t>
            </a:r>
            <a:r>
              <a:rPr lang="en-US" altLang="zh-TW" sz="2200" dirty="0"/>
              <a:t>!</a:t>
            </a:r>
          </a:p>
          <a:p>
            <a:pPr marL="457200" lvl="1" indent="0">
              <a:buNone/>
            </a:pPr>
            <a:r>
              <a:rPr lang="en-US" altLang="zh-TW" sz="2200" dirty="0"/>
              <a:t>    </a:t>
            </a:r>
            <a:r>
              <a:rPr lang="en-US" altLang="zh-TW" sz="2200" dirty="0">
                <a:solidFill>
                  <a:srgbClr val="FF0000"/>
                </a:solidFill>
              </a:rPr>
              <a:t>(put the screenshot in your report)</a:t>
            </a:r>
            <a:endParaRPr lang="en-US" altLang="zh-TW" sz="2200" dirty="0"/>
          </a:p>
          <a:p>
            <a:pPr lvl="1"/>
            <a:r>
              <a:rPr lang="en-US" altLang="zh-TW" sz="2200" dirty="0"/>
              <a:t>Achieve at least </a:t>
            </a:r>
            <a:r>
              <a:rPr lang="en-US" altLang="zh-TW" sz="2200" b="1" dirty="0">
                <a:solidFill>
                  <a:srgbClr val="FF0000"/>
                </a:solidFill>
              </a:rPr>
              <a:t>65%</a:t>
            </a:r>
            <a:r>
              <a:rPr lang="en-US" altLang="zh-TW" sz="2200" dirty="0"/>
              <a:t> validation accuracy</a:t>
            </a:r>
          </a:p>
          <a:p>
            <a:pPr marL="457200" lvl="1" indent="0">
              <a:buNone/>
            </a:pPr>
            <a:r>
              <a:rPr lang="en-US" altLang="zh-TW" sz="2200" dirty="0"/>
              <a:t>    </a:t>
            </a:r>
            <a:r>
              <a:rPr lang="en-US" altLang="zh-TW" sz="2200" dirty="0">
                <a:solidFill>
                  <a:srgbClr val="FF0000"/>
                </a:solidFill>
              </a:rPr>
              <a:t>(put the screenshot in your report)</a:t>
            </a: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A4EFED-381E-4D1E-9C03-16A789FCA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59" y="2700732"/>
            <a:ext cx="1069596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876E7-F021-4525-AF55-48E2783A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1E56E-816A-4734-9641-3D76C038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E52DCD-0EAE-42DD-804E-5FC06896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71547"/>
            <a:ext cx="8484066" cy="3069992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0DF29CF7-68BA-4395-A229-C158D3E49D14}"/>
              </a:ext>
            </a:extLst>
          </p:cNvPr>
          <p:cNvSpPr/>
          <p:nvPr/>
        </p:nvSpPr>
        <p:spPr>
          <a:xfrm>
            <a:off x="3548543" y="2910980"/>
            <a:ext cx="1400962" cy="4257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E20234-0A28-43A4-BFC7-D820F43AAF19}"/>
              </a:ext>
            </a:extLst>
          </p:cNvPr>
          <p:cNvSpPr txBox="1"/>
          <p:nvPr/>
        </p:nvSpPr>
        <p:spPr>
          <a:xfrm>
            <a:off x="4851633" y="3125295"/>
            <a:ext cx="656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The number of transformer encoder layers should be less than </a:t>
            </a:r>
            <a:r>
              <a:rPr lang="en-US" altLang="zh-TW" sz="2400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4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38BBB68-78D5-4081-BBC7-F6CC1E69098B}"/>
              </a:ext>
            </a:extLst>
          </p:cNvPr>
          <p:cNvGrpSpPr/>
          <p:nvPr/>
        </p:nvGrpSpPr>
        <p:grpSpPr>
          <a:xfrm>
            <a:off x="518081" y="996023"/>
            <a:ext cx="8432974" cy="5911676"/>
            <a:chOff x="518081" y="996023"/>
            <a:chExt cx="8432974" cy="5911676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C1C27264-B8C5-474C-8356-8E997B536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081" y="996023"/>
              <a:ext cx="8432974" cy="5642371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2EBA052-58CD-49E7-AE15-79303E6FAB01}"/>
                </a:ext>
              </a:extLst>
            </p:cNvPr>
            <p:cNvSpPr/>
            <p:nvPr/>
          </p:nvSpPr>
          <p:spPr>
            <a:xfrm>
              <a:off x="3120705" y="6346579"/>
              <a:ext cx="687897" cy="3468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55896DC-4707-445C-BF25-6ACDB602EEF5}"/>
                </a:ext>
              </a:extLst>
            </p:cNvPr>
            <p:cNvSpPr txBox="1"/>
            <p:nvPr/>
          </p:nvSpPr>
          <p:spPr>
            <a:xfrm>
              <a:off x="3808602" y="6369090"/>
              <a:ext cx="445455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rgbClr val="FF0000"/>
                  </a:solidFill>
                </a:rPr>
                <a:t>The parameter size of transformer encoder block should be less than </a:t>
              </a:r>
              <a:r>
                <a:rPr lang="en-US" altLang="zh-TW" sz="1100" b="1" dirty="0">
                  <a:solidFill>
                    <a:srgbClr val="FF0000"/>
                  </a:solidFill>
                </a:rPr>
                <a:t>500k </a:t>
              </a:r>
              <a:r>
                <a:rPr lang="en-US" altLang="zh-TW" sz="1100" dirty="0">
                  <a:solidFill>
                    <a:srgbClr val="FF0000"/>
                  </a:solidFill>
                </a:rPr>
                <a:t>!</a:t>
              </a:r>
            </a:p>
            <a:p>
              <a:endParaRPr lang="zh-TW" altLang="en-US" dirty="0"/>
            </a:p>
          </p:txBody>
        </p:sp>
      </p:grpSp>
      <p:sp>
        <p:nvSpPr>
          <p:cNvPr id="16" name="橢圓 15">
            <a:extLst>
              <a:ext uri="{FF2B5EF4-FFF2-40B4-BE49-F238E27FC236}">
                <a16:creationId xmlns:a16="http://schemas.microsoft.com/office/drawing/2014/main" id="{80CCFED8-38E5-45DB-9BC9-34C6F4EF7DD7}"/>
              </a:ext>
            </a:extLst>
          </p:cNvPr>
          <p:cNvSpPr/>
          <p:nvPr/>
        </p:nvSpPr>
        <p:spPr>
          <a:xfrm>
            <a:off x="2592198" y="1744910"/>
            <a:ext cx="260059" cy="234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176567-386F-45AE-A0D9-8C9120BDE2FE}"/>
              </a:ext>
            </a:extLst>
          </p:cNvPr>
          <p:cNvSpPr txBox="1"/>
          <p:nvPr/>
        </p:nvSpPr>
        <p:spPr>
          <a:xfrm>
            <a:off x="2806056" y="1421957"/>
            <a:ext cx="424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You can set whatever you want</a:t>
            </a:r>
            <a:br>
              <a:rPr lang="en-US" altLang="zh-TW" sz="1200" b="1" dirty="0">
                <a:solidFill>
                  <a:srgbClr val="FF0000"/>
                </a:solidFill>
              </a:rPr>
            </a:br>
            <a:r>
              <a:rPr lang="en-US" altLang="zh-TW" sz="1200" b="1" dirty="0">
                <a:solidFill>
                  <a:srgbClr val="FF0000"/>
                </a:solidFill>
              </a:rPr>
              <a:t>Hint</a:t>
            </a:r>
            <a:r>
              <a:rPr lang="zh-TW" altLang="en-US" sz="1200" b="1" dirty="0">
                <a:solidFill>
                  <a:srgbClr val="FF0000"/>
                </a:solidFill>
              </a:rPr>
              <a:t>：</a:t>
            </a:r>
            <a:r>
              <a:rPr lang="en-US" altLang="zh-TW" sz="1200" b="1" dirty="0">
                <a:solidFill>
                  <a:srgbClr val="FF0000"/>
                </a:solidFill>
              </a:rPr>
              <a:t>The larger isn’t always the better.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8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CAA63-652E-4483-84D6-B1A678C8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3380EB-1FFE-46BB-BE7B-56AAA133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5153"/>
            <a:ext cx="4534533" cy="27150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7CD91CE-F616-4D43-B63F-BA6E0106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59472"/>
            <a:ext cx="10545996" cy="704807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B69C2CD2-8CA0-4FE1-B8DA-539CA6FDD620}"/>
              </a:ext>
            </a:extLst>
          </p:cNvPr>
          <p:cNvSpPr/>
          <p:nvPr/>
        </p:nvSpPr>
        <p:spPr>
          <a:xfrm>
            <a:off x="7231310" y="3749879"/>
            <a:ext cx="4102217" cy="10989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3C2C8B-D333-4021-865D-41BF2BC3DE50}"/>
              </a:ext>
            </a:extLst>
          </p:cNvPr>
          <p:cNvSpPr txBox="1"/>
          <p:nvPr/>
        </p:nvSpPr>
        <p:spPr>
          <a:xfrm>
            <a:off x="7259274" y="4848837"/>
            <a:ext cx="40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</a:rPr>
              <a:t>Achieve at least 65% validation accuracy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7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2. Task-2</a:t>
            </a:r>
          </a:p>
          <a:p>
            <a:pPr marL="0" indent="0">
              <a:buNone/>
            </a:pPr>
            <a:r>
              <a:rPr lang="en-US" altLang="zh-TW" dirty="0"/>
              <a:t>     Choose one transformer-like model to implement.</a:t>
            </a:r>
          </a:p>
          <a:p>
            <a:pPr lvl="1"/>
            <a:r>
              <a:rPr lang="en-US" altLang="zh-TW" dirty="0"/>
              <a:t> example</a:t>
            </a:r>
            <a:r>
              <a:rPr lang="zh-TW" altLang="en-US" dirty="0"/>
              <a:t>：</a:t>
            </a:r>
            <a:r>
              <a:rPr lang="en-US" altLang="zh-TW" b="1" dirty="0"/>
              <a:t>conformer</a:t>
            </a:r>
            <a:r>
              <a:rPr lang="en-US" altLang="zh-TW" dirty="0"/>
              <a:t>(highly-recommended), </a:t>
            </a:r>
            <a:r>
              <a:rPr lang="en-US" altLang="zh-TW" dirty="0" err="1"/>
              <a:t>branchformer</a:t>
            </a:r>
            <a:r>
              <a:rPr lang="en-US" altLang="zh-TW" dirty="0"/>
              <a:t>, </a:t>
            </a:r>
            <a:r>
              <a:rPr lang="en-US" altLang="zh-TW" dirty="0" err="1"/>
              <a:t>sumformer</a:t>
            </a:r>
            <a:r>
              <a:rPr lang="en-US" altLang="zh-TW" dirty="0"/>
              <a:t>,…..</a:t>
            </a:r>
          </a:p>
          <a:p>
            <a:pPr lvl="1"/>
            <a:r>
              <a:rPr lang="en-US" altLang="zh-TW" dirty="0"/>
              <a:t> requirements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sz="1600" dirty="0"/>
              <a:t>The number of transformer encoder layers should be less than </a:t>
            </a:r>
            <a:r>
              <a:rPr lang="en-US" altLang="zh-TW" sz="2400" b="1" dirty="0">
                <a:solidFill>
                  <a:srgbClr val="FF0000"/>
                </a:solidFill>
              </a:rPr>
              <a:t>4</a:t>
            </a:r>
            <a:r>
              <a:rPr lang="en-US" altLang="zh-TW" sz="1600" dirty="0"/>
              <a:t> !</a:t>
            </a:r>
          </a:p>
          <a:p>
            <a:pPr marL="914400" lvl="2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     (put the screenshot in your report)</a:t>
            </a:r>
            <a:endParaRPr lang="en-US" altLang="zh-TW" sz="1600" dirty="0"/>
          </a:p>
          <a:p>
            <a:pPr lvl="2"/>
            <a:r>
              <a:rPr lang="en-US" altLang="zh-TW" sz="1600" dirty="0"/>
              <a:t>The parameter size of transformer encoder block should be less than </a:t>
            </a:r>
            <a:r>
              <a:rPr lang="en-US" altLang="zh-TW" sz="2400" b="1" dirty="0">
                <a:solidFill>
                  <a:srgbClr val="FF0000"/>
                </a:solidFill>
              </a:rPr>
              <a:t>500k</a:t>
            </a:r>
            <a:r>
              <a:rPr lang="en-US" altLang="zh-TW" sz="1600" b="1" dirty="0">
                <a:solidFill>
                  <a:srgbClr val="FF0000"/>
                </a:solidFill>
              </a:rPr>
              <a:t> </a:t>
            </a:r>
            <a:r>
              <a:rPr lang="en-US" altLang="zh-TW" sz="1600" dirty="0"/>
              <a:t>!</a:t>
            </a:r>
          </a:p>
          <a:p>
            <a:pPr marL="914400" lvl="2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     (put the screenshot in your report)</a:t>
            </a:r>
            <a:endParaRPr lang="en-US" altLang="zh-TW" sz="1600" dirty="0"/>
          </a:p>
          <a:p>
            <a:pPr lvl="2"/>
            <a:r>
              <a:rPr lang="en-US" altLang="zh-TW" sz="1600" dirty="0"/>
              <a:t>Achieve at least </a:t>
            </a:r>
            <a:r>
              <a:rPr lang="en-US" altLang="zh-TW" sz="1600" b="1" dirty="0">
                <a:solidFill>
                  <a:srgbClr val="FF0000"/>
                </a:solidFill>
              </a:rPr>
              <a:t>68%</a:t>
            </a:r>
            <a:r>
              <a:rPr lang="en-US" altLang="zh-TW" sz="1600" dirty="0"/>
              <a:t> validation accuracy</a:t>
            </a:r>
          </a:p>
          <a:p>
            <a:pPr marL="914400" lvl="2" indent="0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     (put the screenshot in your report)</a:t>
            </a:r>
            <a:endParaRPr lang="en-US" altLang="zh-TW" sz="1600" dirty="0"/>
          </a:p>
          <a:p>
            <a:pPr marL="914400" lvl="2" indent="0">
              <a:buNone/>
            </a:pPr>
            <a:endParaRPr lang="en-US" altLang="zh-TW" sz="1600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26015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21334</TotalTime>
  <Words>712</Words>
  <Application>Microsoft Office PowerPoint</Application>
  <PresentationFormat>寬螢幕</PresentationFormat>
  <Paragraphs>112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inherit</vt:lpstr>
      <vt:lpstr>Arial</vt:lpstr>
      <vt:lpstr>Calibri</vt:lpstr>
      <vt:lpstr>VSPLAB</vt:lpstr>
      <vt:lpstr>Lab3 Speaker Recognition</vt:lpstr>
      <vt:lpstr>Pytorch tutorial</vt:lpstr>
      <vt:lpstr>Lab3 Commands</vt:lpstr>
      <vt:lpstr>Dataset – Speaker Recognition</vt:lpstr>
      <vt:lpstr>Tasks in this lab</vt:lpstr>
      <vt:lpstr>Code</vt:lpstr>
      <vt:lpstr>Code</vt:lpstr>
      <vt:lpstr>Code</vt:lpstr>
      <vt:lpstr>Tasks in this lab</vt:lpstr>
      <vt:lpstr>Tasks in this lab</vt:lpstr>
      <vt:lpstr>Score</vt:lpstr>
      <vt:lpstr>Reminder</vt:lpstr>
      <vt:lpstr>Supplementary：Transformer-like Model</vt:lpstr>
      <vt:lpstr>HAVE FUN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宗任 李</cp:lastModifiedBy>
  <cp:revision>336</cp:revision>
  <dcterms:created xsi:type="dcterms:W3CDTF">2015-04-09T17:52:42Z</dcterms:created>
  <dcterms:modified xsi:type="dcterms:W3CDTF">2023-11-16T06:15:40Z</dcterms:modified>
</cp:coreProperties>
</file>