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84" r:id="rId3"/>
    <p:sldId id="387" r:id="rId4"/>
    <p:sldId id="388" r:id="rId5"/>
    <p:sldId id="400" r:id="rId6"/>
    <p:sldId id="407" r:id="rId7"/>
    <p:sldId id="401" r:id="rId8"/>
    <p:sldId id="408" r:id="rId9"/>
    <p:sldId id="402" r:id="rId10"/>
    <p:sldId id="404" r:id="rId11"/>
    <p:sldId id="406" r:id="rId12"/>
    <p:sldId id="405" r:id="rId13"/>
    <p:sldId id="403" r:id="rId14"/>
    <p:sldId id="393" r:id="rId15"/>
    <p:sldId id="368" r:id="rId16"/>
    <p:sldId id="394" r:id="rId17"/>
    <p:sldId id="395" r:id="rId18"/>
    <p:sldId id="397" r:id="rId19"/>
    <p:sldId id="398" r:id="rId20"/>
    <p:sldId id="39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ytorch.org/docs/stable/tensorboar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t/caab4a83da794c0e9cdef73a3a6cf50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AY6sfca6wI" TargetMode="External"/><Relationship Id="rId2" Type="http://schemas.openxmlformats.org/officeDocument/2006/relationships/hyperlink" Target="https://youtu.be/MrnQ5LgcN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AaCeiqE6CE&amp;list=PLXO45tsB95cJxT0mL0P3-G0rBcLSvVkKH" TargetMode="External"/><Relationship Id="rId4" Type="http://schemas.openxmlformats.org/officeDocument/2006/relationships/hyperlink" Target="https://pytorch.org/tutorial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Lab2</a:t>
            </a:r>
            <a:br>
              <a:rPr lang="en-US" altLang="zh-TW" dirty="0"/>
            </a:br>
            <a:r>
              <a:rPr lang="en-US" altLang="zh-TW" dirty="0"/>
              <a:t>Image 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https://pytorch.org/docs/stable/tensorboard.html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You can specify your output directory in </a:t>
            </a:r>
            <a:r>
              <a:rPr lang="en-US" altLang="zh-TW" dirty="0" err="1"/>
              <a:t>SummaryWriter</a:t>
            </a:r>
            <a:r>
              <a:rPr lang="en-US" altLang="zh-TW" dirty="0"/>
              <a:t>(“</a:t>
            </a:r>
            <a:r>
              <a:rPr lang="en-US" altLang="zh-TW" dirty="0" err="1"/>
              <a:t>dir</a:t>
            </a:r>
            <a:r>
              <a:rPr lang="en-US" altLang="zh-TW" dirty="0"/>
              <a:t>”)</a:t>
            </a:r>
          </a:p>
          <a:p>
            <a:pPr marL="0" indent="0">
              <a:buNone/>
            </a:pPr>
            <a:r>
              <a:rPr lang="en-US" altLang="zh-TW" dirty="0"/>
              <a:t>(Default: runs/)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16337F-14B0-49A5-9797-49AAE947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77428"/>
            <a:ext cx="39433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Some examples on pytorch.org: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6FF85B-BFF2-44C7-A76C-51D428FF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736914"/>
            <a:ext cx="5924550" cy="1857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9BF022-3EA8-4562-AA3B-10F6D837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2" y="3950079"/>
            <a:ext cx="6419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1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After training, show the result by: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>
                <a:solidFill>
                  <a:srgbClr val="FF0000"/>
                </a:solidFill>
              </a:rPr>
              <a:t>srun</a:t>
            </a:r>
            <a:r>
              <a:rPr lang="en-US" altLang="zh-TW" dirty="0">
                <a:solidFill>
                  <a:srgbClr val="FF0000"/>
                </a:solidFill>
              </a:rPr>
              <a:t> –</a:t>
            </a:r>
            <a:r>
              <a:rPr lang="en-US" altLang="zh-TW" dirty="0" err="1">
                <a:solidFill>
                  <a:srgbClr val="FF0000"/>
                </a:solidFill>
              </a:rPr>
              <a:t>gres</a:t>
            </a:r>
            <a:r>
              <a:rPr lang="en-US" altLang="zh-TW" dirty="0">
                <a:solidFill>
                  <a:srgbClr val="FF0000"/>
                </a:solidFill>
              </a:rPr>
              <a:t>=gpu:1 </a:t>
            </a:r>
            <a:r>
              <a:rPr lang="en-US" altLang="zh-TW" dirty="0" err="1">
                <a:solidFill>
                  <a:srgbClr val="FF0000"/>
                </a:solidFill>
              </a:rPr>
              <a:t>tensorboard</a:t>
            </a:r>
            <a:r>
              <a:rPr lang="en-US" altLang="zh-TW" dirty="0">
                <a:solidFill>
                  <a:srgbClr val="FF0000"/>
                </a:solidFill>
              </a:rPr>
              <a:t> --</a:t>
            </a:r>
            <a:r>
              <a:rPr lang="en-US" altLang="zh-TW" dirty="0" err="1">
                <a:solidFill>
                  <a:srgbClr val="FF0000"/>
                </a:solidFill>
              </a:rPr>
              <a:t>logdir</a:t>
            </a:r>
            <a:r>
              <a:rPr lang="en-US" altLang="zh-TW" dirty="0">
                <a:solidFill>
                  <a:srgbClr val="FF0000"/>
                </a:solidFill>
              </a:rPr>
              <a:t> runs/ --</a:t>
            </a:r>
            <a:r>
              <a:rPr lang="en-US" altLang="zh-TW" dirty="0" err="1">
                <a:solidFill>
                  <a:srgbClr val="FF0000"/>
                </a:solidFill>
              </a:rPr>
              <a:t>bind_all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(Run it at terminal)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5D10FC-8EA8-4E8C-B785-AF43F30D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45" y="3429000"/>
            <a:ext cx="3067050" cy="18097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C224D1-892E-46A4-A2EC-8887494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08" y="3429000"/>
            <a:ext cx="2990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803383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Validation accuracy in Task 1 &gt;75%  (40%)</a:t>
            </a:r>
          </a:p>
          <a:p>
            <a:r>
              <a:rPr lang="en-US" altLang="zh-TW" sz="3200" dirty="0"/>
              <a:t>Report (30%)</a:t>
            </a:r>
          </a:p>
          <a:p>
            <a:r>
              <a:rPr lang="en-US" altLang="zh-TW" sz="3200" dirty="0"/>
              <a:t>Performance Rank in </a:t>
            </a:r>
            <a:r>
              <a:rPr lang="en-US" altLang="zh-TW" sz="3200" dirty="0" err="1"/>
              <a:t>Kaggle</a:t>
            </a:r>
            <a:r>
              <a:rPr lang="en-US" altLang="zh-TW" sz="3200" dirty="0"/>
              <a:t> (30%)</a:t>
            </a:r>
            <a:endParaRPr lang="en-US" sz="3200" dirty="0"/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3868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Kaggle</a:t>
            </a:r>
            <a:r>
              <a:rPr lang="en-US" altLang="zh-TW" dirty="0"/>
              <a:t> account first</a:t>
            </a:r>
          </a:p>
          <a:p>
            <a:r>
              <a:rPr lang="en-US" altLang="zh-TW" dirty="0"/>
              <a:t>Team name should be your student ID</a:t>
            </a:r>
          </a:p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dirty="0">
                <a:hlinkClick r:id="rId2"/>
              </a:rPr>
              <a:t>https://www.kaggle.com/t/caab4a83da794c0e9cdef73a3a6cf503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1D24BC-56B0-4D0C-BE89-DDA6D546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18981"/>
            <a:ext cx="10394484" cy="2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Prediction </a:t>
            </a:r>
          </a:p>
          <a:p>
            <a:pPr lvl="1"/>
            <a:r>
              <a:rPr lang="en-US" altLang="zh-TW" dirty="0"/>
              <a:t>Write the prediction to csv file (ID_result.csv)</a:t>
            </a:r>
          </a:p>
          <a:p>
            <a:pPr lvl="2"/>
            <a:r>
              <a:rPr lang="en-US" altLang="zh-TW" dirty="0"/>
              <a:t>Two column: </a:t>
            </a:r>
            <a:r>
              <a:rPr lang="en-US" altLang="zh-TW" dirty="0" err="1"/>
              <a:t>ID,label</a:t>
            </a:r>
            <a:endParaRPr lang="en-US" altLang="zh-TW" dirty="0"/>
          </a:p>
          <a:p>
            <a:r>
              <a:rPr lang="en-US" altLang="zh-TW" dirty="0"/>
              <a:t>Evaluation</a:t>
            </a:r>
          </a:p>
          <a:p>
            <a:pPr lvl="1"/>
            <a:r>
              <a:rPr lang="en-US" altLang="zh-TW" dirty="0"/>
              <a:t>Categorization accuracy</a:t>
            </a:r>
          </a:p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06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(2023/10/31 11:59 PM)</a:t>
            </a:r>
          </a:p>
          <a:p>
            <a:r>
              <a:rPr lang="en-US" altLang="zh-TW" dirty="0"/>
              <a:t>Upload 3 files to new e3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Lab2_advance.ipynb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Lab2_ResNet18.ipynb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311555555_report.pdf)</a:t>
            </a:r>
          </a:p>
          <a:p>
            <a:r>
              <a:rPr lang="en-US" altLang="zh-TW" dirty="0"/>
              <a:t>Submit your result to </a:t>
            </a:r>
            <a:r>
              <a:rPr lang="en-US" altLang="zh-TW" dirty="0" err="1"/>
              <a:t>Kaggle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student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lose 20% of score in this lab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20 times maximum daily submissions</a:t>
            </a:r>
          </a:p>
        </p:txBody>
      </p:sp>
    </p:spTree>
    <p:extLst>
      <p:ext uri="{BB962C8B-B14F-4D97-AF65-F5344CB8AC3E}">
        <p14:creationId xmlns:p14="http://schemas.microsoft.com/office/powerpoint/2010/main" val="72268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1310851" cy="4929222"/>
          </a:xfrm>
        </p:spPr>
        <p:txBody>
          <a:bodyPr>
            <a:normAutofit/>
          </a:bodyPr>
          <a:lstStyle/>
          <a:p>
            <a:r>
              <a:rPr lang="en-US" altLang="zh-TW" b="1" dirty="0"/>
              <a:t>paper</a:t>
            </a:r>
          </a:p>
          <a:p>
            <a:pPr lvl="1"/>
            <a:r>
              <a:rPr lang="en-US" altLang="zh-TW" b="1" dirty="0"/>
              <a:t>Deep Residual Learning for Image Recognition</a:t>
            </a:r>
          </a:p>
          <a:p>
            <a:pPr lvl="1"/>
            <a:r>
              <a:rPr lang="en-US" altLang="zh-TW" b="1" dirty="0"/>
              <a:t>https://openaccess.thecvf.com/content_cvpr_2016/papers/He_Deep_Residual_Learning_CVPR_2016_paper.pdf</a:t>
            </a:r>
          </a:p>
          <a:p>
            <a:pPr marL="0" indent="0">
              <a:buNone/>
            </a:pPr>
            <a:r>
              <a:rPr lang="en-US" altLang="zh-TW" sz="2400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28946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98" y="2021000"/>
            <a:ext cx="4784577" cy="4393530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6430392" cy="893983"/>
          </a:xfrm>
        </p:spPr>
        <p:txBody>
          <a:bodyPr>
            <a:normAutofit/>
          </a:bodyPr>
          <a:lstStyle/>
          <a:p>
            <a:r>
              <a:rPr lang="en-US" altLang="zh-TW" b="1" dirty="0"/>
              <a:t>Basic Residual Block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5205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https://youtu.be/MrnQ5LgcNBI</a:t>
            </a:r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https://youtu.be/QAY6sfca6wI</a:t>
            </a:r>
            <a:endParaRPr lang="en-US" altLang="zh-TW" sz="2800" dirty="0"/>
          </a:p>
          <a:p>
            <a:pPr lvl="1"/>
            <a:r>
              <a:rPr lang="en-US" altLang="zh-TW" dirty="0" err="1"/>
              <a:t>Pytorch</a:t>
            </a:r>
            <a:r>
              <a:rPr lang="en-US" altLang="zh-TW" dirty="0"/>
              <a:t> version is 0.4 in this tutorial</a:t>
            </a:r>
          </a:p>
          <a:p>
            <a:r>
              <a:rPr lang="en-US" altLang="zh-TW" sz="2800" dirty="0"/>
              <a:t>Official tutorial</a:t>
            </a:r>
          </a:p>
          <a:p>
            <a:pPr lvl="1"/>
            <a:r>
              <a:rPr lang="en-US" altLang="zh-TW" sz="2800" dirty="0">
                <a:hlinkClick r:id="rId4"/>
              </a:rPr>
              <a:t>https://pytorch.org/tutorials/</a:t>
            </a:r>
            <a:endParaRPr lang="en-US" altLang="zh-TW" sz="2800" dirty="0"/>
          </a:p>
          <a:p>
            <a:r>
              <a:rPr lang="zh-TW" altLang="en-US" sz="2800" dirty="0"/>
              <a:t>莫凡</a:t>
            </a:r>
            <a:endParaRPr lang="en-US" altLang="zh-TW" sz="2800" dirty="0"/>
          </a:p>
          <a:p>
            <a:pPr lvl="1"/>
            <a:r>
              <a:rPr lang="en-US" altLang="zh-TW" sz="2800" dirty="0">
                <a:hlinkClick r:id="rId5"/>
              </a:rPr>
              <a:t>https://www.youtube.com/watch?v=lAaCeiqE6CE&amp;list=PLXO45tsB95cJxT0mL0P3-G0rBcLSvVkKH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You can only use </a:t>
            </a:r>
            <a:r>
              <a:rPr lang="en-US" altLang="zh-TW" sz="4000" dirty="0" err="1">
                <a:solidFill>
                  <a:srgbClr val="FF0000"/>
                </a:solidFill>
              </a:rPr>
              <a:t>pytorch</a:t>
            </a:r>
            <a:r>
              <a:rPr lang="en-US" altLang="zh-TW" sz="4000" dirty="0">
                <a:solidFill>
                  <a:srgbClr val="FF0000"/>
                </a:solidFill>
              </a:rPr>
              <a:t> in this Lab!!</a:t>
            </a:r>
          </a:p>
          <a:p>
            <a:pPr marL="457200" lvl="1" indent="0">
              <a:buNone/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6430392" cy="893983"/>
          </a:xfrm>
        </p:spPr>
        <p:txBody>
          <a:bodyPr>
            <a:normAutofit/>
          </a:bodyPr>
          <a:lstStyle/>
          <a:p>
            <a:r>
              <a:rPr lang="en-US" altLang="zh-TW" b="1" dirty="0"/>
              <a:t>Architecture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1471" y="2021000"/>
            <a:ext cx="10294190" cy="45597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72928" y="2061716"/>
            <a:ext cx="1500997" cy="38215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217434" y="5883218"/>
            <a:ext cx="649857" cy="328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5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the files for 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Decompress the files with command</a:t>
            </a:r>
          </a:p>
          <a:p>
            <a:pPr marL="0" indent="0">
              <a:buNone/>
            </a:pPr>
            <a:r>
              <a:rPr lang="en-US" altLang="zh-TW" sz="3600" dirty="0"/>
              <a:t>    tar </a:t>
            </a:r>
            <a:r>
              <a:rPr lang="en-US" altLang="zh-TW" sz="3600" dirty="0" err="1"/>
              <a:t>xvf</a:t>
            </a:r>
            <a:r>
              <a:rPr lang="en-US" altLang="zh-TW" sz="3600" dirty="0"/>
              <a:t> ~dl2023f_ta1/Lab02.tar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59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– Food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5541818" cy="296504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Classify 4 types of food</a:t>
            </a:r>
          </a:p>
          <a:p>
            <a:pPr lvl="1"/>
            <a:r>
              <a:rPr lang="en-US" altLang="zh-TW" sz="2800" dirty="0"/>
              <a:t>Baked potato</a:t>
            </a:r>
          </a:p>
          <a:p>
            <a:pPr lvl="1"/>
            <a:r>
              <a:rPr lang="en-US" altLang="zh-TW" sz="2800" dirty="0"/>
              <a:t>Crispy chicken</a:t>
            </a:r>
          </a:p>
          <a:p>
            <a:pPr lvl="1"/>
            <a:r>
              <a:rPr lang="en-US" altLang="zh-TW" sz="2800" dirty="0"/>
              <a:t>Donut</a:t>
            </a:r>
          </a:p>
          <a:p>
            <a:pPr lvl="1"/>
            <a:r>
              <a:rPr lang="en-US" sz="2800" dirty="0"/>
              <a:t>Fries</a:t>
            </a:r>
            <a:endParaRPr lang="en-US" sz="3200" dirty="0"/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  <p:pic>
        <p:nvPicPr>
          <p:cNvPr id="5" name="Picture 2" descr="Donut Images - Free Download on Freepik">
            <a:extLst>
              <a:ext uri="{FF2B5EF4-FFF2-40B4-BE49-F238E27FC236}">
                <a16:creationId xmlns:a16="http://schemas.microsoft.com/office/drawing/2014/main" id="{12729738-55BC-433F-8924-AF4F49780B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22483"/>
          <a:stretch/>
        </p:blipFill>
        <p:spPr>
          <a:xfrm>
            <a:off x="1255211" y="2622055"/>
            <a:ext cx="7697502" cy="57834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356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 In “Lab2_ResNet18.ipynb”</a:t>
            </a:r>
            <a:endParaRPr lang="en-US" altLang="zh-TW" sz="2400" dirty="0"/>
          </a:p>
          <a:p>
            <a:pPr lvl="1"/>
            <a:r>
              <a:rPr lang="en-US" altLang="zh-TW" dirty="0"/>
              <a:t>Build Resnet18 by yourself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(You can’t call the model directly with this command)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r>
              <a:rPr lang="en-US" altLang="zh-TW" sz="2200" dirty="0"/>
              <a:t>Achieve at least 75% validation accuracy</a:t>
            </a:r>
          </a:p>
          <a:p>
            <a:pPr marL="457200" lvl="1" indent="0">
              <a:buNone/>
            </a:pPr>
            <a:r>
              <a:rPr lang="en-US" altLang="zh-TW" sz="2200" dirty="0"/>
              <a:t>    </a:t>
            </a:r>
            <a:r>
              <a:rPr lang="en-US" altLang="zh-TW" sz="2200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395517-AE07-4DDE-B634-964E91E5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2994"/>
            <a:ext cx="5372100" cy="2495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AE3A36-5405-497B-8EA8-59445CBD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8770"/>
            <a:ext cx="5715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2. In “Lab2_advance.ipynb”</a:t>
            </a:r>
            <a:endParaRPr lang="en-US" altLang="zh-TW" sz="2400" dirty="0"/>
          </a:p>
          <a:p>
            <a:pPr lvl="1"/>
            <a:r>
              <a:rPr lang="en-US" altLang="zh-TW" dirty="0"/>
              <a:t>Do your best to improve accuracy</a:t>
            </a:r>
          </a:p>
          <a:p>
            <a:pPr lvl="1"/>
            <a:r>
              <a:rPr lang="en-US" altLang="zh-TW" sz="2200" dirty="0"/>
              <a:t>Calling different models with </a:t>
            </a:r>
            <a:r>
              <a:rPr lang="en-US" altLang="zh-TW" sz="2200" dirty="0" err="1"/>
              <a:t>pretrained</a:t>
            </a:r>
            <a:r>
              <a:rPr lang="en-US" altLang="zh-TW" sz="2200" dirty="0"/>
              <a:t> weight is allowed</a:t>
            </a:r>
          </a:p>
          <a:p>
            <a:pPr lvl="1"/>
            <a:r>
              <a:rPr lang="en-US" altLang="zh-TW" sz="2200" dirty="0"/>
              <a:t>Basically any methods you learn are allowed</a:t>
            </a:r>
          </a:p>
          <a:p>
            <a:pPr marL="457200" lvl="1" indent="0">
              <a:buNone/>
            </a:pPr>
            <a:r>
              <a:rPr lang="en-US" altLang="zh-TW" sz="2200" dirty="0"/>
              <a:t>     </a:t>
            </a:r>
            <a:r>
              <a:rPr lang="en-US" altLang="zh-TW" sz="2200" dirty="0">
                <a:solidFill>
                  <a:srgbClr val="FF0000"/>
                </a:solidFill>
              </a:rPr>
              <a:t>(Exception: Label test data yourself or find more training data online)</a:t>
            </a:r>
          </a:p>
          <a:p>
            <a:pPr lvl="1"/>
            <a:r>
              <a:rPr lang="en-US" altLang="zh-TW" sz="2200" dirty="0"/>
              <a:t>Upload your result to Kaggle</a:t>
            </a:r>
          </a:p>
          <a:p>
            <a:pPr lvl="1"/>
            <a:r>
              <a:rPr lang="en-US" altLang="zh-TW" sz="2200" dirty="0"/>
              <a:t>Make graphs with </a:t>
            </a:r>
            <a:r>
              <a:rPr lang="en-US" altLang="zh-TW" sz="2200" dirty="0" err="1"/>
              <a:t>Tensorboard</a:t>
            </a:r>
            <a:endParaRPr lang="en-US" altLang="zh-TW" sz="22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CA2DCE-BBD8-48BA-88FC-F7CF195B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1834"/>
            <a:ext cx="4914900" cy="876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C9E0EBC-06E8-47E1-BE89-72B78C6C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01723"/>
            <a:ext cx="5543550" cy="9620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F508F3-907D-4BFC-833B-D9F93A9B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57337"/>
            <a:ext cx="3286125" cy="7239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07A4348-839B-43A1-B9A3-3E40A64E9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081118"/>
            <a:ext cx="3476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3. Write a report</a:t>
            </a:r>
          </a:p>
          <a:p>
            <a:pPr lvl="1"/>
            <a:r>
              <a:rPr lang="en-US" altLang="zh-TW" dirty="0"/>
              <a:t>Required</a:t>
            </a:r>
          </a:p>
          <a:p>
            <a:pPr lvl="2"/>
            <a:r>
              <a:rPr lang="en-US" altLang="zh-TW" dirty="0"/>
              <a:t>Compare resnet18 with and without </a:t>
            </a:r>
            <a:r>
              <a:rPr lang="en-US" altLang="zh-TW" dirty="0" err="1"/>
              <a:t>pretrained</a:t>
            </a:r>
            <a:endParaRPr lang="en-US" altLang="zh-TW" dirty="0"/>
          </a:p>
          <a:p>
            <a:pPr lvl="2"/>
            <a:r>
              <a:rPr lang="en-US" altLang="zh-TW" dirty="0"/>
              <a:t>Screenshot of task1 (&gt;75% accuracy)</a:t>
            </a:r>
          </a:p>
          <a:p>
            <a:pPr lvl="2"/>
            <a:r>
              <a:rPr lang="en-US" altLang="zh-TW" dirty="0"/>
              <a:t>In task2, make graphs for learning rate schedule, weights and gradients</a:t>
            </a:r>
            <a:r>
              <a:rPr lang="zh-TW" altLang="en-US" dirty="0"/>
              <a:t> </a:t>
            </a:r>
            <a:r>
              <a:rPr lang="en-US" altLang="zh-TW" dirty="0"/>
              <a:t>(With </a:t>
            </a:r>
            <a:r>
              <a:rPr lang="en-US" altLang="zh-TW" dirty="0" err="1"/>
              <a:t>Tensorboard</a:t>
            </a:r>
            <a:r>
              <a:rPr lang="en-US" altLang="zh-TW" dirty="0"/>
              <a:t>)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331334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21151</TotalTime>
  <Words>531</Words>
  <Application>Microsoft Office PowerPoint</Application>
  <PresentationFormat>寬螢幕</PresentationFormat>
  <Paragraphs>101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Arial</vt:lpstr>
      <vt:lpstr>Calibri</vt:lpstr>
      <vt:lpstr>VSPLAB</vt:lpstr>
      <vt:lpstr>Lab2 Image classification</vt:lpstr>
      <vt:lpstr>Pytorch tutorial</vt:lpstr>
      <vt:lpstr>Get the files for Lab2</vt:lpstr>
      <vt:lpstr>Dataset – Food Classification</vt:lpstr>
      <vt:lpstr>Tasks in this lab</vt:lpstr>
      <vt:lpstr>Code</vt:lpstr>
      <vt:lpstr>Tasks in this lab</vt:lpstr>
      <vt:lpstr>Code</vt:lpstr>
      <vt:lpstr>Tasks in this lab</vt:lpstr>
      <vt:lpstr>Tensorboard</vt:lpstr>
      <vt:lpstr>Tensorboard</vt:lpstr>
      <vt:lpstr>Tensorboard</vt:lpstr>
      <vt:lpstr>Score</vt:lpstr>
      <vt:lpstr>Kaggle</vt:lpstr>
      <vt:lpstr>Upload to Kaggle </vt:lpstr>
      <vt:lpstr>Reminder</vt:lpstr>
      <vt:lpstr>Notice!!!</vt:lpstr>
      <vt:lpstr>Supplement: ResNet18</vt:lpstr>
      <vt:lpstr>Supplement: ResNet18</vt:lpstr>
      <vt:lpstr>Supplement: ResNet18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Daniel</cp:lastModifiedBy>
  <cp:revision>254</cp:revision>
  <dcterms:created xsi:type="dcterms:W3CDTF">2015-04-09T17:52:42Z</dcterms:created>
  <dcterms:modified xsi:type="dcterms:W3CDTF">2023-10-15T11:21:20Z</dcterms:modified>
</cp:coreProperties>
</file>