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78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9" r:id="rId11"/>
    <p:sldId id="270" r:id="rId12"/>
    <p:sldId id="271" r:id="rId13"/>
    <p:sldId id="279" r:id="rId14"/>
    <p:sldId id="280" r:id="rId15"/>
    <p:sldId id="281" r:id="rId16"/>
    <p:sldId id="295" r:id="rId17"/>
    <p:sldId id="287" r:id="rId18"/>
    <p:sldId id="291" r:id="rId19"/>
    <p:sldId id="292" r:id="rId20"/>
    <p:sldId id="298" r:id="rId21"/>
    <p:sldId id="273" r:id="rId22"/>
    <p:sldId id="297" r:id="rId23"/>
    <p:sldId id="293" r:id="rId24"/>
    <p:sldId id="277" r:id="rId2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70CCE-BAEF-4961-919B-0A3E5A135D75}" v="329" dt="2024-02-27T13:56:2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01" autoAdjust="0"/>
  </p:normalViewPr>
  <p:slideViewPr>
    <p:cSldViewPr>
      <p:cViewPr varScale="1">
        <p:scale>
          <a:sx n="52" d="100"/>
          <a:sy n="52" d="100"/>
        </p:scale>
        <p:origin x="170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智堯 梁" userId="4889f8df4f1f625f" providerId="LiveId" clId="{DFC70CCE-BAEF-4961-919B-0A3E5A135D75}"/>
    <pc:docChg chg="custSel addSld delSld modSld">
      <pc:chgData name="智堯 梁" userId="4889f8df4f1f625f" providerId="LiveId" clId="{DFC70CCE-BAEF-4961-919B-0A3E5A135D75}" dt="2024-02-27T13:56:28.950" v="328" actId="20577"/>
      <pc:docMkLst>
        <pc:docMk/>
      </pc:docMkLst>
      <pc:sldChg chg="modSp">
        <pc:chgData name="智堯 梁" userId="4889f8df4f1f625f" providerId="LiveId" clId="{DFC70CCE-BAEF-4961-919B-0A3E5A135D75}" dt="2024-02-27T13:56:28.950" v="328" actId="20577"/>
        <pc:sldMkLst>
          <pc:docMk/>
          <pc:sldMk cId="0" sldId="273"/>
        </pc:sldMkLst>
        <pc:spChg chg="mod">
          <ac:chgData name="智堯 梁" userId="4889f8df4f1f625f" providerId="LiveId" clId="{DFC70CCE-BAEF-4961-919B-0A3E5A135D75}" dt="2024-02-27T13:56:28.950" v="328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智堯 梁" userId="4889f8df4f1f625f" providerId="LiveId" clId="{DFC70CCE-BAEF-4961-919B-0A3E5A135D75}" dt="2024-02-27T12:42:37.765" v="1" actId="27636"/>
        <pc:sldMkLst>
          <pc:docMk/>
          <pc:sldMk cId="0" sldId="278"/>
        </pc:sldMkLst>
        <pc:spChg chg="mod">
          <ac:chgData name="智堯 梁" userId="4889f8df4f1f625f" providerId="LiveId" clId="{DFC70CCE-BAEF-4961-919B-0A3E5A135D75}" dt="2024-02-27T12:42:37.765" v="1" actId="27636"/>
          <ac:spMkLst>
            <pc:docMk/>
            <pc:sldMk cId="0" sldId="278"/>
            <ac:spMk id="3" creationId="{00000000-0000-0000-0000-000000000000}"/>
          </ac:spMkLst>
        </pc:spChg>
      </pc:sldChg>
      <pc:sldChg chg="del">
        <pc:chgData name="智堯 梁" userId="4889f8df4f1f625f" providerId="LiveId" clId="{DFC70CCE-BAEF-4961-919B-0A3E5A135D75}" dt="2024-02-27T12:51:36.463" v="10" actId="2696"/>
        <pc:sldMkLst>
          <pc:docMk/>
          <pc:sldMk cId="2959223106" sldId="282"/>
        </pc:sldMkLst>
      </pc:sldChg>
      <pc:sldChg chg="del">
        <pc:chgData name="智堯 梁" userId="4889f8df4f1f625f" providerId="LiveId" clId="{DFC70CCE-BAEF-4961-919B-0A3E5A135D75}" dt="2024-02-27T12:51:31.680" v="7" actId="2696"/>
        <pc:sldMkLst>
          <pc:docMk/>
          <pc:sldMk cId="381925361" sldId="283"/>
        </pc:sldMkLst>
      </pc:sldChg>
      <pc:sldChg chg="del">
        <pc:chgData name="智堯 梁" userId="4889f8df4f1f625f" providerId="LiveId" clId="{DFC70CCE-BAEF-4961-919B-0A3E5A135D75}" dt="2024-02-27T12:51:32.994" v="8" actId="2696"/>
        <pc:sldMkLst>
          <pc:docMk/>
          <pc:sldMk cId="463387242" sldId="284"/>
        </pc:sldMkLst>
      </pc:sldChg>
      <pc:sldChg chg="del">
        <pc:chgData name="智堯 梁" userId="4889f8df4f1f625f" providerId="LiveId" clId="{DFC70CCE-BAEF-4961-919B-0A3E5A135D75}" dt="2024-02-27T12:51:18.123" v="5" actId="2696"/>
        <pc:sldMkLst>
          <pc:docMk/>
          <pc:sldMk cId="850118003" sldId="285"/>
        </pc:sldMkLst>
      </pc:sldChg>
      <pc:sldChg chg="del">
        <pc:chgData name="智堯 梁" userId="4889f8df4f1f625f" providerId="LiveId" clId="{DFC70CCE-BAEF-4961-919B-0A3E5A135D75}" dt="2024-02-27T12:51:16.660" v="4" actId="2696"/>
        <pc:sldMkLst>
          <pc:docMk/>
          <pc:sldMk cId="2176461093" sldId="286"/>
        </pc:sldMkLst>
      </pc:sldChg>
      <pc:sldChg chg="del">
        <pc:chgData name="智堯 梁" userId="4889f8df4f1f625f" providerId="LiveId" clId="{DFC70CCE-BAEF-4961-919B-0A3E5A135D75}" dt="2024-02-27T12:51:15.281" v="3" actId="2696"/>
        <pc:sldMkLst>
          <pc:docMk/>
          <pc:sldMk cId="3306073271" sldId="288"/>
        </pc:sldMkLst>
      </pc:sldChg>
      <pc:sldChg chg="del">
        <pc:chgData name="智堯 梁" userId="4889f8df4f1f625f" providerId="LiveId" clId="{DFC70CCE-BAEF-4961-919B-0A3E5A135D75}" dt="2024-02-27T12:51:34.335" v="9" actId="2696"/>
        <pc:sldMkLst>
          <pc:docMk/>
          <pc:sldMk cId="1100502478" sldId="289"/>
        </pc:sldMkLst>
      </pc:sldChg>
      <pc:sldChg chg="del">
        <pc:chgData name="智堯 梁" userId="4889f8df4f1f625f" providerId="LiveId" clId="{DFC70CCE-BAEF-4961-919B-0A3E5A135D75}" dt="2024-02-27T12:51:13.633" v="2" actId="2696"/>
        <pc:sldMkLst>
          <pc:docMk/>
          <pc:sldMk cId="3557911845" sldId="294"/>
        </pc:sldMkLst>
      </pc:sldChg>
      <pc:sldChg chg="modSp">
        <pc:chgData name="智堯 梁" userId="4889f8df4f1f625f" providerId="LiveId" clId="{DFC70CCE-BAEF-4961-919B-0A3E5A135D75}" dt="2024-02-27T13:35:11.449" v="25" actId="20577"/>
        <pc:sldMkLst>
          <pc:docMk/>
          <pc:sldMk cId="2658484750" sldId="295"/>
        </pc:sldMkLst>
        <pc:spChg chg="mod">
          <ac:chgData name="智堯 梁" userId="4889f8df4f1f625f" providerId="LiveId" clId="{DFC70CCE-BAEF-4961-919B-0A3E5A135D75}" dt="2024-02-27T13:35:08.580" v="20" actId="20577"/>
          <ac:spMkLst>
            <pc:docMk/>
            <pc:sldMk cId="2658484750" sldId="295"/>
            <ac:spMk id="9" creationId="{00000000-0000-0000-0000-000000000000}"/>
          </ac:spMkLst>
        </pc:spChg>
        <pc:spChg chg="mod">
          <ac:chgData name="智堯 梁" userId="4889f8df4f1f625f" providerId="LiveId" clId="{DFC70CCE-BAEF-4961-919B-0A3E5A135D75}" dt="2024-02-27T13:35:11.449" v="25" actId="20577"/>
          <ac:spMkLst>
            <pc:docMk/>
            <pc:sldMk cId="2658484750" sldId="295"/>
            <ac:spMk id="15" creationId="{00000000-0000-0000-0000-000000000000}"/>
          </ac:spMkLst>
        </pc:spChg>
      </pc:sldChg>
      <pc:sldChg chg="del">
        <pc:chgData name="智堯 梁" userId="4889f8df4f1f625f" providerId="LiveId" clId="{DFC70CCE-BAEF-4961-919B-0A3E5A135D75}" dt="2024-02-27T12:51:30.709" v="6" actId="2696"/>
        <pc:sldMkLst>
          <pc:docMk/>
          <pc:sldMk cId="91243947" sldId="296"/>
        </pc:sldMkLst>
      </pc:sldChg>
      <pc:sldChg chg="modSp add">
        <pc:chgData name="智堯 梁" userId="4889f8df4f1f625f" providerId="LiveId" clId="{DFC70CCE-BAEF-4961-919B-0A3E5A135D75}" dt="2024-02-27T13:55:50.181" v="308" actId="20577"/>
        <pc:sldMkLst>
          <pc:docMk/>
          <pc:sldMk cId="3944176871" sldId="298"/>
        </pc:sldMkLst>
        <pc:spChg chg="mod">
          <ac:chgData name="智堯 梁" userId="4889f8df4f1f625f" providerId="LiveId" clId="{DFC70CCE-BAEF-4961-919B-0A3E5A135D75}" dt="2024-02-27T13:53:21.923" v="47" actId="20577"/>
          <ac:spMkLst>
            <pc:docMk/>
            <pc:sldMk cId="3944176871" sldId="298"/>
            <ac:spMk id="2" creationId="{D93F0D19-6FA0-4156-848D-B7133E7EA8D2}"/>
          </ac:spMkLst>
        </pc:spChg>
        <pc:spChg chg="mod">
          <ac:chgData name="智堯 梁" userId="4889f8df4f1f625f" providerId="LiveId" clId="{DFC70CCE-BAEF-4961-919B-0A3E5A135D75}" dt="2024-02-27T13:55:50.181" v="308" actId="20577"/>
          <ac:spMkLst>
            <pc:docMk/>
            <pc:sldMk cId="3944176871" sldId="298"/>
            <ac:spMk id="3" creationId="{A767B625-F70C-4609-B18C-0083BF267B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fld id="{DB00645E-7367-463C-AECC-E8A7BCF3E8BC}" type="datetimeFigureOut">
              <a:rPr lang="zh-TW" altLang="en-US">
                <a:latin typeface="Arial" panose="020B0604020202020204" pitchFamily="34" charset="0"/>
              </a:rPr>
              <a:pPr/>
              <a:t>2024/3/4</a:t>
            </a:fld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fld id="{15D87412-BF69-4190-BF35-E6C2C3BDB653}" type="slidenum">
              <a:rPr lang="zh-TW" altLang="en-US">
                <a:latin typeface="Arial" panose="020B0604020202020204" pitchFamily="34" charset="0"/>
              </a:rPr>
              <a:pPr/>
              <a:t>‹#›</a:t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1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45675194-B0F9-4F6B-8CCB-E19B08AB70F5}" type="datetimeFigureOut">
              <a:rPr lang="zh-TW" altLang="en-US" smtClean="0"/>
              <a:pPr/>
              <a:t>2024/3/4</a:t>
            </a:fld>
            <a:endParaRPr lang="en-US" altLang="zh-TW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2F869E14-3A20-4F6E-B53C-387BB4EEDBAB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3182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04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23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43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9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38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3334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0048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7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4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43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1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88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50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35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4DFAC1-4D93-4CBD-944C-5EE71D32C79B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6A4FD-15A2-4068-94F5-4687674BDFA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38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3466E-7D37-41CD-874C-9BE0063896E2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EA276-F4FF-4B22-9526-5C08912EB5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62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C78C4-B495-47A8-A302-C583D6C9C375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059EF85-B4E3-4A92-B98F-FE9C1BF8CD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6738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5737A-D91E-4231-BFB3-7E8F4DFAD792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AC4E8-3598-46E6-AEAD-DB6283746DC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521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5CF7F-F245-4B52-835C-0749A6EB98C5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E3ADB9CC-1FFD-478A-AF4A-E3D8A473932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7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F9B25A-EB11-4EAB-939C-7515D9AE98AB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5538E5-A229-4A68-B86B-7EE63AD14B8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9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DB3877-2EC7-4DD0-AA53-2F28F8A75FB5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603BA7-F548-496D-9F51-9C1C19EE366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304D-3310-45A8-A106-F37F60544366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CD6B1-F1E1-4C7A-B3B4-19FBC1BB064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11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1389-FD6B-4D5C-8006-D422CA72333E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0F983-0127-465B-B92B-99C22AE6C39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2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2EE3F-EDD2-48AF-8926-36DAEFD315D8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F1C48-DFBC-444C-9FAC-E99B91EF79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519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矩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35560E-B8AD-44D6-AEA2-4C2C33E49B8F}" type="datetimeFigureOut">
              <a:rPr lang="zh-TW" altLang="en-US"/>
              <a:pPr>
                <a:defRPr/>
              </a:pPr>
              <a:t>2024/3/4</a:t>
            </a:fld>
            <a:endParaRPr lang="zh-TW" altLang="en-US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689354D6-78B8-4C47-8314-290FF053DF0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7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D7DE287E-85BB-4188-AB5F-80038D0C8331}" type="datetimeFigureOut">
              <a:rPr lang="zh-TW" altLang="en-US" smtClean="0"/>
              <a:pPr>
                <a:defRPr/>
              </a:pPr>
              <a:t>2024/3/4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kumimoji="0" sz="1400" b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89CEB060-0C68-4D9E-9D11-D840B5DF8271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8" r:id="rId4"/>
    <p:sldLayoutId id="2147483699" r:id="rId5"/>
    <p:sldLayoutId id="2147483694" r:id="rId6"/>
    <p:sldLayoutId id="2147483700" r:id="rId7"/>
    <p:sldLayoutId id="2147483693" r:id="rId8"/>
    <p:sldLayoutId id="2147483701" r:id="rId9"/>
    <p:sldLayoutId id="2147483692" r:id="rId10"/>
    <p:sldLayoutId id="21474837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0815" y="2968352"/>
            <a:ext cx="7921625" cy="1828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br>
              <a:rPr lang="en-US" altLang="zh-TW" dirty="0">
                <a:cs typeface="Arial" panose="020B0604020202020204" pitchFamily="34" charset="0"/>
              </a:rPr>
            </a:br>
            <a:br>
              <a:rPr lang="en-US" altLang="zh-TW" dirty="0">
                <a:cs typeface="Arial" panose="020B0604020202020204" pitchFamily="34" charset="0"/>
              </a:rPr>
            </a:br>
            <a:br>
              <a:rPr lang="en-US" altLang="zh-TW" dirty="0">
                <a:cs typeface="Arial" panose="020B0604020202020204" pitchFamily="34" charset="0"/>
              </a:rPr>
            </a:br>
            <a:br>
              <a:rPr lang="en-US" altLang="zh-TW" dirty="0">
                <a:cs typeface="Arial" panose="020B0604020202020204" pitchFamily="34" charset="0"/>
              </a:rPr>
            </a:br>
            <a:r>
              <a:rPr lang="en-US" altLang="zh-TW" sz="5300" dirty="0">
                <a:solidFill>
                  <a:schemeClr val="accent4"/>
                </a:solidFill>
                <a:ea typeface="Arial Unicode MS" pitchFamily="34" charset="-120"/>
                <a:cs typeface="Arial" panose="020B0604020202020204" pitchFamily="34" charset="0"/>
              </a:rPr>
              <a:t>Lab2</a:t>
            </a:r>
            <a:br>
              <a:rPr lang="en-US" altLang="zh-TW" sz="5300" dirty="0">
                <a:solidFill>
                  <a:schemeClr val="accent4"/>
                </a:solidFill>
                <a:ea typeface="Arial Unicode MS" pitchFamily="34" charset="-120"/>
                <a:cs typeface="Arial" panose="020B0604020202020204" pitchFamily="34" charset="0"/>
              </a:rPr>
            </a:br>
            <a:br>
              <a:rPr lang="en-US" altLang="zh-TW" dirty="0"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cs typeface="Arial" panose="020B0604020202020204" pitchFamily="34" charset="0"/>
              </a:rPr>
              <a:t>Function Basics </a:t>
            </a:r>
            <a:br>
              <a:rPr lang="en-US" altLang="zh-TW" dirty="0">
                <a:cs typeface="Arial" panose="020B0604020202020204" pitchFamily="34" charset="0"/>
              </a:rPr>
            </a:br>
            <a:endParaRPr lang="zh-TW" altLang="en-US" dirty="0"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Local Names</a:t>
            </a:r>
            <a:endParaRPr lang="zh-TW" altLang="en-US" sz="3600" dirty="0"/>
          </a:p>
        </p:txBody>
      </p:sp>
      <p:sp>
        <p:nvSpPr>
          <p:cNvPr id="22530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>
                <a:solidFill>
                  <a:srgbClr val="0070C0"/>
                </a:solidFill>
              </a:rPr>
              <a:t>Local</a:t>
            </a:r>
            <a:r>
              <a:rPr lang="en-US" altLang="zh-TW" sz="2400" dirty="0"/>
              <a:t> names</a:t>
            </a:r>
          </a:p>
          <a:p>
            <a:pPr lvl="1"/>
            <a:r>
              <a:rPr lang="en-US" altLang="zh-TW" sz="2000" dirty="0"/>
              <a:t>Declared </a:t>
            </a:r>
            <a:r>
              <a:rPr lang="en-US" altLang="zh-TW" sz="2000" dirty="0">
                <a:solidFill>
                  <a:srgbClr val="0070C0"/>
                </a:solidFill>
              </a:rPr>
              <a:t>inside</a:t>
            </a:r>
            <a:r>
              <a:rPr lang="en-US" altLang="zh-TW" sz="2000" dirty="0"/>
              <a:t> a function</a:t>
            </a:r>
          </a:p>
          <a:p>
            <a:pPr lvl="1"/>
            <a:r>
              <a:rPr lang="en-US" altLang="zh-TW" sz="2000" dirty="0"/>
              <a:t>Scope</a:t>
            </a:r>
          </a:p>
          <a:p>
            <a:pPr lvl="2"/>
            <a:r>
              <a:rPr lang="en-US" altLang="zh-TW" sz="2000" dirty="0"/>
              <a:t>Available (visible) </a:t>
            </a:r>
            <a:r>
              <a:rPr lang="en-US" altLang="zh-TW" sz="2000" dirty="0">
                <a:solidFill>
                  <a:srgbClr val="0070C0"/>
                </a:solidFill>
              </a:rPr>
              <a:t>from its declaration to the end of the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block</a:t>
            </a:r>
            <a:r>
              <a:rPr lang="en-US" altLang="zh-TW" sz="2000" b="1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which its declaration occurs</a:t>
            </a:r>
            <a:endParaRPr lang="zh-TW" altLang="en-US" sz="20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Hence, different functions can define their own variables/constants even with a same name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Global Names (1/2)</a:t>
            </a:r>
            <a:endParaRPr lang="zh-TW" altLang="en-US" sz="3600" dirty="0"/>
          </a:p>
        </p:txBody>
      </p:sp>
      <p:sp>
        <p:nvSpPr>
          <p:cNvPr id="23554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  <a:ln>
            <a:noFill/>
          </a:ln>
        </p:spPr>
        <p:txBody>
          <a:bodyPr/>
          <a:lstStyle/>
          <a:p>
            <a:r>
              <a:rPr lang="en-US" altLang="zh-TW" sz="2400" dirty="0">
                <a:solidFill>
                  <a:srgbClr val="0070C0"/>
                </a:solidFill>
              </a:rPr>
              <a:t>Global</a:t>
            </a:r>
            <a:r>
              <a:rPr lang="en-US" altLang="zh-TW" sz="2400" dirty="0"/>
              <a:t> names</a:t>
            </a:r>
          </a:p>
          <a:p>
            <a:pPr lvl="1"/>
            <a:r>
              <a:rPr lang="en-US" altLang="zh-TW" sz="2000" dirty="0"/>
              <a:t>Scope</a:t>
            </a:r>
          </a:p>
          <a:p>
            <a:pPr lvl="2"/>
            <a:r>
              <a:rPr lang="en-US" altLang="zh-TW" sz="2000" dirty="0"/>
              <a:t>Available (visible) </a:t>
            </a:r>
            <a:r>
              <a:rPr lang="en-US" altLang="zh-TW" sz="2000" dirty="0">
                <a:solidFill>
                  <a:srgbClr val="0070C0"/>
                </a:solidFill>
              </a:rPr>
              <a:t>from its declaration to the end of the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TW" sz="2400" dirty="0"/>
              <a:t>Typically, it is declared at the beginning of the file (before function definitions)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Global Names (2/2)</a:t>
            </a:r>
            <a:endParaRPr lang="zh-TW" altLang="en-US" sz="3600" dirty="0"/>
          </a:p>
        </p:txBody>
      </p:sp>
      <p:sp>
        <p:nvSpPr>
          <p:cNvPr id="24578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/>
              <a:t>Global names are typical for constants</a:t>
            </a:r>
          </a:p>
          <a:p>
            <a:pPr lvl="1"/>
            <a:r>
              <a:rPr lang="en-US" altLang="zh-TW" sz="2000" dirty="0"/>
              <a:t>e.g., 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double TAXRATE = 0.05;</a:t>
            </a:r>
          </a:p>
          <a:p>
            <a:pPr lvl="1"/>
            <a:r>
              <a:rPr lang="en-US" altLang="zh-TW" sz="2000" dirty="0"/>
              <a:t>All functions </a:t>
            </a:r>
            <a:r>
              <a:rPr lang="en-US" altLang="zh-TW" sz="2000" dirty="0">
                <a:solidFill>
                  <a:srgbClr val="FF0000"/>
                </a:solidFill>
              </a:rPr>
              <a:t>in that file</a:t>
            </a:r>
            <a:r>
              <a:rPr lang="en-US" altLang="zh-TW" sz="2000" dirty="0"/>
              <a:t> can use it</a:t>
            </a:r>
            <a:endParaRPr lang="zh-TW" altLang="en-US" sz="2000" dirty="0"/>
          </a:p>
          <a:p>
            <a:r>
              <a:rPr lang="en-US" altLang="zh-TW" sz="2400" dirty="0"/>
              <a:t>Global variables</a:t>
            </a:r>
          </a:p>
          <a:p>
            <a:pPr lvl="1"/>
            <a:r>
              <a:rPr lang="en-US" altLang="zh-TW" sz="2000" dirty="0"/>
              <a:t>You can use them, but you’d better avoid using them</a:t>
            </a:r>
          </a:p>
          <a:p>
            <a:pPr lvl="1"/>
            <a:r>
              <a:rPr lang="en-US" altLang="zh-TW" sz="2000" dirty="0"/>
              <a:t>Hard to understand and maintain, a disaster for debugging!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Example (1/2)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00200"/>
            <a:ext cx="4449675" cy="51125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492896"/>
            <a:ext cx="3168352" cy="25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Example (2/2)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00200"/>
            <a:ext cx="4536504" cy="51323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52936"/>
            <a:ext cx="2493243" cy="23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Header File</a:t>
            </a:r>
            <a:r>
              <a:rPr lang="zh-TW" altLang="en-US" sz="3600" dirty="0"/>
              <a:t> </a:t>
            </a:r>
            <a:r>
              <a:rPr lang="en-US" altLang="zh-TW" sz="3600" dirty="0"/>
              <a:t>(1/2)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/>
              <a:t>A file with extension “.h”</a:t>
            </a:r>
            <a:endParaRPr lang="en-US" altLang="zh-TW" sz="2400" dirty="0">
              <a:solidFill>
                <a:srgbClr val="00B0F0"/>
              </a:solidFill>
            </a:endParaRPr>
          </a:p>
          <a:p>
            <a:r>
              <a:rPr lang="en-US" altLang="zh-TW" sz="2400" dirty="0">
                <a:solidFill>
                  <a:srgbClr val="00B0F0"/>
                </a:solidFill>
              </a:rPr>
              <a:t>Library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00B0F0"/>
                </a:solidFill>
              </a:rPr>
              <a:t>user-defined</a:t>
            </a:r>
            <a:r>
              <a:rPr lang="en-US" altLang="zh-TW" sz="2400" dirty="0"/>
              <a:t> header files</a:t>
            </a:r>
          </a:p>
          <a:p>
            <a:r>
              <a:rPr lang="en-US" altLang="zh-TW" sz="2400" dirty="0"/>
              <a:t>Separate function </a:t>
            </a:r>
            <a:r>
              <a:rPr lang="en-US" altLang="zh-TW" sz="2400" dirty="0">
                <a:solidFill>
                  <a:srgbClr val="FF0000"/>
                </a:solidFill>
              </a:rPr>
              <a:t>declarations </a:t>
            </a:r>
            <a:r>
              <a:rPr lang="en-US" altLang="zh-TW" sz="2400" dirty="0"/>
              <a:t>and</a:t>
            </a:r>
            <a:r>
              <a:rPr lang="en-US" altLang="zh-TW" sz="2400" dirty="0">
                <a:solidFill>
                  <a:srgbClr val="FF0000"/>
                </a:solidFill>
              </a:rPr>
              <a:t> definitions</a:t>
            </a:r>
          </a:p>
          <a:p>
            <a:r>
              <a:rPr lang="en-US" altLang="zh-TW" sz="2400" dirty="0"/>
              <a:t>Often contain functions with high correlation. </a:t>
            </a:r>
            <a:r>
              <a:rPr lang="en-US" altLang="zh-TW" sz="2000" dirty="0"/>
              <a:t>E.g., </a:t>
            </a:r>
          </a:p>
          <a:p>
            <a:pPr lvl="1"/>
            <a:r>
              <a:rPr lang="en-US" altLang="zh-TW" sz="2000" dirty="0"/>
              <a:t>sqrt, pow in &lt;</a:t>
            </a:r>
            <a:r>
              <a:rPr lang="en-US" altLang="zh-TW" sz="2000" dirty="0" err="1"/>
              <a:t>cmath</a:t>
            </a:r>
            <a:r>
              <a:rPr lang="en-US" altLang="zh-TW" sz="2000" dirty="0"/>
              <a:t>&gt;</a:t>
            </a:r>
          </a:p>
          <a:p>
            <a:pPr lvl="1"/>
            <a:r>
              <a:rPr lang="en-US" altLang="zh-TW" sz="2000" dirty="0"/>
              <a:t>Class member functions</a:t>
            </a:r>
          </a:p>
          <a:p>
            <a:r>
              <a:rPr lang="en-US" altLang="zh-TW" sz="2400" dirty="0"/>
              <a:t>Included by source files whenever it is used</a:t>
            </a:r>
          </a:p>
          <a:p>
            <a:r>
              <a:rPr lang="en-US" altLang="zh-TW" sz="2400" dirty="0"/>
              <a:t>Easy to maintain, improve the readability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352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Header File (2/2)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/>
              <a:t>You should avoid defining a function in a header file</a:t>
            </a:r>
          </a:p>
          <a:p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" y="2565563"/>
            <a:ext cx="3267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65563"/>
            <a:ext cx="2800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5563"/>
            <a:ext cx="2790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2819" y="2060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func.h</a:t>
            </a:r>
            <a:r>
              <a:rPr lang="en-US" altLang="zh-TW" dirty="0">
                <a:solidFill>
                  <a:srgbClr val="00B0F0"/>
                </a:solidFill>
              </a:rPr>
              <a:t>: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22829" y="206157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main.cpp: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60232" y="202930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func.cpp: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427984" y="4221088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7257251" y="3492353"/>
            <a:ext cx="14401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95936" y="47971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main.o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98396" y="47971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func.o</a:t>
            </a:r>
            <a:endParaRPr lang="zh-TW" altLang="en-US" dirty="0"/>
          </a:p>
        </p:txBody>
      </p:sp>
      <p:sp>
        <p:nvSpPr>
          <p:cNvPr id="11" name="左-右雙向箭號 10"/>
          <p:cNvSpPr/>
          <p:nvPr/>
        </p:nvSpPr>
        <p:spPr>
          <a:xfrm>
            <a:off x="5148064" y="4889485"/>
            <a:ext cx="1728192" cy="18466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872538" y="5373216"/>
            <a:ext cx="270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Linking error !!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(multiple definitions)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8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Header Guard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/>
              <a:t>Prevent you from including one header file multiple times</a:t>
            </a:r>
          </a:p>
          <a:p>
            <a:r>
              <a:rPr lang="en-US" altLang="zh-TW" sz="2400" dirty="0"/>
              <a:t>Write your code between </a:t>
            </a:r>
            <a:r>
              <a:rPr lang="en-US" altLang="zh-TW" sz="2400" dirty="0">
                <a:solidFill>
                  <a:srgbClr val="FF0000"/>
                </a:solidFill>
              </a:rPr>
              <a:t>#define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#</a:t>
            </a:r>
            <a:r>
              <a:rPr lang="en-US" altLang="zh-TW" sz="2400" dirty="0" err="1">
                <a:solidFill>
                  <a:srgbClr val="FF0000"/>
                </a:solidFill>
              </a:rPr>
              <a:t>endif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5828903" cy="294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53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Function Definition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US" altLang="zh-TW" sz="2400" dirty="0"/>
              <a:t>Write your function definitions here</a:t>
            </a:r>
          </a:p>
          <a:p>
            <a:r>
              <a:rPr lang="en-US" altLang="zh-TW" sz="2400" dirty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quotes</a:t>
            </a:r>
            <a:r>
              <a:rPr lang="en-US" altLang="zh-TW" sz="2400" dirty="0"/>
              <a:t> instead of angled brackets for your header file</a:t>
            </a:r>
          </a:p>
          <a:p>
            <a:endParaRPr lang="en-US" altLang="zh-TW" sz="24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4800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483768" y="3717032"/>
            <a:ext cx="158417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16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Function Call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/>
              <a:t>Call the function in source file</a:t>
            </a:r>
            <a:endParaRPr lang="zh-TW" altLang="en-US" sz="24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6567"/>
            <a:ext cx="4824536" cy="370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52025"/>
            <a:ext cx="3130100" cy="338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763688" y="3140968"/>
            <a:ext cx="2088232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Learning Objectives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Standard Library Predefined functions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000" dirty="0"/>
              <a:t>Must </a:t>
            </a:r>
            <a:r>
              <a:rPr lang="en-US" altLang="zh-TW" sz="2000" dirty="0">
                <a:solidFill>
                  <a:srgbClr val="0070C0"/>
                </a:solidFill>
              </a:rPr>
              <a:t>include</a:t>
            </a:r>
            <a:r>
              <a:rPr lang="en-US" altLang="zh-TW" sz="2000" dirty="0"/>
              <a:t> appropriate library header file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Programmer-defined functions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000" dirty="0"/>
              <a:t>declaration, definition, call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000" dirty="0"/>
              <a:t>recursive functions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Scope rules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local names (constants, variables, …) 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global names 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Header file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1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/>
          </a:p>
          <a:p>
            <a:pPr marL="320675" lvl="1" indent="0" fontAlgn="auto">
              <a:spcAft>
                <a:spcPts val="0"/>
              </a:spcAft>
              <a:buNone/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F0D19-6FA0-4156-848D-B7133E7E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Comile</a:t>
            </a:r>
            <a:r>
              <a:rPr lang="en-US" altLang="zh-TW" dirty="0"/>
              <a:t> multiple 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7B625-F70C-4609-B18C-0083BF267B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Method1:</a:t>
            </a:r>
          </a:p>
          <a:p>
            <a:pPr lvl="1"/>
            <a:r>
              <a:rPr lang="en-US" altLang="zh-TW" dirty="0"/>
              <a:t>g++ &lt;file1.cpp&gt; &lt;file2.cpp&gt; … -o &lt;name&gt;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Method2 (</a:t>
            </a:r>
            <a:r>
              <a:rPr lang="en-US" altLang="zh-TW" dirty="0" err="1"/>
              <a:t>prefered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g++ -c file1.cpp // generate file1.o</a:t>
            </a:r>
          </a:p>
          <a:p>
            <a:pPr lvl="1"/>
            <a:r>
              <a:rPr lang="en-US" altLang="zh-TW" dirty="0"/>
              <a:t>g++ -c file2.cpp // generate file2.o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g++ file1.o file2.o … -o &lt;name&gt;</a:t>
            </a:r>
          </a:p>
        </p:txBody>
      </p:sp>
    </p:spTree>
    <p:extLst>
      <p:ext uri="{BB962C8B-B14F-4D97-AF65-F5344CB8AC3E}">
        <p14:creationId xmlns:p14="http://schemas.microsoft.com/office/powerpoint/2010/main" val="394417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4000" dirty="0"/>
              <a:t>Lab exercise (1/4)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412776"/>
            <a:ext cx="8531225" cy="51149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	</a:t>
            </a:r>
            <a:r>
              <a:rPr lang="en-US" altLang="zh-TW" sz="2800" b="1" dirty="0"/>
              <a:t>Input</a:t>
            </a:r>
            <a:r>
              <a:rPr lang="en-US" altLang="zh-TW" sz="2800" dirty="0"/>
              <a:t> </a:t>
            </a:r>
            <a:endParaRPr lang="en-US" altLang="zh-TW" sz="1400" dirty="0"/>
          </a:p>
          <a:p>
            <a:pPr marL="366713" lvl="1" indent="0">
              <a:lnSpc>
                <a:spcPct val="80000"/>
              </a:lnSpc>
              <a:buNone/>
            </a:pPr>
            <a:r>
              <a:rPr lang="en-US" altLang="zh-TW" sz="2400" dirty="0"/>
              <a:t>Three points’ coordinates  (type: double)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	</a:t>
            </a:r>
            <a:r>
              <a:rPr lang="en-US" altLang="zh-TW" sz="2800" b="1" dirty="0"/>
              <a:t>Output </a:t>
            </a:r>
            <a:endParaRPr lang="en-US" altLang="zh-TW" sz="1400" b="1" dirty="0"/>
          </a:p>
          <a:p>
            <a:pPr lvl="1">
              <a:lnSpc>
                <a:spcPct val="80000"/>
              </a:lnSpc>
              <a:buFont typeface="Tw Cen MT" panose="020B0602020104020603" pitchFamily="34" charset="0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Three side lengths</a:t>
            </a:r>
            <a:r>
              <a:rPr lang="en-US" altLang="zh-TW" sz="2400" dirty="0"/>
              <a:t> of the triangle </a:t>
            </a:r>
          </a:p>
          <a:p>
            <a:pPr lvl="1">
              <a:lnSpc>
                <a:spcPct val="80000"/>
              </a:lnSpc>
              <a:buFont typeface="Tw Cen MT" panose="020B0602020104020603" pitchFamily="34" charset="0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Area of the triangle</a:t>
            </a:r>
            <a:r>
              <a:rPr lang="en-US" altLang="zh-TW" sz="2400" dirty="0"/>
              <a:t> using Heron's formula</a:t>
            </a:r>
          </a:p>
          <a:p>
            <a:pPr lvl="1">
              <a:lnSpc>
                <a:spcPct val="80000"/>
              </a:lnSpc>
              <a:buFont typeface="Tw Cen MT" panose="020B0602020104020603" pitchFamily="34" charset="0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Absolute value of difference</a:t>
            </a:r>
            <a:r>
              <a:rPr lang="en-US" altLang="zh-TW" sz="2400" dirty="0"/>
              <a:t> between longest side and shortest side </a:t>
            </a:r>
            <a:r>
              <a:rPr lang="en-US" altLang="zh-TW" sz="1500" b="1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dirty="0"/>
              <a:t>	</a:t>
            </a:r>
            <a:r>
              <a:rPr lang="en-US" altLang="zh-TW" sz="2800" b="1" dirty="0"/>
              <a:t>Hint</a:t>
            </a:r>
            <a:endParaRPr lang="en-US" altLang="zh-TW" sz="1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     	</a:t>
            </a:r>
            <a:r>
              <a:rPr lang="en-US" altLang="zh-TW" sz="2400" dirty="0"/>
              <a:t>You can use </a:t>
            </a:r>
            <a:r>
              <a:rPr lang="en-US" altLang="zh-TW" sz="2400" dirty="0">
                <a:solidFill>
                  <a:srgbClr val="FF0000"/>
                </a:solidFill>
              </a:rPr>
              <a:t>pow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sqrt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>
                <a:solidFill>
                  <a:srgbClr val="FF0000"/>
                </a:solidFill>
              </a:rPr>
              <a:t>fabs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functions in Library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You must write the following three files in this Lab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main.cpp</a:t>
            </a:r>
            <a:r>
              <a:rPr lang="en-US" altLang="zh-TW" sz="2400" dirty="0"/>
              <a:t>: input, output and function calls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>
                <a:solidFill>
                  <a:srgbClr val="00B0F0"/>
                </a:solidFill>
              </a:rPr>
              <a:t>func.h</a:t>
            </a:r>
            <a:r>
              <a:rPr lang="en-US" altLang="zh-TW" sz="2400" dirty="0">
                <a:solidFill>
                  <a:srgbClr val="00B0F0"/>
                </a:solidFill>
              </a:rPr>
              <a:t> file      </a:t>
            </a:r>
            <a:r>
              <a:rPr lang="en-US" altLang="zh-TW" sz="2400" dirty="0"/>
              <a:t>: function declarations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</a:t>
            </a:r>
            <a:r>
              <a:rPr lang="en-US" altLang="zh-TW" sz="2400">
                <a:solidFill>
                  <a:srgbClr val="00B0F0"/>
                </a:solidFill>
              </a:rPr>
              <a:t>func</a:t>
            </a:r>
            <a:r>
              <a:rPr lang="en-US" altLang="zh-TW" sz="2400" dirty="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00B0F0"/>
                </a:solidFill>
              </a:rPr>
              <a:t>cpp </a:t>
            </a:r>
            <a:r>
              <a:rPr lang="en-US" altLang="zh-TW" sz="2400" dirty="0">
                <a:solidFill>
                  <a:srgbClr val="00B0F0"/>
                </a:solidFill>
              </a:rPr>
              <a:t>file  </a:t>
            </a:r>
            <a:r>
              <a:rPr lang="en-US" altLang="zh-TW" sz="2400" dirty="0"/>
              <a:t>: function definitions</a:t>
            </a:r>
            <a:endParaRPr lang="zh-TW" altLang="en-US" sz="2400" dirty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endParaRPr kumimoji="0" lang="zh-TW" altLang="en-US" dirty="0">
              <a:latin typeface="Arial" panose="020B0604020202020204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endParaRPr kumimoji="0"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Lab exercise (2/4)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altLang="zh-TW" sz="2800" dirty="0"/>
              <a:t>Function 1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Input</a:t>
            </a:r>
            <a:r>
              <a:rPr lang="en-US" altLang="zh-TW" sz="2400" dirty="0"/>
              <a:t>: 2 points’ coordinates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Output</a:t>
            </a:r>
            <a:r>
              <a:rPr lang="en-US" altLang="zh-TW" sz="2400" dirty="0"/>
              <a:t>: one side length </a:t>
            </a:r>
          </a:p>
          <a:p>
            <a:endParaRPr lang="en-US" altLang="zh-TW" sz="800" dirty="0"/>
          </a:p>
          <a:p>
            <a:r>
              <a:rPr lang="en-US" altLang="zh-TW" sz="2800" dirty="0"/>
              <a:t>Function 2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Input</a:t>
            </a:r>
            <a:r>
              <a:rPr lang="en-US" altLang="zh-TW" sz="2400" dirty="0"/>
              <a:t>: Three side lengths 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Output</a:t>
            </a:r>
            <a:r>
              <a:rPr lang="en-US" altLang="zh-TW" sz="2400" dirty="0"/>
              <a:t>: area</a:t>
            </a:r>
          </a:p>
          <a:p>
            <a:endParaRPr lang="en-US" altLang="zh-TW" sz="800" dirty="0"/>
          </a:p>
          <a:p>
            <a:r>
              <a:rPr lang="en-US" altLang="zh-TW" sz="2800" dirty="0"/>
              <a:t>Function 3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Input</a:t>
            </a:r>
            <a:r>
              <a:rPr lang="en-US" altLang="zh-TW" sz="2400" dirty="0"/>
              <a:t>: Three side lengths 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Output</a:t>
            </a:r>
            <a:r>
              <a:rPr lang="en-US" altLang="zh-TW" sz="2400" dirty="0"/>
              <a:t>: absolute difference between longest side and shortest side </a:t>
            </a:r>
          </a:p>
          <a:p>
            <a:pPr lvl="1"/>
            <a:endParaRPr lang="en-US" altLang="zh-TW" dirty="0"/>
          </a:p>
          <a:p>
            <a:pPr marL="366713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99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Lab exercise (3/4)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80"/>
            <a:ext cx="457778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249923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988840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Heron's formula: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4000" dirty="0"/>
              <a:t>Lab exercise (4/4)</a:t>
            </a:r>
            <a:endParaRPr lang="zh-TW" altLang="en-US" sz="40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3" y="1988840"/>
            <a:ext cx="8046815" cy="383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/>
              <a:t>Some Predefined Math Functions (1/2)</a:t>
            </a:r>
            <a:endParaRPr lang="zh-TW" alt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1600200"/>
            <a:ext cx="791845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/>
              <a:t>Some Predefined Math Functions (2/2)</a:t>
            </a:r>
            <a:endParaRPr lang="zh-TW" altLang="en-US" sz="36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2028825"/>
            <a:ext cx="8153400" cy="3638550"/>
          </a:xfrm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86042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Introduction to Functions</a:t>
            </a:r>
            <a:endParaRPr lang="zh-TW" altLang="en-US" sz="3600" dirty="0"/>
          </a:p>
        </p:txBody>
      </p:sp>
      <p:sp>
        <p:nvSpPr>
          <p:cNvPr id="17410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/>
              <a:t>Building blocks of programs</a:t>
            </a:r>
          </a:p>
          <a:p>
            <a:r>
              <a:rPr lang="en-US" altLang="zh-TW" sz="2400" dirty="0"/>
              <a:t>Other terminologies equal to functions in other languages:</a:t>
            </a:r>
          </a:p>
          <a:p>
            <a:pPr lvl="1"/>
            <a:r>
              <a:rPr lang="en-US" altLang="zh-TW" sz="2000" dirty="0"/>
              <a:t>procedures, subprograms, subroutines, methods, …</a:t>
            </a:r>
          </a:p>
          <a:p>
            <a:r>
              <a:rPr lang="en-US" altLang="zh-TW" sz="2400" dirty="0"/>
              <a:t>Input-process-output model</a:t>
            </a:r>
            <a:r>
              <a:rPr lang="en-US" altLang="zh-TW" dirty="0"/>
              <a:t>	</a:t>
            </a:r>
          </a:p>
          <a:p>
            <a:pPr lvl="1"/>
            <a:r>
              <a:rPr lang="en-US" altLang="zh-TW" sz="2000" dirty="0"/>
              <a:t>e.g., double root = sqrt(9.0);</a:t>
            </a:r>
            <a:endParaRPr lang="zh-TW" altLang="en-US" sz="20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Components of Function Use</a:t>
            </a:r>
            <a:endParaRPr lang="zh-TW" altLang="en-US" sz="3600" dirty="0"/>
          </a:p>
        </p:txBody>
      </p:sp>
      <p:sp>
        <p:nvSpPr>
          <p:cNvPr id="18434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>
                <a:cs typeface="Arial" panose="020B0604020202020204" pitchFamily="34" charset="0"/>
              </a:rPr>
              <a:t>3 steps for using functions</a:t>
            </a:r>
            <a:endParaRPr lang="zh-TW" altLang="en-US" sz="2400" dirty="0">
              <a:cs typeface="Arial" panose="020B0604020202020204" pitchFamily="34" charset="0"/>
            </a:endParaRPr>
          </a:p>
          <a:p>
            <a:pPr lvl="1"/>
            <a:r>
              <a:rPr lang="en-US" altLang="zh-TW" sz="2000" dirty="0"/>
              <a:t>Function </a:t>
            </a:r>
            <a:r>
              <a:rPr lang="en-US" altLang="zh-TW" sz="2000" dirty="0">
                <a:solidFill>
                  <a:srgbClr val="0070C0"/>
                </a:solidFill>
              </a:rPr>
              <a:t>declaration</a:t>
            </a:r>
            <a:r>
              <a:rPr lang="en-US" altLang="zh-TW" sz="2000" dirty="0"/>
              <a:t> (or function </a:t>
            </a:r>
            <a:r>
              <a:rPr lang="en-US" altLang="zh-TW" sz="2000" dirty="0">
                <a:solidFill>
                  <a:srgbClr val="0070C0"/>
                </a:solidFill>
              </a:rPr>
              <a:t>prototype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2000" dirty="0"/>
              <a:t>Information required by compiler to properly interpret calls</a:t>
            </a:r>
            <a:endParaRPr lang="zh-TW" altLang="en-US" sz="2000" dirty="0"/>
          </a:p>
          <a:p>
            <a:pPr lvl="1"/>
            <a:r>
              <a:rPr lang="en-US" altLang="zh-TW" sz="2000" dirty="0"/>
              <a:t>Function </a:t>
            </a:r>
            <a:r>
              <a:rPr lang="en-US" altLang="zh-TW" sz="2000" dirty="0">
                <a:solidFill>
                  <a:srgbClr val="0070C0"/>
                </a:solidFill>
              </a:rPr>
              <a:t>definition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</a:rPr>
              <a:t>Actual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implementation/code</a:t>
            </a:r>
            <a:r>
              <a:rPr lang="en-US" altLang="zh-TW" sz="2000" dirty="0"/>
              <a:t> for what function does</a:t>
            </a:r>
            <a:endParaRPr lang="zh-TW" altLang="en-US" sz="2000" dirty="0"/>
          </a:p>
          <a:p>
            <a:pPr lvl="1"/>
            <a:r>
              <a:rPr lang="en-US" altLang="zh-TW" sz="2000" dirty="0"/>
              <a:t>Function </a:t>
            </a:r>
            <a:r>
              <a:rPr lang="en-US" altLang="zh-TW" sz="2000" dirty="0">
                <a:solidFill>
                  <a:srgbClr val="0070C0"/>
                </a:solidFill>
              </a:rPr>
              <a:t>call</a:t>
            </a:r>
            <a:r>
              <a:rPr lang="en-US" altLang="zh-TW" sz="2000" dirty="0"/>
              <a:t> (or function </a:t>
            </a:r>
            <a:r>
              <a:rPr lang="en-US" altLang="zh-TW" sz="2000" dirty="0">
                <a:solidFill>
                  <a:srgbClr val="0070C0"/>
                </a:solidFill>
              </a:rPr>
              <a:t>invocation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2000" dirty="0"/>
              <a:t>Transfer</a:t>
            </a:r>
            <a:r>
              <a:rPr lang="en-US" altLang="zh-TW" sz="2000" dirty="0">
                <a:solidFill>
                  <a:srgbClr val="0070C0"/>
                </a:solidFill>
              </a:rPr>
              <a:t> control</a:t>
            </a:r>
            <a:r>
              <a:rPr lang="en-US" altLang="zh-TW" sz="2000" dirty="0"/>
              <a:t> to the function 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Function Declaration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41168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Also called function prototype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Can define </a:t>
            </a:r>
            <a:r>
              <a:rPr lang="en-US" altLang="zh-TW" sz="2400" dirty="0">
                <a:solidFill>
                  <a:srgbClr val="0070C0"/>
                </a:solidFill>
              </a:rPr>
              <a:t>multiple</a:t>
            </a:r>
            <a:r>
              <a:rPr lang="en-US" altLang="zh-TW" sz="2400" dirty="0"/>
              <a:t> functions with the same name but different parameters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An informational declaration for compiler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Tell compiler how to interpret calls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    </a:t>
            </a:r>
            <a:r>
              <a:rPr lang="en-US" altLang="zh-TW" sz="2000" dirty="0"/>
              <a:t>Syntax: &lt;</a:t>
            </a:r>
            <a:r>
              <a:rPr lang="en-US" altLang="zh-TW" sz="2000" dirty="0" err="1"/>
              <a:t>return_type</a:t>
            </a:r>
            <a:r>
              <a:rPr lang="en-US" altLang="zh-TW" sz="2000" dirty="0"/>
              <a:t>&gt; </a:t>
            </a:r>
            <a:r>
              <a:rPr lang="en-US" altLang="zh-TW" sz="2000" dirty="0" err="1"/>
              <a:t>FuncName</a:t>
            </a:r>
            <a:r>
              <a:rPr lang="en-US" altLang="zh-TW" sz="2000" dirty="0"/>
              <a:t>(&lt;</a:t>
            </a:r>
            <a:r>
              <a:rPr lang="en-US" altLang="zh-TW" sz="2000" dirty="0">
                <a:solidFill>
                  <a:srgbClr val="0070C0"/>
                </a:solidFill>
              </a:rPr>
              <a:t>formal-parameter</a:t>
            </a:r>
            <a:r>
              <a:rPr lang="en-US" altLang="zh-TW" sz="2000" dirty="0"/>
              <a:t>-list&gt;);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Example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00B050"/>
                </a:solidFill>
              </a:rPr>
              <a:t>numberParameter</a:t>
            </a:r>
            <a:r>
              <a:rPr lang="en-US" altLang="zh-TW" sz="2000" dirty="0"/>
              <a:t>, double </a:t>
            </a:r>
            <a:r>
              <a:rPr lang="en-US" altLang="zh-TW" sz="2000" dirty="0" err="1">
                <a:solidFill>
                  <a:srgbClr val="00B050"/>
                </a:solidFill>
              </a:rPr>
              <a:t>priceParameter</a:t>
            </a:r>
            <a:r>
              <a:rPr lang="en-US" altLang="zh-TW" sz="2000" dirty="0"/>
              <a:t>);</a:t>
            </a:r>
            <a:endParaRPr lang="zh-TW" altLang="en-US" sz="2000" dirty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or,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double);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Placed </a:t>
            </a:r>
            <a:r>
              <a:rPr lang="en-US" altLang="zh-TW" sz="2400" dirty="0">
                <a:solidFill>
                  <a:srgbClr val="0070C0"/>
                </a:solidFill>
              </a:rPr>
              <a:t>before</a:t>
            </a:r>
            <a:r>
              <a:rPr lang="en-US" altLang="zh-TW" sz="2400" dirty="0"/>
              <a:t> any calls, </a:t>
            </a:r>
            <a:r>
              <a:rPr lang="en-US" altLang="zh-TW" sz="2400" dirty="0">
                <a:solidFill>
                  <a:srgbClr val="0070C0"/>
                </a:solidFill>
              </a:rPr>
              <a:t>declaration-before-use</a:t>
            </a:r>
            <a:r>
              <a:rPr lang="en-US" altLang="zh-TW" sz="2400" dirty="0"/>
              <a:t> scenario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6876256" y="4977804"/>
            <a:ext cx="838995" cy="2524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rot="10800000">
            <a:off x="4143375" y="4977804"/>
            <a:ext cx="3816350" cy="252412"/>
          </a:xfrm>
          <a:prstGeom prst="bentConnector3">
            <a:avLst>
              <a:gd name="adj1" fmla="val 9997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53338" y="5157192"/>
            <a:ext cx="1368425" cy="3603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optional</a:t>
            </a:r>
            <a:endParaRPr kumimoji="0" lang="zh-TW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Function Definition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6916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>
                <a:solidFill>
                  <a:srgbClr val="0070C0"/>
                </a:solidFill>
              </a:rPr>
              <a:t>Implementation</a:t>
            </a:r>
            <a:r>
              <a:rPr lang="en-US" altLang="zh-TW" sz="2400" dirty="0"/>
              <a:t> of function, just like implementing function main()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Definition: </a:t>
            </a:r>
            <a:r>
              <a:rPr lang="en-US" altLang="zh-TW" sz="2400" dirty="0">
                <a:solidFill>
                  <a:srgbClr val="0070C0"/>
                </a:solidFill>
              </a:rPr>
              <a:t>one and only one</a:t>
            </a:r>
            <a:endParaRPr lang="en-US" altLang="zh-TW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Example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TW" sz="2400" dirty="0"/>
              <a:t>    </a:t>
            </a:r>
            <a:r>
              <a:rPr lang="en-US" altLang="zh-TW" sz="2000" dirty="0"/>
              <a:t>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 int </a:t>
            </a:r>
            <a:r>
              <a:rPr lang="en-US" altLang="zh-TW" sz="2000" dirty="0" err="1">
                <a:solidFill>
                  <a:srgbClr val="00B050"/>
                </a:solidFill>
              </a:rPr>
              <a:t>numberParameter</a:t>
            </a:r>
            <a:r>
              <a:rPr lang="en-US" altLang="zh-TW" sz="2000" dirty="0"/>
              <a:t>, double </a:t>
            </a:r>
            <a:r>
              <a:rPr lang="en-US" altLang="zh-TW" sz="2000" dirty="0" err="1">
                <a:solidFill>
                  <a:srgbClr val="00B050"/>
                </a:solidFill>
              </a:rPr>
              <a:t>priceParameter</a:t>
            </a:r>
            <a:r>
              <a:rPr lang="en-US" altLang="zh-TW" sz="2000" dirty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{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	const double TAXRATE = 0.05;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	double </a:t>
            </a:r>
            <a:r>
              <a:rPr lang="en-US" altLang="zh-TW" sz="2000" dirty="0" err="1"/>
              <a:t>subTotal</a:t>
            </a:r>
            <a:r>
              <a:rPr lang="en-US" altLang="zh-TW" sz="2000" dirty="0"/>
              <a:t>;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	subtotal = </a:t>
            </a:r>
            <a:r>
              <a:rPr lang="en-US" altLang="zh-TW" sz="2000" dirty="0" err="1">
                <a:solidFill>
                  <a:srgbClr val="00B050"/>
                </a:solidFill>
              </a:rPr>
              <a:t>priceParameter</a:t>
            </a:r>
            <a:r>
              <a:rPr lang="en-US" altLang="zh-TW" sz="2000" dirty="0"/>
              <a:t> * </a:t>
            </a:r>
            <a:r>
              <a:rPr lang="en-US" altLang="zh-TW" sz="2000" dirty="0" err="1">
                <a:solidFill>
                  <a:srgbClr val="00B050"/>
                </a:solidFill>
              </a:rPr>
              <a:t>numberParameter</a:t>
            </a:r>
            <a:r>
              <a:rPr lang="en-US" altLang="zh-TW" sz="2000" dirty="0"/>
              <a:t>;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rgbClr val="0070C0"/>
                </a:solidFill>
              </a:rPr>
              <a:t>return</a:t>
            </a:r>
            <a:r>
              <a:rPr lang="en-US" altLang="zh-TW" sz="2000" dirty="0"/>
              <a:t> (subtotal + subtotal * TAXRATE);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}</a:t>
            </a:r>
            <a:endParaRPr lang="en-US" altLang="zh-TW" dirty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7164288" y="3717032"/>
            <a:ext cx="144017" cy="4698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480175" y="4098032"/>
            <a:ext cx="2663825" cy="7921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formal parameter, mandatory</a:t>
            </a:r>
            <a:endParaRPr kumimoji="0" lang="zh-TW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4572000" y="3754811"/>
            <a:ext cx="190817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/>
              <a:t>Function Call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51838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Just like calling predefined function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	</a:t>
            </a:r>
            <a:r>
              <a:rPr lang="en-US" altLang="zh-TW" sz="2000" dirty="0">
                <a:solidFill>
                  <a:srgbClr val="00B050"/>
                </a:solidFill>
              </a:rPr>
              <a:t>bill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price</a:t>
            </a:r>
            <a:r>
              <a:rPr lang="en-US" altLang="zh-TW" sz="2000" dirty="0"/>
              <a:t>);</a:t>
            </a:r>
            <a:endParaRPr lang="en-US" altLang="zh-TW" sz="2400" dirty="0"/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100" dirty="0" err="1"/>
              <a:t>totalCost</a:t>
            </a:r>
            <a:r>
              <a:rPr lang="en-US" altLang="zh-TW" sz="2100" dirty="0"/>
              <a:t> returns double value, which is                                                </a:t>
            </a:r>
            <a:r>
              <a:rPr lang="en-US" altLang="zh-TW" sz="2000" dirty="0"/>
              <a:t>assigned to a variable named </a:t>
            </a:r>
            <a:r>
              <a:rPr lang="en-US" altLang="zh-TW" sz="2000" dirty="0">
                <a:solidFill>
                  <a:srgbClr val="00B050"/>
                </a:solidFill>
              </a:rPr>
              <a:t>bill</a:t>
            </a:r>
            <a:endParaRPr lang="zh-TW" altLang="en-US" sz="2000" dirty="0">
              <a:solidFill>
                <a:srgbClr val="00B050"/>
              </a:solidFill>
            </a:endParaRP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100" dirty="0"/>
              <a:t>Arguments here – </a:t>
            </a:r>
            <a:r>
              <a:rPr lang="en-US" altLang="zh-TW" sz="2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altLang="zh-TW" sz="2100" dirty="0"/>
              <a:t> and </a:t>
            </a:r>
            <a:r>
              <a:rPr lang="en-US" altLang="zh-TW" sz="2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Arguments can be literals, variables, expressions, or combinations of above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In function call, arguments often called </a:t>
            </a:r>
            <a:r>
              <a:rPr lang="en-US" altLang="zh-TW" sz="2400" dirty="0">
                <a:solidFill>
                  <a:srgbClr val="FF0000"/>
                </a:solidFill>
              </a:rPr>
              <a:t>actual arguments</a:t>
            </a:r>
            <a:r>
              <a:rPr lang="en-US" altLang="zh-TW" sz="2400" dirty="0"/>
              <a:t> because they contain the </a:t>
            </a:r>
            <a:r>
              <a:rPr lang="en-US" altLang="zh-TW" sz="2400" dirty="0">
                <a:solidFill>
                  <a:srgbClr val="0070C0"/>
                </a:solidFill>
              </a:rPr>
              <a:t>actual data</a:t>
            </a:r>
            <a:r>
              <a:rPr lang="en-US" altLang="zh-TW" sz="2400" dirty="0"/>
              <a:t> being sent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zh-TW" altLang="en-US" dirty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zh-TW" alt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56176" y="1889125"/>
            <a:ext cx="2808437" cy="790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actual arguments, mandatory</a:t>
            </a:r>
            <a:endParaRPr kumimoji="0" lang="zh-TW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283968" y="2348880"/>
            <a:ext cx="1872208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9955</TotalTime>
  <Words>861</Words>
  <Application>Microsoft Office PowerPoint</Application>
  <PresentationFormat>如螢幕大小 (4:3)</PresentationFormat>
  <Paragraphs>153</Paragraphs>
  <Slides>24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Wingdings 2</vt:lpstr>
      <vt:lpstr>中庸</vt:lpstr>
      <vt:lpstr>    Lab2  Function Basics  </vt:lpstr>
      <vt:lpstr>Learning Objectives</vt:lpstr>
      <vt:lpstr>Some Predefined Math Functions (1/2)</vt:lpstr>
      <vt:lpstr>Some Predefined Math Functions (2/2)</vt:lpstr>
      <vt:lpstr>Introduction to Functions</vt:lpstr>
      <vt:lpstr>Components of Function Use</vt:lpstr>
      <vt:lpstr>Function Declaration</vt:lpstr>
      <vt:lpstr>Function Definition</vt:lpstr>
      <vt:lpstr>Function Call</vt:lpstr>
      <vt:lpstr>Local Names</vt:lpstr>
      <vt:lpstr>Global Names (1/2)</vt:lpstr>
      <vt:lpstr>Global Names (2/2)</vt:lpstr>
      <vt:lpstr>Example (1/2)</vt:lpstr>
      <vt:lpstr>Example (2/2) </vt:lpstr>
      <vt:lpstr>Header File (1/2)</vt:lpstr>
      <vt:lpstr>Header File (2/2)</vt:lpstr>
      <vt:lpstr>Header Guard</vt:lpstr>
      <vt:lpstr>Function Definition</vt:lpstr>
      <vt:lpstr>Function Call</vt:lpstr>
      <vt:lpstr>Comile multiple files</vt:lpstr>
      <vt:lpstr>Lab exercise (1/4)</vt:lpstr>
      <vt:lpstr>Lab exercise (2/4)</vt:lpstr>
      <vt:lpstr>Lab exercise (3/4)</vt:lpstr>
      <vt:lpstr>Lab exercise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billy123313</dc:creator>
  <cp:lastModifiedBy>Brian Lin</cp:lastModifiedBy>
  <cp:revision>237</cp:revision>
  <dcterms:created xsi:type="dcterms:W3CDTF">2011-03-05T06:36:55Z</dcterms:created>
  <dcterms:modified xsi:type="dcterms:W3CDTF">2024-03-04T10:29:07Z</dcterms:modified>
</cp:coreProperties>
</file>